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547" r:id="rId3"/>
    <p:sldId id="540" r:id="rId4"/>
    <p:sldId id="539" r:id="rId5"/>
    <p:sldId id="546" r:id="rId6"/>
    <p:sldId id="281" r:id="rId7"/>
    <p:sldId id="282" r:id="rId8"/>
    <p:sldId id="258" r:id="rId9"/>
    <p:sldId id="545" r:id="rId10"/>
    <p:sldId id="541" r:id="rId11"/>
    <p:sldId id="569" r:id="rId12"/>
    <p:sldId id="565" r:id="rId13"/>
    <p:sldId id="567" r:id="rId14"/>
    <p:sldId id="566" r:id="rId15"/>
    <p:sldId id="568" r:id="rId16"/>
    <p:sldId id="544" r:id="rId17"/>
    <p:sldId id="557" r:id="rId18"/>
    <p:sldId id="559" r:id="rId19"/>
    <p:sldId id="279" r:id="rId20"/>
    <p:sldId id="268" r:id="rId21"/>
    <p:sldId id="560" r:id="rId22"/>
    <p:sldId id="388" r:id="rId23"/>
    <p:sldId id="31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6DCB0-8576-4821-B86E-84C79861285F}">
          <p14:sldIdLst>
            <p14:sldId id="256"/>
            <p14:sldId id="547"/>
            <p14:sldId id="540"/>
            <p14:sldId id="539"/>
            <p14:sldId id="546"/>
            <p14:sldId id="281"/>
            <p14:sldId id="282"/>
            <p14:sldId id="258"/>
            <p14:sldId id="545"/>
            <p14:sldId id="541"/>
            <p14:sldId id="569"/>
            <p14:sldId id="565"/>
            <p14:sldId id="567"/>
            <p14:sldId id="566"/>
            <p14:sldId id="568"/>
            <p14:sldId id="544"/>
            <p14:sldId id="557"/>
            <p14:sldId id="559"/>
            <p14:sldId id="279"/>
            <p14:sldId id="268"/>
            <p14:sldId id="560"/>
            <p14:sldId id="388"/>
            <p14:sldId id="31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DB8"/>
    <a:srgbClr val="A4123F"/>
    <a:srgbClr val="005587"/>
    <a:srgbClr val="E57200"/>
    <a:srgbClr val="64A70B"/>
    <a:srgbClr val="5C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D09D1-C3DB-4552-8192-765D5947D645}" v="17" dt="2022-06-29T13:30:39.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2" autoAdjust="0"/>
    <p:restoredTop sz="95128" autoAdjust="0"/>
  </p:normalViewPr>
  <p:slideViewPr>
    <p:cSldViewPr snapToGrid="0">
      <p:cViewPr varScale="1">
        <p:scale>
          <a:sx n="84" d="100"/>
          <a:sy n="84" d="100"/>
        </p:scale>
        <p:origin x="965"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1D51C-8FD4-4BFB-B088-C1489FDD24E8}" type="doc">
      <dgm:prSet loTypeId="urn:microsoft.com/office/officeart/2005/8/layout/chevron1" loCatId="process" qsTypeId="urn:microsoft.com/office/officeart/2005/8/quickstyle/simple1" qsCatId="simple" csTypeId="urn:microsoft.com/office/officeart/2005/8/colors/accent1_2" csCatId="accent1" phldr="1"/>
      <dgm:spPr/>
    </dgm:pt>
    <dgm:pt modelId="{F887FF6E-DFE8-486E-B71B-0EF750EFD852}">
      <dgm:prSet phldrT="[Text]"/>
      <dgm:spPr/>
      <dgm:t>
        <a:bodyPr/>
        <a:lstStyle/>
        <a:p>
          <a:r>
            <a:rPr lang="en-US" dirty="0"/>
            <a:t>High school diploma or GED</a:t>
          </a:r>
        </a:p>
      </dgm:t>
    </dgm:pt>
    <dgm:pt modelId="{CBDEDC9C-5989-4AF9-9712-84B15C386C2C}" type="parTrans" cxnId="{5C7266B4-35B3-41A7-9D4D-1D286C6E540C}">
      <dgm:prSet/>
      <dgm:spPr/>
      <dgm:t>
        <a:bodyPr/>
        <a:lstStyle/>
        <a:p>
          <a:endParaRPr lang="en-US"/>
        </a:p>
      </dgm:t>
    </dgm:pt>
    <dgm:pt modelId="{CDCA1233-3491-4144-B8E5-EB7425BFB046}" type="sibTrans" cxnId="{5C7266B4-35B3-41A7-9D4D-1D286C6E540C}">
      <dgm:prSet/>
      <dgm:spPr/>
      <dgm:t>
        <a:bodyPr/>
        <a:lstStyle/>
        <a:p>
          <a:endParaRPr lang="en-US"/>
        </a:p>
      </dgm:t>
    </dgm:pt>
    <dgm:pt modelId="{B2B4C7AE-64D9-4104-95BA-327DFECE756E}">
      <dgm:prSet phldrT="[Text]"/>
      <dgm:spPr/>
      <dgm:t>
        <a:bodyPr/>
        <a:lstStyle/>
        <a:p>
          <a:r>
            <a:rPr lang="en-US" dirty="0"/>
            <a:t>4-year Bachelor’s degree</a:t>
          </a:r>
        </a:p>
      </dgm:t>
    </dgm:pt>
    <dgm:pt modelId="{E6B56393-AB0B-472E-A3DE-1576BB94B39C}" type="parTrans" cxnId="{AFE84FB8-9C81-42F3-A408-D01DF783EB46}">
      <dgm:prSet/>
      <dgm:spPr/>
      <dgm:t>
        <a:bodyPr/>
        <a:lstStyle/>
        <a:p>
          <a:endParaRPr lang="en-US"/>
        </a:p>
      </dgm:t>
    </dgm:pt>
    <dgm:pt modelId="{7609C747-56C5-49BD-AFE1-145285579FF9}" type="sibTrans" cxnId="{AFE84FB8-9C81-42F3-A408-D01DF783EB46}">
      <dgm:prSet/>
      <dgm:spPr/>
      <dgm:t>
        <a:bodyPr/>
        <a:lstStyle/>
        <a:p>
          <a:endParaRPr lang="en-US"/>
        </a:p>
      </dgm:t>
    </dgm:pt>
    <dgm:pt modelId="{A20F9DA8-88AA-42BA-B6E8-4BD2FC0CC079}">
      <dgm:prSet phldrT="[Text]"/>
      <dgm:spPr/>
      <dgm:t>
        <a:bodyPr/>
        <a:lstStyle/>
        <a:p>
          <a:r>
            <a:rPr lang="en-US" dirty="0"/>
            <a:t>3-year DPT degree*</a:t>
          </a:r>
        </a:p>
      </dgm:t>
    </dgm:pt>
    <dgm:pt modelId="{F5210BF1-BC8F-432E-A3D0-4FBA0AC6F58E}" type="parTrans" cxnId="{98FB4636-667F-45D0-AF9C-1C60F8EE9963}">
      <dgm:prSet/>
      <dgm:spPr/>
      <dgm:t>
        <a:bodyPr/>
        <a:lstStyle/>
        <a:p>
          <a:endParaRPr lang="en-US"/>
        </a:p>
      </dgm:t>
    </dgm:pt>
    <dgm:pt modelId="{713FBDAB-92E1-41D3-A17C-54C90D26463C}" type="sibTrans" cxnId="{98FB4636-667F-45D0-AF9C-1C60F8EE9963}">
      <dgm:prSet/>
      <dgm:spPr/>
      <dgm:t>
        <a:bodyPr/>
        <a:lstStyle/>
        <a:p>
          <a:endParaRPr lang="en-US"/>
        </a:p>
      </dgm:t>
    </dgm:pt>
    <dgm:pt modelId="{3C6F5308-E591-491C-96F7-52EB5955A470}">
      <dgm:prSet phldrT="[Text]"/>
      <dgm:spPr/>
      <dgm:t>
        <a:bodyPr/>
        <a:lstStyle/>
        <a:p>
          <a:r>
            <a:rPr lang="en-US" dirty="0"/>
            <a:t>PT licensure exam</a:t>
          </a:r>
        </a:p>
      </dgm:t>
    </dgm:pt>
    <dgm:pt modelId="{5591E3A9-98F4-4FF1-A540-1C7068E30F86}" type="parTrans" cxnId="{02380093-C66A-4E99-9E3F-639B6596F41D}">
      <dgm:prSet/>
      <dgm:spPr/>
      <dgm:t>
        <a:bodyPr/>
        <a:lstStyle/>
        <a:p>
          <a:endParaRPr lang="en-US"/>
        </a:p>
      </dgm:t>
    </dgm:pt>
    <dgm:pt modelId="{881AF4A2-5AE7-4BAE-BAAF-9EF8658A3AEB}" type="sibTrans" cxnId="{02380093-C66A-4E99-9E3F-639B6596F41D}">
      <dgm:prSet/>
      <dgm:spPr/>
      <dgm:t>
        <a:bodyPr/>
        <a:lstStyle/>
        <a:p>
          <a:endParaRPr lang="en-US"/>
        </a:p>
      </dgm:t>
    </dgm:pt>
    <dgm:pt modelId="{8FF33B76-5FA1-48CF-BBCE-160B43544676}">
      <dgm:prSet phldrT="[Text]"/>
      <dgm:spPr>
        <a:solidFill>
          <a:srgbClr val="5C068C"/>
        </a:solidFill>
      </dgm:spPr>
      <dgm:t>
        <a:bodyPr/>
        <a:lstStyle/>
        <a:p>
          <a:r>
            <a:rPr lang="en-US" dirty="0"/>
            <a:t>PT</a:t>
          </a:r>
        </a:p>
      </dgm:t>
    </dgm:pt>
    <dgm:pt modelId="{69FB5FB8-4EB5-4F43-A878-14777BA98646}" type="parTrans" cxnId="{604909A6-5001-4654-A6DD-34DBEBA71E1E}">
      <dgm:prSet/>
      <dgm:spPr/>
      <dgm:t>
        <a:bodyPr/>
        <a:lstStyle/>
        <a:p>
          <a:endParaRPr lang="en-US"/>
        </a:p>
      </dgm:t>
    </dgm:pt>
    <dgm:pt modelId="{666EF69E-CBB1-4435-B4E8-D3E768892B6D}" type="sibTrans" cxnId="{604909A6-5001-4654-A6DD-34DBEBA71E1E}">
      <dgm:prSet/>
      <dgm:spPr/>
      <dgm:t>
        <a:bodyPr/>
        <a:lstStyle/>
        <a:p>
          <a:endParaRPr lang="en-US"/>
        </a:p>
      </dgm:t>
    </dgm:pt>
    <dgm:pt modelId="{EC78952A-8A68-4031-B13C-1B646B9A4E7C}" type="pres">
      <dgm:prSet presAssocID="{6DA1D51C-8FD4-4BFB-B088-C1489FDD24E8}" presName="Name0" presStyleCnt="0">
        <dgm:presLayoutVars>
          <dgm:dir/>
          <dgm:animLvl val="lvl"/>
          <dgm:resizeHandles val="exact"/>
        </dgm:presLayoutVars>
      </dgm:prSet>
      <dgm:spPr/>
    </dgm:pt>
    <dgm:pt modelId="{937D399B-90C0-46F7-910C-BB2F9D9298A2}" type="pres">
      <dgm:prSet presAssocID="{F887FF6E-DFE8-486E-B71B-0EF750EFD852}" presName="parTxOnly" presStyleLbl="node1" presStyleIdx="0" presStyleCnt="5" custScaleY="114540">
        <dgm:presLayoutVars>
          <dgm:chMax val="0"/>
          <dgm:chPref val="0"/>
          <dgm:bulletEnabled val="1"/>
        </dgm:presLayoutVars>
      </dgm:prSet>
      <dgm:spPr/>
    </dgm:pt>
    <dgm:pt modelId="{3FD537DF-8208-4531-BC2B-52CF990C7E16}" type="pres">
      <dgm:prSet presAssocID="{CDCA1233-3491-4144-B8E5-EB7425BFB046}" presName="parTxOnlySpace" presStyleCnt="0"/>
      <dgm:spPr/>
    </dgm:pt>
    <dgm:pt modelId="{D9422939-09FE-404C-91B9-6B5F1B44C0E6}" type="pres">
      <dgm:prSet presAssocID="{B2B4C7AE-64D9-4104-95BA-327DFECE756E}" presName="parTxOnly" presStyleLbl="node1" presStyleIdx="1" presStyleCnt="5" custScaleY="114540">
        <dgm:presLayoutVars>
          <dgm:chMax val="0"/>
          <dgm:chPref val="0"/>
          <dgm:bulletEnabled val="1"/>
        </dgm:presLayoutVars>
      </dgm:prSet>
      <dgm:spPr/>
    </dgm:pt>
    <dgm:pt modelId="{0800086B-6EAA-41E1-AC07-B58603D372F1}" type="pres">
      <dgm:prSet presAssocID="{7609C747-56C5-49BD-AFE1-145285579FF9}" presName="parTxOnlySpace" presStyleCnt="0"/>
      <dgm:spPr/>
    </dgm:pt>
    <dgm:pt modelId="{1437480A-92D9-4A4E-BCCB-30F57A3EDF6C}" type="pres">
      <dgm:prSet presAssocID="{A20F9DA8-88AA-42BA-B6E8-4BD2FC0CC079}" presName="parTxOnly" presStyleLbl="node1" presStyleIdx="2" presStyleCnt="5" custScaleY="114540">
        <dgm:presLayoutVars>
          <dgm:chMax val="0"/>
          <dgm:chPref val="0"/>
          <dgm:bulletEnabled val="1"/>
        </dgm:presLayoutVars>
      </dgm:prSet>
      <dgm:spPr/>
    </dgm:pt>
    <dgm:pt modelId="{0B93E5F8-2AA6-4583-9EF3-B8AEDFA200AE}" type="pres">
      <dgm:prSet presAssocID="{713FBDAB-92E1-41D3-A17C-54C90D26463C}" presName="parTxOnlySpace" presStyleCnt="0"/>
      <dgm:spPr/>
    </dgm:pt>
    <dgm:pt modelId="{23CB08FD-B1FC-4CBD-9CE5-5BECF6417A29}" type="pres">
      <dgm:prSet presAssocID="{3C6F5308-E591-491C-96F7-52EB5955A470}" presName="parTxOnly" presStyleLbl="node1" presStyleIdx="3" presStyleCnt="5" custScaleY="114540">
        <dgm:presLayoutVars>
          <dgm:chMax val="0"/>
          <dgm:chPref val="0"/>
          <dgm:bulletEnabled val="1"/>
        </dgm:presLayoutVars>
      </dgm:prSet>
      <dgm:spPr/>
    </dgm:pt>
    <dgm:pt modelId="{BE294B3E-6667-41E5-843B-4DCD4CE06C21}" type="pres">
      <dgm:prSet presAssocID="{881AF4A2-5AE7-4BAE-BAAF-9EF8658A3AEB}" presName="parTxOnlySpace" presStyleCnt="0"/>
      <dgm:spPr/>
    </dgm:pt>
    <dgm:pt modelId="{80490EB2-23A7-4BFC-929F-A23267A1B6F5}" type="pres">
      <dgm:prSet presAssocID="{8FF33B76-5FA1-48CF-BBCE-160B43544676}" presName="parTxOnly" presStyleLbl="node1" presStyleIdx="4" presStyleCnt="5" custScaleY="114540">
        <dgm:presLayoutVars>
          <dgm:chMax val="0"/>
          <dgm:chPref val="0"/>
          <dgm:bulletEnabled val="1"/>
        </dgm:presLayoutVars>
      </dgm:prSet>
      <dgm:spPr/>
    </dgm:pt>
  </dgm:ptLst>
  <dgm:cxnLst>
    <dgm:cxn modelId="{FA399E04-1BED-4B5A-9B40-67ADF48AC860}" type="presOf" srcId="{A20F9DA8-88AA-42BA-B6E8-4BD2FC0CC079}" destId="{1437480A-92D9-4A4E-BCCB-30F57A3EDF6C}" srcOrd="0" destOrd="0" presId="urn:microsoft.com/office/officeart/2005/8/layout/chevron1"/>
    <dgm:cxn modelId="{98FB4636-667F-45D0-AF9C-1C60F8EE9963}" srcId="{6DA1D51C-8FD4-4BFB-B088-C1489FDD24E8}" destId="{A20F9DA8-88AA-42BA-B6E8-4BD2FC0CC079}" srcOrd="2" destOrd="0" parTransId="{F5210BF1-BC8F-432E-A3D0-4FBA0AC6F58E}" sibTransId="{713FBDAB-92E1-41D3-A17C-54C90D26463C}"/>
    <dgm:cxn modelId="{04DF3B56-CCDD-4825-BDD2-BE378C255217}" type="presOf" srcId="{3C6F5308-E591-491C-96F7-52EB5955A470}" destId="{23CB08FD-B1FC-4CBD-9CE5-5BECF6417A29}" srcOrd="0" destOrd="0" presId="urn:microsoft.com/office/officeart/2005/8/layout/chevron1"/>
    <dgm:cxn modelId="{3CF91E7B-134D-4D79-9781-E26F8050AE0A}" type="presOf" srcId="{6DA1D51C-8FD4-4BFB-B088-C1489FDD24E8}" destId="{EC78952A-8A68-4031-B13C-1B646B9A4E7C}" srcOrd="0" destOrd="0" presId="urn:microsoft.com/office/officeart/2005/8/layout/chevron1"/>
    <dgm:cxn modelId="{02380093-C66A-4E99-9E3F-639B6596F41D}" srcId="{6DA1D51C-8FD4-4BFB-B088-C1489FDD24E8}" destId="{3C6F5308-E591-491C-96F7-52EB5955A470}" srcOrd="3" destOrd="0" parTransId="{5591E3A9-98F4-4FF1-A540-1C7068E30F86}" sibTransId="{881AF4A2-5AE7-4BAE-BAAF-9EF8658A3AEB}"/>
    <dgm:cxn modelId="{604909A6-5001-4654-A6DD-34DBEBA71E1E}" srcId="{6DA1D51C-8FD4-4BFB-B088-C1489FDD24E8}" destId="{8FF33B76-5FA1-48CF-BBCE-160B43544676}" srcOrd="4" destOrd="0" parTransId="{69FB5FB8-4EB5-4F43-A878-14777BA98646}" sibTransId="{666EF69E-CBB1-4435-B4E8-D3E768892B6D}"/>
    <dgm:cxn modelId="{5C7266B4-35B3-41A7-9D4D-1D286C6E540C}" srcId="{6DA1D51C-8FD4-4BFB-B088-C1489FDD24E8}" destId="{F887FF6E-DFE8-486E-B71B-0EF750EFD852}" srcOrd="0" destOrd="0" parTransId="{CBDEDC9C-5989-4AF9-9712-84B15C386C2C}" sibTransId="{CDCA1233-3491-4144-B8E5-EB7425BFB046}"/>
    <dgm:cxn modelId="{AFE84FB8-9C81-42F3-A408-D01DF783EB46}" srcId="{6DA1D51C-8FD4-4BFB-B088-C1489FDD24E8}" destId="{B2B4C7AE-64D9-4104-95BA-327DFECE756E}" srcOrd="1" destOrd="0" parTransId="{E6B56393-AB0B-472E-A3DE-1576BB94B39C}" sibTransId="{7609C747-56C5-49BD-AFE1-145285579FF9}"/>
    <dgm:cxn modelId="{B13816D3-3556-42A5-9331-3DB3B1277B1C}" type="presOf" srcId="{B2B4C7AE-64D9-4104-95BA-327DFECE756E}" destId="{D9422939-09FE-404C-91B9-6B5F1B44C0E6}" srcOrd="0" destOrd="0" presId="urn:microsoft.com/office/officeart/2005/8/layout/chevron1"/>
    <dgm:cxn modelId="{D73967D6-093C-4C12-A234-EF5DD395D542}" type="presOf" srcId="{F887FF6E-DFE8-486E-B71B-0EF750EFD852}" destId="{937D399B-90C0-46F7-910C-BB2F9D9298A2}" srcOrd="0" destOrd="0" presId="urn:microsoft.com/office/officeart/2005/8/layout/chevron1"/>
    <dgm:cxn modelId="{D0D317E0-CED3-4228-B927-02C2A5E5EE84}" type="presOf" srcId="{8FF33B76-5FA1-48CF-BBCE-160B43544676}" destId="{80490EB2-23A7-4BFC-929F-A23267A1B6F5}" srcOrd="0" destOrd="0" presId="urn:microsoft.com/office/officeart/2005/8/layout/chevron1"/>
    <dgm:cxn modelId="{F9A5AD9D-AB6E-41A4-911B-BA9EA29B3D21}" type="presParOf" srcId="{EC78952A-8A68-4031-B13C-1B646B9A4E7C}" destId="{937D399B-90C0-46F7-910C-BB2F9D9298A2}" srcOrd="0" destOrd="0" presId="urn:microsoft.com/office/officeart/2005/8/layout/chevron1"/>
    <dgm:cxn modelId="{DD149594-2C59-49B9-8432-9A2451EF1464}" type="presParOf" srcId="{EC78952A-8A68-4031-B13C-1B646B9A4E7C}" destId="{3FD537DF-8208-4531-BC2B-52CF990C7E16}" srcOrd="1" destOrd="0" presId="urn:microsoft.com/office/officeart/2005/8/layout/chevron1"/>
    <dgm:cxn modelId="{2437EE8D-DB1A-4A5F-AA81-17A0FFE21853}" type="presParOf" srcId="{EC78952A-8A68-4031-B13C-1B646B9A4E7C}" destId="{D9422939-09FE-404C-91B9-6B5F1B44C0E6}" srcOrd="2" destOrd="0" presId="urn:microsoft.com/office/officeart/2005/8/layout/chevron1"/>
    <dgm:cxn modelId="{2EE5DBC4-E916-4E8D-A6B1-227B55399016}" type="presParOf" srcId="{EC78952A-8A68-4031-B13C-1B646B9A4E7C}" destId="{0800086B-6EAA-41E1-AC07-B58603D372F1}" srcOrd="3" destOrd="0" presId="urn:microsoft.com/office/officeart/2005/8/layout/chevron1"/>
    <dgm:cxn modelId="{28FC61BD-03FD-4B6F-AF78-15B5DF138B2F}" type="presParOf" srcId="{EC78952A-8A68-4031-B13C-1B646B9A4E7C}" destId="{1437480A-92D9-4A4E-BCCB-30F57A3EDF6C}" srcOrd="4" destOrd="0" presId="urn:microsoft.com/office/officeart/2005/8/layout/chevron1"/>
    <dgm:cxn modelId="{ADB670B6-E494-452B-9E31-37AC0377166A}" type="presParOf" srcId="{EC78952A-8A68-4031-B13C-1B646B9A4E7C}" destId="{0B93E5F8-2AA6-4583-9EF3-B8AEDFA200AE}" srcOrd="5" destOrd="0" presId="urn:microsoft.com/office/officeart/2005/8/layout/chevron1"/>
    <dgm:cxn modelId="{3A914DA3-3DF8-43B9-BE69-8475B11E8DD4}" type="presParOf" srcId="{EC78952A-8A68-4031-B13C-1B646B9A4E7C}" destId="{23CB08FD-B1FC-4CBD-9CE5-5BECF6417A29}" srcOrd="6" destOrd="0" presId="urn:microsoft.com/office/officeart/2005/8/layout/chevron1"/>
    <dgm:cxn modelId="{107D61BF-7B2C-46AA-BEB8-127E09F27CA5}" type="presParOf" srcId="{EC78952A-8A68-4031-B13C-1B646B9A4E7C}" destId="{BE294B3E-6667-41E5-843B-4DCD4CE06C21}" srcOrd="7" destOrd="0" presId="urn:microsoft.com/office/officeart/2005/8/layout/chevron1"/>
    <dgm:cxn modelId="{3C3954FD-6142-4ABD-AC38-A549534AAD6C}" type="presParOf" srcId="{EC78952A-8A68-4031-B13C-1B646B9A4E7C}" destId="{80490EB2-23A7-4BFC-929F-A23267A1B6F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313C43-5503-452C-BFF1-910769776E04}" type="doc">
      <dgm:prSet loTypeId="urn:microsoft.com/office/officeart/2005/8/layout/chevron1" loCatId="process" qsTypeId="urn:microsoft.com/office/officeart/2005/8/quickstyle/simple3" qsCatId="simple" csTypeId="urn:microsoft.com/office/officeart/2005/8/colors/accent1_2" csCatId="accent1" phldr="1"/>
      <dgm:spPr/>
    </dgm:pt>
    <dgm:pt modelId="{F768ACE6-E365-44F7-8C31-99C36C40595A}">
      <dgm:prSet phldrT="[Text]" custT="1"/>
      <dgm:spPr>
        <a:solidFill>
          <a:srgbClr val="179DB8"/>
        </a:solidFill>
        <a:ln>
          <a:noFill/>
        </a:ln>
        <a:effectLst/>
        <a:scene3d>
          <a:camera prst="orthographicFront"/>
          <a:lightRig rig="flat" dir="t"/>
        </a:scene3d>
        <a:sp3d prstMaterial="dkEdge"/>
      </dgm:spPr>
      <dgm:t>
        <a:bodyPr/>
        <a:lstStyle/>
        <a:p>
          <a:r>
            <a:rPr lang="en-US" sz="2000" dirty="0">
              <a:solidFill>
                <a:schemeClr val="bg1"/>
              </a:solidFill>
            </a:rPr>
            <a:t>High school diploma or GED</a:t>
          </a:r>
        </a:p>
      </dgm:t>
    </dgm:pt>
    <dgm:pt modelId="{46D93276-5F1F-4E3F-8DF6-599D6EDFF7E3}" type="parTrans" cxnId="{E8FA85F8-E378-4927-8599-DC9C4FD7D09D}">
      <dgm:prSet/>
      <dgm:spPr/>
      <dgm:t>
        <a:bodyPr/>
        <a:lstStyle/>
        <a:p>
          <a:endParaRPr lang="en-US"/>
        </a:p>
      </dgm:t>
    </dgm:pt>
    <dgm:pt modelId="{066E68E5-DB5D-4267-8AAF-E7826CC3DB41}" type="sibTrans" cxnId="{E8FA85F8-E378-4927-8599-DC9C4FD7D09D}">
      <dgm:prSet/>
      <dgm:spPr/>
      <dgm:t>
        <a:bodyPr/>
        <a:lstStyle/>
        <a:p>
          <a:endParaRPr lang="en-US"/>
        </a:p>
      </dgm:t>
    </dgm:pt>
    <dgm:pt modelId="{AFBECF7A-B5FF-4EC8-B09D-C9170E841BD7}">
      <dgm:prSet phldrT="[Text]" custT="1"/>
      <dgm:spPr>
        <a:solidFill>
          <a:srgbClr val="179DB8"/>
        </a:solidFill>
        <a:ln>
          <a:noFill/>
        </a:ln>
        <a:effectLst/>
        <a:scene3d>
          <a:camera prst="orthographicFront"/>
          <a:lightRig rig="flat" dir="t"/>
        </a:scene3d>
        <a:sp3d prstMaterial="dkEdge"/>
      </dgm:spPr>
      <dgm:t>
        <a:bodyPr/>
        <a:lstStyle/>
        <a:p>
          <a:r>
            <a:rPr lang="en-US" sz="2000" dirty="0">
              <a:solidFill>
                <a:schemeClr val="bg1"/>
              </a:solidFill>
            </a:rPr>
            <a:t>2-year associate degree</a:t>
          </a:r>
          <a:r>
            <a:rPr lang="en-US" sz="1800" dirty="0">
              <a:solidFill>
                <a:schemeClr val="bg1"/>
              </a:solidFill>
            </a:rPr>
            <a:t>	</a:t>
          </a:r>
        </a:p>
      </dgm:t>
    </dgm:pt>
    <dgm:pt modelId="{E74F2C04-528E-4107-9E82-4E09207DC33B}" type="parTrans" cxnId="{7E2BB071-24C2-4D32-8732-14C3CCA6C9FA}">
      <dgm:prSet/>
      <dgm:spPr/>
      <dgm:t>
        <a:bodyPr/>
        <a:lstStyle/>
        <a:p>
          <a:endParaRPr lang="en-US"/>
        </a:p>
      </dgm:t>
    </dgm:pt>
    <dgm:pt modelId="{DD9A23C5-60E9-4E6C-A0DD-B8771C250B59}" type="sibTrans" cxnId="{7E2BB071-24C2-4D32-8732-14C3CCA6C9FA}">
      <dgm:prSet/>
      <dgm:spPr/>
      <dgm:t>
        <a:bodyPr/>
        <a:lstStyle/>
        <a:p>
          <a:endParaRPr lang="en-US"/>
        </a:p>
      </dgm:t>
    </dgm:pt>
    <dgm:pt modelId="{2BC5B60B-DDCA-4CFB-A361-3A395FFAE96A}">
      <dgm:prSet phldrT="[Text]" custT="1"/>
      <dgm:spPr>
        <a:solidFill>
          <a:srgbClr val="179DB8"/>
        </a:solidFill>
        <a:ln>
          <a:noFill/>
        </a:ln>
        <a:effectLst/>
        <a:scene3d>
          <a:camera prst="orthographicFront"/>
          <a:lightRig rig="flat" dir="t"/>
        </a:scene3d>
        <a:sp3d prstMaterial="dkEdge"/>
      </dgm:spPr>
      <dgm:t>
        <a:bodyPr/>
        <a:lstStyle/>
        <a:p>
          <a:r>
            <a:rPr lang="en-US" sz="2000" dirty="0">
              <a:solidFill>
                <a:schemeClr val="bg1"/>
              </a:solidFill>
            </a:rPr>
            <a:t>PTA licensure exam</a:t>
          </a:r>
        </a:p>
      </dgm:t>
    </dgm:pt>
    <dgm:pt modelId="{D5BC03B7-95B3-49B8-8B9A-87D5AD223DC7}" type="parTrans" cxnId="{DD273FEC-C40C-437E-BAB8-51A12C2D3E2C}">
      <dgm:prSet/>
      <dgm:spPr/>
      <dgm:t>
        <a:bodyPr/>
        <a:lstStyle/>
        <a:p>
          <a:endParaRPr lang="en-US"/>
        </a:p>
      </dgm:t>
    </dgm:pt>
    <dgm:pt modelId="{CD9305DA-0AFE-4963-9BFE-6909BD478802}" type="sibTrans" cxnId="{DD273FEC-C40C-437E-BAB8-51A12C2D3E2C}">
      <dgm:prSet/>
      <dgm:spPr/>
      <dgm:t>
        <a:bodyPr/>
        <a:lstStyle/>
        <a:p>
          <a:endParaRPr lang="en-US"/>
        </a:p>
      </dgm:t>
    </dgm:pt>
    <dgm:pt modelId="{348235C2-DEAD-46A7-BE9F-C37102740DB4}">
      <dgm:prSet phldrT="[Text]" custT="1"/>
      <dgm:spPr>
        <a:solidFill>
          <a:srgbClr val="64A70B"/>
        </a:solidFill>
        <a:ln w="3175">
          <a:noFill/>
        </a:ln>
        <a:scene3d>
          <a:camera prst="orthographicFront"/>
          <a:lightRig rig="flat" dir="t"/>
        </a:scene3d>
        <a:sp3d prstMaterial="dkEdge"/>
      </dgm:spPr>
      <dgm:t>
        <a:bodyPr/>
        <a:lstStyle/>
        <a:p>
          <a:r>
            <a:rPr lang="en-US" sz="2400" dirty="0">
              <a:solidFill>
                <a:schemeClr val="bg1"/>
              </a:solidFill>
            </a:rPr>
            <a:t>PTA</a:t>
          </a:r>
        </a:p>
      </dgm:t>
    </dgm:pt>
    <dgm:pt modelId="{D033A77F-AAAA-4E37-9BFD-DD1C0A09CB26}" type="parTrans" cxnId="{463C3D28-ACAC-4B81-B9A1-D7F88ECBA55F}">
      <dgm:prSet/>
      <dgm:spPr/>
      <dgm:t>
        <a:bodyPr/>
        <a:lstStyle/>
        <a:p>
          <a:endParaRPr lang="en-US"/>
        </a:p>
      </dgm:t>
    </dgm:pt>
    <dgm:pt modelId="{E025C09D-829E-4447-B4EA-27B288372FBE}" type="sibTrans" cxnId="{463C3D28-ACAC-4B81-B9A1-D7F88ECBA55F}">
      <dgm:prSet/>
      <dgm:spPr/>
      <dgm:t>
        <a:bodyPr/>
        <a:lstStyle/>
        <a:p>
          <a:endParaRPr lang="en-US"/>
        </a:p>
      </dgm:t>
    </dgm:pt>
    <dgm:pt modelId="{C0ACC627-31E2-4D4C-9090-A3E6FF37CC7C}" type="pres">
      <dgm:prSet presAssocID="{23313C43-5503-452C-BFF1-910769776E04}" presName="Name0" presStyleCnt="0">
        <dgm:presLayoutVars>
          <dgm:dir/>
          <dgm:animLvl val="lvl"/>
          <dgm:resizeHandles val="exact"/>
        </dgm:presLayoutVars>
      </dgm:prSet>
      <dgm:spPr/>
    </dgm:pt>
    <dgm:pt modelId="{BB570B61-25FB-44A2-9A08-EE99F82F7232}" type="pres">
      <dgm:prSet presAssocID="{F768ACE6-E365-44F7-8C31-99C36C40595A}" presName="parTxOnly" presStyleLbl="node1" presStyleIdx="0" presStyleCnt="4">
        <dgm:presLayoutVars>
          <dgm:chMax val="0"/>
          <dgm:chPref val="0"/>
          <dgm:bulletEnabled val="1"/>
        </dgm:presLayoutVars>
      </dgm:prSet>
      <dgm:spPr/>
    </dgm:pt>
    <dgm:pt modelId="{B8826FF3-70E2-4BE5-B8ED-AE3145C9094D}" type="pres">
      <dgm:prSet presAssocID="{066E68E5-DB5D-4267-8AAF-E7826CC3DB41}" presName="parTxOnlySpace" presStyleCnt="0"/>
      <dgm:spPr/>
    </dgm:pt>
    <dgm:pt modelId="{021F9805-B4E9-4D2C-B05D-6339A025C937}" type="pres">
      <dgm:prSet presAssocID="{AFBECF7A-B5FF-4EC8-B09D-C9170E841BD7}" presName="parTxOnly" presStyleLbl="node1" presStyleIdx="1" presStyleCnt="4">
        <dgm:presLayoutVars>
          <dgm:chMax val="0"/>
          <dgm:chPref val="0"/>
          <dgm:bulletEnabled val="1"/>
        </dgm:presLayoutVars>
      </dgm:prSet>
      <dgm:spPr/>
    </dgm:pt>
    <dgm:pt modelId="{44A8ECAD-85B8-4DAC-859A-69B07FC9DD7D}" type="pres">
      <dgm:prSet presAssocID="{DD9A23C5-60E9-4E6C-A0DD-B8771C250B59}" presName="parTxOnlySpace" presStyleCnt="0"/>
      <dgm:spPr/>
    </dgm:pt>
    <dgm:pt modelId="{0DDEA9DC-F2E3-449A-8335-64803355B312}" type="pres">
      <dgm:prSet presAssocID="{2BC5B60B-DDCA-4CFB-A361-3A395FFAE96A}" presName="parTxOnly" presStyleLbl="node1" presStyleIdx="2" presStyleCnt="4">
        <dgm:presLayoutVars>
          <dgm:chMax val="0"/>
          <dgm:chPref val="0"/>
          <dgm:bulletEnabled val="1"/>
        </dgm:presLayoutVars>
      </dgm:prSet>
      <dgm:spPr/>
    </dgm:pt>
    <dgm:pt modelId="{170AF03A-A8B8-4A8F-BCE1-351F7EFA8C94}" type="pres">
      <dgm:prSet presAssocID="{CD9305DA-0AFE-4963-9BFE-6909BD478802}" presName="parTxOnlySpace" presStyleCnt="0"/>
      <dgm:spPr/>
    </dgm:pt>
    <dgm:pt modelId="{57BA7743-9AD3-442D-BD68-F7EC25B3AF5C}" type="pres">
      <dgm:prSet presAssocID="{348235C2-DEAD-46A7-BE9F-C37102740DB4}" presName="parTxOnly" presStyleLbl="node1" presStyleIdx="3" presStyleCnt="4">
        <dgm:presLayoutVars>
          <dgm:chMax val="0"/>
          <dgm:chPref val="0"/>
          <dgm:bulletEnabled val="1"/>
        </dgm:presLayoutVars>
      </dgm:prSet>
      <dgm:spPr/>
    </dgm:pt>
  </dgm:ptLst>
  <dgm:cxnLst>
    <dgm:cxn modelId="{463C3D28-ACAC-4B81-B9A1-D7F88ECBA55F}" srcId="{23313C43-5503-452C-BFF1-910769776E04}" destId="{348235C2-DEAD-46A7-BE9F-C37102740DB4}" srcOrd="3" destOrd="0" parTransId="{D033A77F-AAAA-4E37-9BFD-DD1C0A09CB26}" sibTransId="{E025C09D-829E-4447-B4EA-27B288372FBE}"/>
    <dgm:cxn modelId="{CC1A673F-170C-4CA6-AFD7-B8839A9CBA11}" type="presOf" srcId="{2BC5B60B-DDCA-4CFB-A361-3A395FFAE96A}" destId="{0DDEA9DC-F2E3-449A-8335-64803355B312}" srcOrd="0" destOrd="0" presId="urn:microsoft.com/office/officeart/2005/8/layout/chevron1"/>
    <dgm:cxn modelId="{64B31771-3409-44B0-BAA9-816B4E49B5F1}" type="presOf" srcId="{348235C2-DEAD-46A7-BE9F-C37102740DB4}" destId="{57BA7743-9AD3-442D-BD68-F7EC25B3AF5C}" srcOrd="0" destOrd="0" presId="urn:microsoft.com/office/officeart/2005/8/layout/chevron1"/>
    <dgm:cxn modelId="{7E2BB071-24C2-4D32-8732-14C3CCA6C9FA}" srcId="{23313C43-5503-452C-BFF1-910769776E04}" destId="{AFBECF7A-B5FF-4EC8-B09D-C9170E841BD7}" srcOrd="1" destOrd="0" parTransId="{E74F2C04-528E-4107-9E82-4E09207DC33B}" sibTransId="{DD9A23C5-60E9-4E6C-A0DD-B8771C250B59}"/>
    <dgm:cxn modelId="{6332C781-55C9-4A93-B959-8745804A740A}" type="presOf" srcId="{23313C43-5503-452C-BFF1-910769776E04}" destId="{C0ACC627-31E2-4D4C-9090-A3E6FF37CC7C}" srcOrd="0" destOrd="0" presId="urn:microsoft.com/office/officeart/2005/8/layout/chevron1"/>
    <dgm:cxn modelId="{B09D19A0-DA7D-42F2-90BE-534C2A4F1882}" type="presOf" srcId="{AFBECF7A-B5FF-4EC8-B09D-C9170E841BD7}" destId="{021F9805-B4E9-4D2C-B05D-6339A025C937}" srcOrd="0" destOrd="0" presId="urn:microsoft.com/office/officeart/2005/8/layout/chevron1"/>
    <dgm:cxn modelId="{C37ADDB9-3461-44EC-8D74-E26CEDFF704C}" type="presOf" srcId="{F768ACE6-E365-44F7-8C31-99C36C40595A}" destId="{BB570B61-25FB-44A2-9A08-EE99F82F7232}" srcOrd="0" destOrd="0" presId="urn:microsoft.com/office/officeart/2005/8/layout/chevron1"/>
    <dgm:cxn modelId="{DD273FEC-C40C-437E-BAB8-51A12C2D3E2C}" srcId="{23313C43-5503-452C-BFF1-910769776E04}" destId="{2BC5B60B-DDCA-4CFB-A361-3A395FFAE96A}" srcOrd="2" destOrd="0" parTransId="{D5BC03B7-95B3-49B8-8B9A-87D5AD223DC7}" sibTransId="{CD9305DA-0AFE-4963-9BFE-6909BD478802}"/>
    <dgm:cxn modelId="{E8FA85F8-E378-4927-8599-DC9C4FD7D09D}" srcId="{23313C43-5503-452C-BFF1-910769776E04}" destId="{F768ACE6-E365-44F7-8C31-99C36C40595A}" srcOrd="0" destOrd="0" parTransId="{46D93276-5F1F-4E3F-8DF6-599D6EDFF7E3}" sibTransId="{066E68E5-DB5D-4267-8AAF-E7826CC3DB41}"/>
    <dgm:cxn modelId="{6CC9227B-4171-42F7-9B7E-6874F26EE753}" type="presParOf" srcId="{C0ACC627-31E2-4D4C-9090-A3E6FF37CC7C}" destId="{BB570B61-25FB-44A2-9A08-EE99F82F7232}" srcOrd="0" destOrd="0" presId="urn:microsoft.com/office/officeart/2005/8/layout/chevron1"/>
    <dgm:cxn modelId="{054AC8F5-5C5C-4559-9B2C-317E313025BA}" type="presParOf" srcId="{C0ACC627-31E2-4D4C-9090-A3E6FF37CC7C}" destId="{B8826FF3-70E2-4BE5-B8ED-AE3145C9094D}" srcOrd="1" destOrd="0" presId="urn:microsoft.com/office/officeart/2005/8/layout/chevron1"/>
    <dgm:cxn modelId="{3CD0957A-B4A7-4411-B8D6-059A08807C86}" type="presParOf" srcId="{C0ACC627-31E2-4D4C-9090-A3E6FF37CC7C}" destId="{021F9805-B4E9-4D2C-B05D-6339A025C937}" srcOrd="2" destOrd="0" presId="urn:microsoft.com/office/officeart/2005/8/layout/chevron1"/>
    <dgm:cxn modelId="{DCABB040-FE15-4CE1-A1F9-2113B5BDB00E}" type="presParOf" srcId="{C0ACC627-31E2-4D4C-9090-A3E6FF37CC7C}" destId="{44A8ECAD-85B8-4DAC-859A-69B07FC9DD7D}" srcOrd="3" destOrd="0" presId="urn:microsoft.com/office/officeart/2005/8/layout/chevron1"/>
    <dgm:cxn modelId="{A3BAF7F4-A834-4500-A241-2EE07DB5F3B2}" type="presParOf" srcId="{C0ACC627-31E2-4D4C-9090-A3E6FF37CC7C}" destId="{0DDEA9DC-F2E3-449A-8335-64803355B312}" srcOrd="4" destOrd="0" presId="urn:microsoft.com/office/officeart/2005/8/layout/chevron1"/>
    <dgm:cxn modelId="{ED54E047-E0CC-4A52-AE94-2FEC876B6D2B}" type="presParOf" srcId="{C0ACC627-31E2-4D4C-9090-A3E6FF37CC7C}" destId="{170AF03A-A8B8-4A8F-BCE1-351F7EFA8C94}" srcOrd="5" destOrd="0" presId="urn:microsoft.com/office/officeart/2005/8/layout/chevron1"/>
    <dgm:cxn modelId="{DA413201-70B6-43C2-8154-2C274D46AC27}" type="presParOf" srcId="{C0ACC627-31E2-4D4C-9090-A3E6FF37CC7C}" destId="{57BA7743-9AD3-442D-BD68-F7EC25B3AF5C}" srcOrd="6" destOrd="0" presId="urn:microsoft.com/office/officeart/2005/8/layout/chevron1"/>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D399B-90C0-46F7-910C-BB2F9D9298A2}">
      <dsp:nvSpPr>
        <dsp:cNvPr id="0" name=""/>
        <dsp:cNvSpPr/>
      </dsp:nvSpPr>
      <dsp:spPr>
        <a:xfrm>
          <a:off x="2544" y="382172"/>
          <a:ext cx="2264625" cy="10375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High school diploma or GED</a:t>
          </a:r>
        </a:p>
      </dsp:txBody>
      <dsp:txXfrm>
        <a:off x="521324" y="382172"/>
        <a:ext cx="1227065" cy="1037560"/>
      </dsp:txXfrm>
    </dsp:sp>
    <dsp:sp modelId="{D9422939-09FE-404C-91B9-6B5F1B44C0E6}">
      <dsp:nvSpPr>
        <dsp:cNvPr id="0" name=""/>
        <dsp:cNvSpPr/>
      </dsp:nvSpPr>
      <dsp:spPr>
        <a:xfrm>
          <a:off x="2040707" y="382172"/>
          <a:ext cx="2264625" cy="10375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4-year Bachelor’s degree</a:t>
          </a:r>
        </a:p>
      </dsp:txBody>
      <dsp:txXfrm>
        <a:off x="2559487" y="382172"/>
        <a:ext cx="1227065" cy="1037560"/>
      </dsp:txXfrm>
    </dsp:sp>
    <dsp:sp modelId="{1437480A-92D9-4A4E-BCCB-30F57A3EDF6C}">
      <dsp:nvSpPr>
        <dsp:cNvPr id="0" name=""/>
        <dsp:cNvSpPr/>
      </dsp:nvSpPr>
      <dsp:spPr>
        <a:xfrm>
          <a:off x="4078870" y="382172"/>
          <a:ext cx="2264625" cy="10375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3-year DPT degree*</a:t>
          </a:r>
        </a:p>
      </dsp:txBody>
      <dsp:txXfrm>
        <a:off x="4597650" y="382172"/>
        <a:ext cx="1227065" cy="1037560"/>
      </dsp:txXfrm>
    </dsp:sp>
    <dsp:sp modelId="{23CB08FD-B1FC-4CBD-9CE5-5BECF6417A29}">
      <dsp:nvSpPr>
        <dsp:cNvPr id="0" name=""/>
        <dsp:cNvSpPr/>
      </dsp:nvSpPr>
      <dsp:spPr>
        <a:xfrm>
          <a:off x="6117033" y="382172"/>
          <a:ext cx="2264625" cy="10375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PT licensure exam</a:t>
          </a:r>
        </a:p>
      </dsp:txBody>
      <dsp:txXfrm>
        <a:off x="6635813" y="382172"/>
        <a:ext cx="1227065" cy="1037560"/>
      </dsp:txXfrm>
    </dsp:sp>
    <dsp:sp modelId="{80490EB2-23A7-4BFC-929F-A23267A1B6F5}">
      <dsp:nvSpPr>
        <dsp:cNvPr id="0" name=""/>
        <dsp:cNvSpPr/>
      </dsp:nvSpPr>
      <dsp:spPr>
        <a:xfrm>
          <a:off x="8155196" y="382172"/>
          <a:ext cx="2264625" cy="1037560"/>
        </a:xfrm>
        <a:prstGeom prst="chevron">
          <a:avLst/>
        </a:prstGeom>
        <a:solidFill>
          <a:srgbClr val="5C06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PT</a:t>
          </a:r>
        </a:p>
      </dsp:txBody>
      <dsp:txXfrm>
        <a:off x="8673976" y="382172"/>
        <a:ext cx="1227065" cy="1037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70B61-25FB-44A2-9A08-EE99F82F7232}">
      <dsp:nvSpPr>
        <dsp:cNvPr id="0" name=""/>
        <dsp:cNvSpPr/>
      </dsp:nvSpPr>
      <dsp:spPr>
        <a:xfrm>
          <a:off x="4479" y="93202"/>
          <a:ext cx="2607411" cy="1042964"/>
        </a:xfrm>
        <a:prstGeom prst="chevron">
          <a:avLst/>
        </a:prstGeom>
        <a:solidFill>
          <a:srgbClr val="179DB8"/>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High school diploma or GED</a:t>
          </a:r>
        </a:p>
      </dsp:txBody>
      <dsp:txXfrm>
        <a:off x="525961" y="93202"/>
        <a:ext cx="1564447" cy="1042964"/>
      </dsp:txXfrm>
    </dsp:sp>
    <dsp:sp modelId="{021F9805-B4E9-4D2C-B05D-6339A025C937}">
      <dsp:nvSpPr>
        <dsp:cNvPr id="0" name=""/>
        <dsp:cNvSpPr/>
      </dsp:nvSpPr>
      <dsp:spPr>
        <a:xfrm>
          <a:off x="2351149" y="93202"/>
          <a:ext cx="2607411" cy="1042964"/>
        </a:xfrm>
        <a:prstGeom prst="chevron">
          <a:avLst/>
        </a:prstGeom>
        <a:solidFill>
          <a:srgbClr val="179DB8"/>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2-year associate degree</a:t>
          </a:r>
          <a:r>
            <a:rPr lang="en-US" sz="1800" kern="1200" dirty="0">
              <a:solidFill>
                <a:schemeClr val="bg1"/>
              </a:solidFill>
            </a:rPr>
            <a:t>	</a:t>
          </a:r>
        </a:p>
      </dsp:txBody>
      <dsp:txXfrm>
        <a:off x="2872631" y="93202"/>
        <a:ext cx="1564447" cy="1042964"/>
      </dsp:txXfrm>
    </dsp:sp>
    <dsp:sp modelId="{0DDEA9DC-F2E3-449A-8335-64803355B312}">
      <dsp:nvSpPr>
        <dsp:cNvPr id="0" name=""/>
        <dsp:cNvSpPr/>
      </dsp:nvSpPr>
      <dsp:spPr>
        <a:xfrm>
          <a:off x="4697819" y="93202"/>
          <a:ext cx="2607411" cy="1042964"/>
        </a:xfrm>
        <a:prstGeom prst="chevron">
          <a:avLst/>
        </a:prstGeom>
        <a:solidFill>
          <a:srgbClr val="179DB8"/>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PTA licensure exam</a:t>
          </a:r>
        </a:p>
      </dsp:txBody>
      <dsp:txXfrm>
        <a:off x="5219301" y="93202"/>
        <a:ext cx="1564447" cy="1042964"/>
      </dsp:txXfrm>
    </dsp:sp>
    <dsp:sp modelId="{57BA7743-9AD3-442D-BD68-F7EC25B3AF5C}">
      <dsp:nvSpPr>
        <dsp:cNvPr id="0" name=""/>
        <dsp:cNvSpPr/>
      </dsp:nvSpPr>
      <dsp:spPr>
        <a:xfrm>
          <a:off x="7044490" y="93202"/>
          <a:ext cx="2607411" cy="1042964"/>
        </a:xfrm>
        <a:prstGeom prst="chevron">
          <a:avLst/>
        </a:prstGeom>
        <a:solidFill>
          <a:srgbClr val="64A70B"/>
        </a:solidFill>
        <a:ln w="3175">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PTA</a:t>
          </a:r>
        </a:p>
      </dsp:txBody>
      <dsp:txXfrm>
        <a:off x="7565972" y="93202"/>
        <a:ext cx="1564447" cy="10429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14B57-AC10-4E66-B055-1E08A06E223B}"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FB637-B57D-4560-B50F-19DE43BA0930}" type="slidenum">
              <a:rPr lang="en-US" smtClean="0"/>
              <a:t>‹#›</a:t>
            </a:fld>
            <a:endParaRPr lang="en-US"/>
          </a:p>
        </p:txBody>
      </p:sp>
    </p:spTree>
    <p:extLst>
      <p:ext uri="{BB962C8B-B14F-4D97-AF65-F5344CB8AC3E}">
        <p14:creationId xmlns:p14="http://schemas.microsoft.com/office/powerpoint/2010/main" val="23006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c/ChoosePTvideo/feature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ommunities.apta.org/p/co/ly/gid=25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ofmhealth.org/conditions-treatments/brain-neurological-conditions/movement-disorde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200"/>
              </a:spcAft>
            </a:pPr>
            <a:r>
              <a:rPr lang="en-US" sz="1800" b="1" dirty="0">
                <a:effectLst/>
                <a:latin typeface="Arial" panose="020B0604020202020204" pitchFamily="34" charset="0"/>
                <a:ea typeface="Times New Roman" panose="02020603050405020304" pitchFamily="18" charset="0"/>
              </a:rPr>
              <a:t>Things to Think About:</a:t>
            </a:r>
          </a:p>
          <a:p>
            <a:pPr marL="0" marR="0">
              <a:lnSpc>
                <a:spcPct val="110000"/>
              </a:lnSpc>
              <a:spcBef>
                <a:spcPts val="0"/>
              </a:spcBef>
              <a:spcAft>
                <a:spcPts val="1200"/>
              </a:spcAft>
            </a:pPr>
            <a:r>
              <a:rPr lang="en-US" sz="1800" dirty="0">
                <a:effectLst/>
                <a:latin typeface="Arial" panose="020B0604020202020204" pitchFamily="34" charset="0"/>
                <a:ea typeface="Times New Roman" panose="02020603050405020304" pitchFamily="18" charset="0"/>
              </a:rPr>
              <a:t>When speaking with this age group (sixth to eighth graders) the goal is to light a spark in their minds about the profession of physical therapy and get them thinking about what it would be like to be a physical therapist or physical therapist assistant. This presentation will focus less on the specifics of the profession and more on the high-level aspect of physical therapy, what PTs and PTAs do, and how they help people and bring value to the world.</a:t>
            </a:r>
          </a:p>
          <a:p>
            <a:pPr marL="0" marR="0">
              <a:lnSpc>
                <a:spcPct val="110000"/>
              </a:lnSpc>
              <a:spcBef>
                <a:spcPts val="0"/>
              </a:spcBef>
              <a:spcAft>
                <a:spcPts val="1200"/>
              </a:spcAft>
            </a:pPr>
            <a:endParaRPr lang="en-US" sz="1800" dirty="0">
              <a:effectLst/>
              <a:latin typeface="Arial" panose="020B0604020202020204" pitchFamily="34" charset="0"/>
              <a:ea typeface="Times New Roman" panose="02020603050405020304" pitchFamily="18" charset="0"/>
            </a:endParaRPr>
          </a:p>
          <a:p>
            <a:pPr marL="0" marR="0">
              <a:lnSpc>
                <a:spcPct val="110000"/>
              </a:lnSpc>
              <a:spcBef>
                <a:spcPts val="0"/>
              </a:spcBef>
              <a:spcAft>
                <a:spcPts val="1200"/>
              </a:spcAft>
            </a:pPr>
            <a:r>
              <a:rPr lang="en-US" sz="1800" dirty="0">
                <a:effectLst/>
                <a:latin typeface="Arial" panose="020B0604020202020204" pitchFamily="34" charset="0"/>
                <a:ea typeface="Times New Roman" panose="02020603050405020304" pitchFamily="18" charset="0"/>
              </a:rPr>
              <a:t>When possible, try to relate what you are talking about back to your audience to help them connect with it personally. A great way to do this is by asking questions. For example: “Have your or anyone in your family ever seen a physical therapist?” “Have you ever fallen and hurt yourself and could not move like you wanted to?”</a:t>
            </a:r>
          </a:p>
          <a:p>
            <a:pPr marL="0" marR="0">
              <a:lnSpc>
                <a:spcPct val="110000"/>
              </a:lnSpc>
              <a:spcBef>
                <a:spcPts val="0"/>
              </a:spcBef>
              <a:spcAft>
                <a:spcPts val="1200"/>
              </a:spcAft>
            </a:pPr>
            <a:endParaRPr lang="en-US" sz="1800" dirty="0">
              <a:effectLst/>
              <a:latin typeface="Arial" panose="020B0604020202020204" pitchFamily="34" charset="0"/>
              <a:ea typeface="Times New Roman" panose="02020603050405020304" pitchFamily="18" charset="0"/>
            </a:endParaRPr>
          </a:p>
          <a:p>
            <a:pPr marL="0" marR="0">
              <a:lnSpc>
                <a:spcPct val="110000"/>
              </a:lnSpc>
              <a:spcBef>
                <a:spcPts val="0"/>
              </a:spcBef>
              <a:spcAft>
                <a:spcPts val="1200"/>
              </a:spcAft>
            </a:pPr>
            <a:r>
              <a:rPr lang="en-US" sz="1800" dirty="0">
                <a:effectLst/>
                <a:latin typeface="Arial" panose="020B0604020202020204" pitchFamily="34" charset="0"/>
                <a:ea typeface="Times New Roman" panose="02020603050405020304" pitchFamily="18" charset="0"/>
              </a:rPr>
              <a:t>If you are using the Grade 6-8 PowerPoint along with these talking points you will see the slides that depicts the body systems of children and instructions that ask them to think about their movement. Think of it as trying to get them to learn while moving and having fun, engaged learning.</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a:t>
            </a:fld>
            <a:endParaRPr lang="en-US"/>
          </a:p>
        </p:txBody>
      </p:sp>
    </p:spTree>
    <p:extLst>
      <p:ext uri="{BB962C8B-B14F-4D97-AF65-F5344CB8AC3E}">
        <p14:creationId xmlns:p14="http://schemas.microsoft.com/office/powerpoint/2010/main" val="1265098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Everyone!</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If you move, you can benefit from seeing a physical therapist.</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PTs help those with conditions and diseases such as:</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Chronic pain such as back, knee, and shoulder pain.</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COVID-19.</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Heart or lung disease.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Cancer.</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Balance issues.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Injury recovery.</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And much more.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10</a:t>
            </a:fld>
            <a:endParaRPr lang="en-US"/>
          </a:p>
        </p:txBody>
      </p:sp>
    </p:spTree>
    <p:extLst>
      <p:ext uri="{BB962C8B-B14F-4D97-AF65-F5344CB8AC3E}">
        <p14:creationId xmlns:p14="http://schemas.microsoft.com/office/powerpoint/2010/main" val="283181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Physical therapy is a very active profession. You will spend a lot of time with your patients and really get to know them. And you will move with your patients, which sometimes requires assistive devices, techniques, and creativity.</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Here are a few treatment techniques used.</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11</a:t>
            </a:fld>
            <a:endParaRPr lang="en-US"/>
          </a:p>
        </p:txBody>
      </p:sp>
    </p:spTree>
    <p:extLst>
      <p:ext uri="{BB962C8B-B14F-4D97-AF65-F5344CB8AC3E}">
        <p14:creationId xmlns:p14="http://schemas.microsoft.com/office/powerpoint/2010/main" val="112567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Arial" panose="020B0604020202020204" pitchFamily="34" charset="0"/>
                <a:cs typeface="Arial" panose="020B0604020202020204" pitchFamily="34" charset="0"/>
              </a:rPr>
              <a:t>Exercises using equipment and body weight, which teaches proper movement mechanics and strengthening muscles.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Arial" panose="020B0604020202020204" pitchFamily="34" charset="0"/>
                <a:cs typeface="Arial" panose="020B0604020202020204" pitchFamily="34" charset="0"/>
              </a:rPr>
              <a:t>Pools or aquatic physical therapy, which helps decrease stress on the joints and muscles while providing resistance that helps with physical therapist treatment.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12</a:t>
            </a:fld>
            <a:endParaRPr lang="en-US"/>
          </a:p>
        </p:txBody>
      </p:sp>
    </p:spTree>
    <p:extLst>
      <p:ext uri="{BB962C8B-B14F-4D97-AF65-F5344CB8AC3E}">
        <p14:creationId xmlns:p14="http://schemas.microsoft.com/office/powerpoint/2010/main" val="419712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Arial" panose="020B0604020202020204" pitchFamily="34" charset="0"/>
                <a:cs typeface="Arial" panose="020B0604020202020204" pitchFamily="34" charset="0"/>
              </a:rPr>
              <a:t>Toys and games, including video games, virtual reality, and robotic devices. When you are playing video games, playing with toys, and playing games you are moving! So, they can also be used to teach proper movement mechanics and help patients regain movement.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13</a:t>
            </a:fld>
            <a:endParaRPr lang="en-US"/>
          </a:p>
        </p:txBody>
      </p:sp>
    </p:spTree>
    <p:extLst>
      <p:ext uri="{BB962C8B-B14F-4D97-AF65-F5344CB8AC3E}">
        <p14:creationId xmlns:p14="http://schemas.microsoft.com/office/powerpoint/2010/main" val="272181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Arial" panose="020B0604020202020204" pitchFamily="34" charset="0"/>
                <a:cs typeface="Arial" panose="020B0604020202020204" pitchFamily="34" charset="0"/>
              </a:rPr>
              <a:t>Manual therapy and electrical stimulation. PTs and PTAs are trained to locate muscles, joints, nerves, bones, and tendons through physical touch. PTs and PTAs can use massage, electrical stimulation, and other manual therapy techniques to treat patients.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14</a:t>
            </a:fld>
            <a:endParaRPr lang="en-US"/>
          </a:p>
        </p:txBody>
      </p:sp>
    </p:spTree>
    <p:extLst>
      <p:ext uri="{BB962C8B-B14F-4D97-AF65-F5344CB8AC3E}">
        <p14:creationId xmlns:p14="http://schemas.microsoft.com/office/powerpoint/2010/main" val="39370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cs typeface="Arial" panose="020B0604020202020204" pitchFamily="34" charset="0"/>
              </a:rPr>
              <a:t>Goniometry and assistive devices. PTs and PTAs use goniometry to measure joint motion and range of motion. These measurements help determine patient treatment plans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cs typeface="Arial" panose="020B0604020202020204" pitchFamily="34" charset="0"/>
              </a:rPr>
              <a:t>PTs and PTAs also teach patients how to properly use assistive devices to help with movement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cs typeface="Arial" panose="020B0604020202020204" pitchFamily="34" charset="0"/>
              </a:rPr>
              <a:t>These are just a few examples of how PTs and PTAs treat patients. There are many others.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nSpc>
                <a:spcPct val="110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Times New Roman" panose="02020603050405020304" pitchFamily="18" charset="0"/>
              </a:rPr>
              <a:t>Sometimes these and other treatments are used together to help patients move better.</a:t>
            </a:r>
          </a:p>
          <a:p>
            <a:pPr marL="0" marR="0" lvl="0" indent="0">
              <a:lnSpc>
                <a:spcPct val="110000"/>
              </a:lnSpc>
              <a:spcBef>
                <a:spcPts val="0"/>
              </a:spcBef>
              <a:spcAft>
                <a:spcPts val="0"/>
              </a:spcAft>
              <a:buFont typeface="Symbol" panose="05050102010706020507" pitchFamily="18" charset="2"/>
              <a:buNone/>
            </a:pPr>
            <a:endParaRPr lang="en-US" sz="1800" dirty="0">
              <a:effectLst/>
              <a:latin typeface="Arial" panose="020B0604020202020204" pitchFamily="34" charset="0"/>
              <a:ea typeface="Times New Roman" panose="02020603050405020304" pitchFamily="18" charset="0"/>
            </a:endParaRPr>
          </a:p>
          <a:p>
            <a:pPr marL="342900" marR="0" lvl="0" indent="-342900">
              <a:lnSpc>
                <a:spcPct val="110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If you are a PT, PTA, or student, this is a great place to include a personal story about how you had to be creative with treating a patient or something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15</a:t>
            </a:fld>
            <a:endParaRPr lang="en-US"/>
          </a:p>
        </p:txBody>
      </p:sp>
    </p:spTree>
    <p:extLst>
      <p:ext uri="{BB962C8B-B14F-4D97-AF65-F5344CB8AC3E}">
        <p14:creationId xmlns:p14="http://schemas.microsoft.com/office/powerpoint/2010/main" val="271783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20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Lead some movement activities.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Since PTs and PTAs focus on movement, it is time to get up and get moving!</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Choose from various activities. With these activities it is important to:</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Explain the importance of each activity and how it is beneficial (functional movement, etc.).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Use your judgment on what is appropriate and safe depending on your audience and your environment. Safety first!</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Be ready to provide modifications for those with physical limitations.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Examples of exercises and activities:</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Stand up from the floor without using your hands.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Stand on one leg with your eyes closed.</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Walk heel to toe with your eyes open and then with your eyes closed (partner exercise).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Perform a Y-reach.</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Stretch.</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120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Sit back-to-back on the floor and use your body weight to stand up (partner exercise).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16</a:t>
            </a:fld>
            <a:endParaRPr lang="en-US"/>
          </a:p>
        </p:txBody>
      </p:sp>
    </p:spTree>
    <p:extLst>
      <p:ext uri="{BB962C8B-B14F-4D97-AF65-F5344CB8AC3E}">
        <p14:creationId xmlns:p14="http://schemas.microsoft.com/office/powerpoint/2010/main" val="15983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After completing the movement activity, bring everyone back together.</a:t>
            </a:r>
          </a:p>
          <a:p>
            <a:pPr marL="342900" marR="0" lvl="0" indent="-342900">
              <a:lnSpc>
                <a:spcPct val="110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Remind them that physical therapists and physical therapist assistants help keep people moving. If you have muscle pain, movement loss, or you just want to move better, see a physical therapist!</a:t>
            </a:r>
          </a:p>
          <a:p>
            <a:pPr marL="342900" marR="0" lvl="0" indent="-342900">
              <a:lnSpc>
                <a:spcPct val="110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Recap some of the movements you did with the audience during this presentation. Emphasize how important it is to keep moving because movement is an important part of life. Physical therapists and physical therapist assistants are movement experts.</a:t>
            </a:r>
          </a:p>
          <a:p>
            <a:pPr marL="0" marR="0" lvl="0" indent="0">
              <a:lnSpc>
                <a:spcPct val="107000"/>
              </a:lnSpc>
              <a:spcBef>
                <a:spcPts val="0"/>
              </a:spcBef>
              <a:spcAft>
                <a:spcPts val="0"/>
              </a:spcAft>
              <a:buFont typeface="Calibri" panose="020F0502020204030204" pitchFamily="34"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17</a:t>
            </a:fld>
            <a:endParaRPr lang="en-US"/>
          </a:p>
        </p:txBody>
      </p:sp>
    </p:spTree>
    <p:extLst>
      <p:ext uri="{BB962C8B-B14F-4D97-AF65-F5344CB8AC3E}">
        <p14:creationId xmlns:p14="http://schemas.microsoft.com/office/powerpoint/2010/main" val="213027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200"/>
              </a:spcAft>
            </a:pPr>
            <a:r>
              <a:rPr lang="en-US" sz="1800" b="1" dirty="0">
                <a:effectLst/>
                <a:latin typeface="Arial" panose="020B0604020202020204" pitchFamily="34" charset="0"/>
                <a:ea typeface="Arial" panose="020B0604020202020204" pitchFamily="34" charset="0"/>
                <a:cs typeface="Times New Roman" panose="02020603050405020304" pitchFamily="18" charset="0"/>
              </a:rPr>
              <a:t>Call to a career in physical therapy!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If you like science, being active, talking to people, and being creative, then physical therapy might be a great career choice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18</a:t>
            </a:fld>
            <a:endParaRPr lang="en-US"/>
          </a:p>
        </p:txBody>
      </p:sp>
    </p:spTree>
    <p:extLst>
      <p:ext uri="{BB962C8B-B14F-4D97-AF65-F5344CB8AC3E}">
        <p14:creationId xmlns:p14="http://schemas.microsoft.com/office/powerpoint/2010/main" val="276816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everyone for their time and listening.</a:t>
            </a:r>
          </a:p>
          <a:p>
            <a:endParaRPr lang="en-US" dirty="0"/>
          </a:p>
          <a:p>
            <a:r>
              <a:rPr lang="en-US" dirty="0"/>
              <a:t>Allow the audience to ask questions.</a:t>
            </a:r>
          </a:p>
          <a:p>
            <a:endParaRPr lang="en-US" dirty="0"/>
          </a:p>
          <a:p>
            <a:r>
              <a:rPr lang="en-US" dirty="0"/>
              <a:t>Option: Use handouts and age-appropriate activity sheets that can be found on the PT Moves Me Website (apta.org/</a:t>
            </a:r>
            <a:r>
              <a:rPr lang="en-US" dirty="0" err="1"/>
              <a:t>PTMovesMe</a:t>
            </a:r>
            <a:r>
              <a:rPr lang="en-US" dirty="0"/>
              <a:t>) or on the PT Moves Me Ambassador Hub Community if you are a PT Moves Me Ambassador. Flyers can also be emailed if this is a virtual presentation.</a:t>
            </a:r>
          </a:p>
          <a:p>
            <a:endParaRPr lang="en-US" dirty="0"/>
          </a:p>
          <a:p>
            <a:r>
              <a:rPr lang="en-US" dirty="0"/>
              <a:t>Option: Do another activity. See activity suggestions or come up with your own activity. Remember safety first.</a:t>
            </a:r>
          </a:p>
        </p:txBody>
      </p:sp>
      <p:sp>
        <p:nvSpPr>
          <p:cNvPr id="4" name="Slide Number Placeholder 3"/>
          <p:cNvSpPr>
            <a:spLocks noGrp="1"/>
          </p:cNvSpPr>
          <p:nvPr>
            <p:ph type="sldNum" sz="quarter" idx="5"/>
          </p:nvPr>
        </p:nvSpPr>
        <p:spPr/>
        <p:txBody>
          <a:bodyPr/>
          <a:lstStyle/>
          <a:p>
            <a:fld id="{6AEFB637-B57D-4560-B50F-19DE43BA0930}" type="slidenum">
              <a:rPr lang="en-US" smtClean="0"/>
              <a:t>19</a:t>
            </a:fld>
            <a:endParaRPr lang="en-US"/>
          </a:p>
        </p:txBody>
      </p:sp>
    </p:spTree>
    <p:extLst>
      <p:ext uri="{BB962C8B-B14F-4D97-AF65-F5344CB8AC3E}">
        <p14:creationId xmlns:p14="http://schemas.microsoft.com/office/powerpoint/2010/main" val="328480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i="0" spc="-15" dirty="0">
                <a:effectLst/>
                <a:latin typeface="Arial" panose="020B0604020202020204" pitchFamily="34" charset="0"/>
                <a:ea typeface="Times New Roman" panose="02020603050405020304" pitchFamily="18" charset="0"/>
                <a:cs typeface="Arial" panose="020B0604020202020204" pitchFamily="34" charset="0"/>
              </a:rPr>
              <a:t>Welcome.</a:t>
            </a:r>
            <a:endParaRPr lang="en-US" sz="1800" i="0" dirty="0">
              <a:effectLst/>
              <a:latin typeface="Arial" panose="020B0604020202020204" pitchFamily="34" charset="0"/>
              <a:ea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i="0" spc="-15" dirty="0">
                <a:effectLst/>
                <a:latin typeface="Arial" panose="020B0604020202020204" pitchFamily="34" charset="0"/>
                <a:ea typeface="Times New Roman" panose="02020603050405020304" pitchFamily="18" charset="0"/>
                <a:cs typeface="Arial" panose="020B0604020202020204" pitchFamily="34" charset="0"/>
              </a:rPr>
              <a:t>Introduce yourself and give the reason for your presentation.</a:t>
            </a:r>
            <a:endParaRPr lang="en-US" sz="1800" i="0" dirty="0">
              <a:effectLst/>
              <a:latin typeface="Arial" panose="020B0604020202020204" pitchFamily="34" charset="0"/>
              <a:ea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i="0" spc="-15" dirty="0">
                <a:effectLst/>
                <a:latin typeface="Arial" panose="020B0604020202020204" pitchFamily="34" charset="0"/>
                <a:ea typeface="Times New Roman" panose="02020603050405020304" pitchFamily="18" charset="0"/>
                <a:cs typeface="Arial" panose="020B0604020202020204" pitchFamily="34" charset="0"/>
              </a:rPr>
              <a:t>Explain what you hope to achieve by the end of the </a:t>
            </a:r>
            <a:r>
              <a:rPr lang="en-US" sz="1800" i="0" spc="-15">
                <a:effectLst/>
                <a:latin typeface="Arial" panose="020B0604020202020204" pitchFamily="34" charset="0"/>
                <a:ea typeface="Times New Roman" panose="02020603050405020304" pitchFamily="18" charset="0"/>
                <a:cs typeface="Arial" panose="020B0604020202020204" pitchFamily="34" charset="0"/>
              </a:rPr>
              <a:t>presentation For example</a:t>
            </a:r>
            <a:r>
              <a:rPr lang="en-US" sz="1800" i="0" spc="-15" dirty="0">
                <a:effectLst/>
                <a:latin typeface="Arial" panose="020B0604020202020204" pitchFamily="34" charset="0"/>
                <a:ea typeface="Times New Roman" panose="02020603050405020304" pitchFamily="18" charset="0"/>
                <a:cs typeface="Arial" panose="020B0604020202020204" pitchFamily="34" charset="0"/>
              </a:rPr>
              <a:t>: “By the end of this presentation I want you have a better understanding of how PTs and PTAs help </a:t>
            </a:r>
            <a:r>
              <a:rPr lang="en-US" sz="1800" i="0" spc="-15">
                <a:effectLst/>
                <a:latin typeface="Arial" panose="020B0604020202020204" pitchFamily="34" charset="0"/>
                <a:ea typeface="Times New Roman" panose="02020603050405020304" pitchFamily="18" charset="0"/>
                <a:cs typeface="Arial" panose="020B0604020202020204" pitchFamily="34" charset="0"/>
              </a:rPr>
              <a:t>people move.”</a:t>
            </a:r>
            <a:endParaRPr lang="en-US" sz="1800" i="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2</a:t>
            </a:fld>
            <a:endParaRPr lang="en-US"/>
          </a:p>
        </p:txBody>
      </p:sp>
    </p:spTree>
    <p:extLst>
      <p:ext uri="{BB962C8B-B14F-4D97-AF65-F5344CB8AC3E}">
        <p14:creationId xmlns:p14="http://schemas.microsoft.com/office/powerpoint/2010/main" val="286993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20</a:t>
            </a:fld>
            <a:endParaRPr lang="en-US"/>
          </a:p>
        </p:txBody>
      </p:sp>
    </p:spTree>
    <p:extLst>
      <p:ext uri="{BB962C8B-B14F-4D97-AF65-F5344CB8AC3E}">
        <p14:creationId xmlns:p14="http://schemas.microsoft.com/office/powerpoint/2010/main" val="158366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To be a physical therapist, like most health professions, you will have to attend college and complete an undergraduate/bachelor’s degree, which takes about four years. Then you will need to earn a professional doctor of physical therapy graduate degree, which takes approximately three years.</a:t>
            </a:r>
          </a:p>
          <a:p>
            <a:pPr marL="342900" marR="0" lvl="0" indent="-342900">
              <a:lnSpc>
                <a:spcPct val="110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The average salary for a physical therapist is about $89,000.</a:t>
            </a:r>
          </a:p>
        </p:txBody>
      </p:sp>
      <p:sp>
        <p:nvSpPr>
          <p:cNvPr id="4" name="Slide Number Placeholder 3"/>
          <p:cNvSpPr>
            <a:spLocks noGrp="1"/>
          </p:cNvSpPr>
          <p:nvPr>
            <p:ph type="sldNum" sz="quarter" idx="5"/>
          </p:nvPr>
        </p:nvSpPr>
        <p:spPr/>
        <p:txBody>
          <a:bodyPr/>
          <a:lstStyle/>
          <a:p>
            <a:fld id="{6AEFB637-B57D-4560-B50F-19DE43BA0930}" type="slidenum">
              <a:rPr lang="en-US" smtClean="0"/>
              <a:t>22</a:t>
            </a:fld>
            <a:endParaRPr lang="en-US"/>
          </a:p>
        </p:txBody>
      </p:sp>
    </p:spTree>
    <p:extLst>
      <p:ext uri="{BB962C8B-B14F-4D97-AF65-F5344CB8AC3E}">
        <p14:creationId xmlns:p14="http://schemas.microsoft.com/office/powerpoint/2010/main" val="4000242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To be a physical therapist assistant, you will need to earn a two-year college associate degree after high school.</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The average salary for a physical therapist assistant is about $58,200.</a:t>
            </a:r>
          </a:p>
        </p:txBody>
      </p:sp>
      <p:sp>
        <p:nvSpPr>
          <p:cNvPr id="4" name="Slide Number Placeholder 3"/>
          <p:cNvSpPr>
            <a:spLocks noGrp="1"/>
          </p:cNvSpPr>
          <p:nvPr>
            <p:ph type="sldNum" sz="quarter" idx="5"/>
          </p:nvPr>
        </p:nvSpPr>
        <p:spPr/>
        <p:txBody>
          <a:bodyPr/>
          <a:lstStyle/>
          <a:p>
            <a:fld id="{6AEFB637-B57D-4560-B50F-19DE43BA0930}" type="slidenum">
              <a:rPr lang="en-US" smtClean="0"/>
              <a:t>23</a:t>
            </a:fld>
            <a:endParaRPr lang="en-US"/>
          </a:p>
        </p:txBody>
      </p:sp>
    </p:spTree>
    <p:extLst>
      <p:ext uri="{BB962C8B-B14F-4D97-AF65-F5344CB8AC3E}">
        <p14:creationId xmlns:p14="http://schemas.microsoft.com/office/powerpoint/2010/main" val="1656635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EFB637-B57D-4560-B50F-19DE43BA0930}" type="slidenum">
              <a:rPr lang="en-US" smtClean="0"/>
              <a:t>24</a:t>
            </a:fld>
            <a:endParaRPr lang="en-US"/>
          </a:p>
        </p:txBody>
      </p:sp>
    </p:spTree>
    <p:extLst>
      <p:ext uri="{BB962C8B-B14F-4D97-AF65-F5344CB8AC3E}">
        <p14:creationId xmlns:p14="http://schemas.microsoft.com/office/powerpoint/2010/main" val="42090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Here Dani talks about how we are all healthier and happier when we move and how working with her physical therapist after her accident helped changed her life for the better.</a:t>
            </a:r>
          </a:p>
          <a:p>
            <a:pPr marL="800100" marR="0" lvl="1" indent="-342900">
              <a:lnSpc>
                <a:spcPct val="110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This slide is a visual aid to help the audience see how physical therapy can have a positive impact on people’s lives. This age group is usually very visual, so hopefully it will help them connect to the rest of the presentation. </a:t>
            </a:r>
          </a:p>
          <a:p>
            <a:pPr marL="800100" marR="0" lvl="1" indent="-342900">
              <a:lnSpc>
                <a:spcPct val="110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If you want to find another video, visit </a:t>
            </a:r>
            <a:r>
              <a:rPr lang="en-US" sz="1800" u="sng" dirty="0" err="1">
                <a:solidFill>
                  <a:srgbClr val="005587"/>
                </a:solidFill>
                <a:effectLst/>
                <a:latin typeface="Arial" panose="020B0604020202020204" pitchFamily="34" charset="0"/>
                <a:ea typeface="Times New Roman" panose="02020603050405020304" pitchFamily="18" charset="0"/>
                <a:hlinkClick r:id="rId3"/>
              </a:rPr>
              <a:t>ChoosePT’s</a:t>
            </a:r>
            <a:r>
              <a:rPr lang="en-US" sz="1800" u="sng" dirty="0">
                <a:solidFill>
                  <a:srgbClr val="005587"/>
                </a:solidFill>
                <a:effectLst/>
                <a:latin typeface="Arial" panose="020B0604020202020204" pitchFamily="34" charset="0"/>
                <a:ea typeface="Times New Roman" panose="02020603050405020304" pitchFamily="18" charset="0"/>
                <a:hlinkClick r:id="rId3"/>
              </a:rPr>
              <a:t> YouTube Page</a:t>
            </a:r>
            <a:r>
              <a:rPr lang="en-US" sz="1800" dirty="0">
                <a:effectLst/>
                <a:latin typeface="Arial" panose="020B0604020202020204" pitchFamily="34" charset="0"/>
                <a:ea typeface="Times New Roman" panose="02020603050405020304" pitchFamily="18" charset="0"/>
              </a:rPr>
              <a:t>. If you are a PT Moves Me Ambassador, you can find videos on the </a:t>
            </a:r>
            <a:r>
              <a:rPr lang="en-US" sz="1800" u="sng" dirty="0">
                <a:solidFill>
                  <a:srgbClr val="005587"/>
                </a:solidFill>
                <a:effectLst/>
                <a:latin typeface="Arial" panose="020B0604020202020204" pitchFamily="34" charset="0"/>
                <a:ea typeface="Times New Roman" panose="02020603050405020304" pitchFamily="18" charset="0"/>
                <a:hlinkClick r:id="rId4"/>
              </a:rPr>
              <a:t>PT Moves Me Ambassador Hub Community</a:t>
            </a:r>
            <a:r>
              <a:rPr lang="en-US" sz="1800" dirty="0">
                <a:effectLst/>
                <a:latin typeface="Arial" panose="020B0604020202020204" pitchFamily="34" charset="0"/>
                <a:ea typeface="Times New Roman" panose="02020603050405020304" pitchFamily="18" charset="0"/>
              </a:rPr>
              <a:t> under the Recruitment Resources File Library. </a:t>
            </a:r>
          </a:p>
        </p:txBody>
      </p:sp>
      <p:sp>
        <p:nvSpPr>
          <p:cNvPr id="4" name="Slide Number Placeholder 3"/>
          <p:cNvSpPr>
            <a:spLocks noGrp="1"/>
          </p:cNvSpPr>
          <p:nvPr>
            <p:ph type="sldNum" sz="quarter" idx="5"/>
          </p:nvPr>
        </p:nvSpPr>
        <p:spPr/>
        <p:txBody>
          <a:bodyPr/>
          <a:lstStyle/>
          <a:p>
            <a:fld id="{6AEFB637-B57D-4560-B50F-19DE43BA0930}" type="slidenum">
              <a:rPr lang="en-US" smtClean="0"/>
              <a:t>3</a:t>
            </a:fld>
            <a:endParaRPr lang="en-US"/>
          </a:p>
        </p:txBody>
      </p:sp>
    </p:spTree>
    <p:extLst>
      <p:ext uri="{BB962C8B-B14F-4D97-AF65-F5344CB8AC3E}">
        <p14:creationId xmlns:p14="http://schemas.microsoft.com/office/powerpoint/2010/main" val="254218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Start with a conversation to engage your audience and get them thinking about movement.</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Try to get them to think beyond the obvious of walking, running, etc., to activities such as breathing, heart beating, swallowing, writing, chewing, etc. This will help them understand that movement involves multiple systems of the body, and PTs and PTAs treat and/or work with all those systems.</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Help your audience to understand how essential movement is to life.</a:t>
            </a:r>
          </a:p>
        </p:txBody>
      </p:sp>
      <p:sp>
        <p:nvSpPr>
          <p:cNvPr id="4" name="Slide Number Placeholder 3"/>
          <p:cNvSpPr>
            <a:spLocks noGrp="1"/>
          </p:cNvSpPr>
          <p:nvPr>
            <p:ph type="sldNum" sz="quarter" idx="5"/>
          </p:nvPr>
        </p:nvSpPr>
        <p:spPr/>
        <p:txBody>
          <a:bodyPr/>
          <a:lstStyle/>
          <a:p>
            <a:fld id="{6AEFB637-B57D-4560-B50F-19DE43BA0930}" type="slidenum">
              <a:rPr lang="en-US" smtClean="0"/>
              <a:t>4</a:t>
            </a:fld>
            <a:endParaRPr lang="en-US"/>
          </a:p>
        </p:txBody>
      </p:sp>
    </p:spTree>
    <p:extLst>
      <p:ext uri="{BB962C8B-B14F-4D97-AF65-F5344CB8AC3E}">
        <p14:creationId xmlns:p14="http://schemas.microsoft.com/office/powerpoint/2010/main" val="155647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You just had a conversation about things we commonly do that require movement. Now tie that into the fact that there are people who do not move as freely and need assistance.</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The purpose of this is to get them thinking about how many people in the country and the world are not able to move as freely or need assistance moving.</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Movement is essential to life, and that’s why the profession of physical therapy is so important and why PTs and PTAs provided a valuable service to society.</a:t>
            </a:r>
          </a:p>
          <a:p>
            <a:pPr marL="342900" marR="0" lvl="0" indent="-342900">
              <a:lnSpc>
                <a:spcPct val="110000"/>
              </a:lnSpc>
              <a:spcBef>
                <a:spcPts val="0"/>
              </a:spcBef>
              <a:spcAft>
                <a:spcPts val="0"/>
              </a:spcAft>
              <a:buFont typeface="Symbol" panose="05050102010706020507" pitchFamily="18" charset="2"/>
              <a:buChar char=""/>
            </a:pPr>
            <a:r>
              <a:rPr lang="fr-FR" sz="1800" dirty="0">
                <a:effectLst/>
                <a:latin typeface="Arial" panose="020B0604020202020204" pitchFamily="34" charset="0"/>
                <a:ea typeface="Times New Roman" panose="02020603050405020304" pitchFamily="18" charset="0"/>
              </a:rPr>
              <a:t>Source: </a:t>
            </a:r>
            <a:r>
              <a:rPr lang="fr-FR" sz="1800" u="sng" dirty="0">
                <a:solidFill>
                  <a:srgbClr val="005587"/>
                </a:solidFill>
                <a:effectLst/>
                <a:latin typeface="Arial" panose="020B0604020202020204" pitchFamily="34" charset="0"/>
                <a:ea typeface="Times New Roman" panose="02020603050405020304" pitchFamily="18" charset="0"/>
                <a:hlinkClick r:id="rId3"/>
              </a:rPr>
              <a:t>https://www.uofmhealth.org/conditions-treatments/brain-neurological-conditions/movement-disorders</a:t>
            </a:r>
            <a:r>
              <a:rPr lang="fr-FR" sz="1800" u="sng" dirty="0">
                <a:solidFill>
                  <a:srgbClr val="005587"/>
                </a:solidFill>
                <a:effectLst/>
                <a:latin typeface="Arial" panose="020B0604020202020204" pitchFamily="34" charset="0"/>
                <a:ea typeface="Times New Roman" panose="02020603050405020304" pitchFamily="18" charset="0"/>
              </a:rPr>
              <a:t>.</a:t>
            </a:r>
            <a:r>
              <a:rPr lang="fr-FR" sz="1800" dirty="0">
                <a:effectLst/>
                <a:latin typeface="Arial" panose="020B0604020202020204" pitchFamily="34"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5</a:t>
            </a:fld>
            <a:endParaRPr lang="en-US"/>
          </a:p>
        </p:txBody>
      </p:sp>
    </p:spTree>
    <p:extLst>
      <p:ext uri="{BB962C8B-B14F-4D97-AF65-F5344CB8AC3E}">
        <p14:creationId xmlns:p14="http://schemas.microsoft.com/office/powerpoint/2010/main" val="197283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Physical therapist are doctors who are movement experts and help people move.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They help people who:</a:t>
            </a:r>
          </a:p>
          <a:p>
            <a:pPr marL="800100" marR="0" lvl="1" indent="-342900">
              <a:lnSpc>
                <a:spcPct val="110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Are not able to move as freely or who have lost the ability to move.</a:t>
            </a:r>
          </a:p>
          <a:p>
            <a:pPr marL="800100" marR="0" lvl="1" indent="-342900">
              <a:lnSpc>
                <a:spcPct val="110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Are trying to maintain their movement function and prevent movement loss and function.</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Here you can ask if anyone has seen a physical therapist or gone with a family member to see a physical therapist.</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Emphasize again that movement is an essential part of life, and physical therapists and physical therapist assistants play a key role in keeping patients healthy through movement and increasing their patients’ quality of life.</a:t>
            </a:r>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a:t>
            </a:fld>
            <a:endParaRPr lang="en-US"/>
          </a:p>
        </p:txBody>
      </p:sp>
    </p:spTree>
    <p:extLst>
      <p:ext uri="{BB962C8B-B14F-4D97-AF65-F5344CB8AC3E}">
        <p14:creationId xmlns:p14="http://schemas.microsoft.com/office/powerpoint/2010/main" val="424978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There are two career pathways in the profession of physical therapy:</a:t>
            </a:r>
          </a:p>
          <a:p>
            <a:pPr marL="800100" marR="0" lvl="1" indent="-342900">
              <a:lnSpc>
                <a:spcPct val="110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Obtain a doctor of physical therapy degree and become a licensed physical therapist.</a:t>
            </a:r>
          </a:p>
          <a:p>
            <a:pPr marL="800100" marR="0" lvl="1" indent="-342900">
              <a:lnSpc>
                <a:spcPct val="110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Obtain an associate degree and become a physical therapist assistant.</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Physical therapists are doctors who treat patients with movement dysfunction.</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Physical therapist assistants  work under the supervision of physical therapists and assist with implementing patient treatment plans.</a:t>
            </a:r>
          </a:p>
        </p:txBody>
      </p:sp>
      <p:sp>
        <p:nvSpPr>
          <p:cNvPr id="4" name="Slide Number Placeholder 3"/>
          <p:cNvSpPr>
            <a:spLocks noGrp="1"/>
          </p:cNvSpPr>
          <p:nvPr>
            <p:ph type="sldNum" sz="quarter" idx="5"/>
          </p:nvPr>
        </p:nvSpPr>
        <p:spPr/>
        <p:txBody>
          <a:bodyPr/>
          <a:lstStyle/>
          <a:p>
            <a:fld id="{6AEFB637-B57D-4560-B50F-19DE43BA0930}" type="slidenum">
              <a:rPr lang="en-US" smtClean="0"/>
              <a:t>7</a:t>
            </a:fld>
            <a:endParaRPr lang="en-US"/>
          </a:p>
        </p:txBody>
      </p:sp>
    </p:spTree>
    <p:extLst>
      <p:ext uri="{BB962C8B-B14F-4D97-AF65-F5344CB8AC3E}">
        <p14:creationId xmlns:p14="http://schemas.microsoft.com/office/powerpoint/2010/main" val="222831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We all need to move. From the moment we enter the world (even before), until the moment we leave. Movement is essential to life.</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PTs and PTAs work with patients from all populations, young and old and all in between.</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Depending on your audience, if you want to provide more detail, you can include the information below:</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PTs and PTAs treat athletes and those who recently had a surgery, but they also treat:</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Arial" panose="020B0604020202020204" pitchFamily="34" charset="0"/>
                <a:cs typeface="Arial" panose="020B0604020202020204" pitchFamily="34" charset="0"/>
              </a:rPr>
              <a:t>Chronic conditions such as cystic fibrosis, cerebral palsy, and multiple sclerosis.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Arial" panose="020B0604020202020204" pitchFamily="34" charset="0"/>
                <a:cs typeface="Arial" panose="020B0604020202020204" pitchFamily="34" charset="0"/>
              </a:rPr>
              <a:t>Those with autism, traumatic brain injury, and dementia.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Arial" panose="020B0604020202020204" pitchFamily="34" charset="0"/>
                <a:cs typeface="Arial" panose="020B0604020202020204" pitchFamily="34" charset="0"/>
              </a:rPr>
              <a:t>Those with heart disease, with COPD, and recovering from COVID-19.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Arial" panose="020B0604020202020204" pitchFamily="34" charset="0"/>
                <a:cs typeface="Arial" panose="020B0604020202020204" pitchFamily="34" charset="0"/>
              </a:rPr>
              <a:t>Those with chronic headaches, balance disorders, and musculoskeletal pain.</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Arial" panose="020B0604020202020204" pitchFamily="34" charset="0"/>
                <a:ea typeface="Arial" panose="020B0604020202020204" pitchFamily="34" charset="0"/>
                <a:cs typeface="Arial" panose="020B0604020202020204" pitchFamily="34" charset="0"/>
              </a:rPr>
              <a:t>Physical therapy even helps after having a baby, having or recovering from cancer, and experiencing burns and wounds.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Almost any place you find health care providers, you’ll find a physical therapist or physical therapist assistant (hospital, outpatient clinic, assisted living facility, school, corporate workspace, health and wellness facility, etc.).</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8</a:t>
            </a:fld>
            <a:endParaRPr lang="en-US"/>
          </a:p>
        </p:txBody>
      </p:sp>
    </p:spTree>
    <p:extLst>
      <p:ext uri="{BB962C8B-B14F-4D97-AF65-F5344CB8AC3E}">
        <p14:creationId xmlns:p14="http://schemas.microsoft.com/office/powerpoint/2010/main" val="362195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The systems of the body are skeletal, muscular, nervous, endocrine, cardiovascular, lymphatic, respiratory, digestive, urinary, integumentary, and reproductive.</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When you think about movement, which body systems do you think involve movement?</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You need the muscular, skeletal, and nervous systems to move. Muscles attach to bones and the brain sends signals to your muscles through nerves telling your muscles to move.</a:t>
            </a: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However, movement takes place in other body systems as well:</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Cardiovascular: Your heart is a muscle that pumps blood through your body.</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Respiratory: Your lungs include your diaphragm, which is a muscle that allows you to breath.</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Digestive: Your digestive system moves and contracts to enable you chew, swallow, and digest food.</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Integumentary: Your skin moves and shifts with your muscles and bones.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cs typeface="Arial" panose="020B0604020202020204" pitchFamily="34" charset="0"/>
              </a:rPr>
              <a:t>And more.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Most of your body systems involve movement, and physical therapists work with all body systems. Some physical therapists even specialize in certain areas such as cardiopulmonary, neurology, electrical stimulation, and wound and burn management.</a:t>
            </a:r>
          </a:p>
        </p:txBody>
      </p:sp>
      <p:sp>
        <p:nvSpPr>
          <p:cNvPr id="4" name="Slide Number Placeholder 3"/>
          <p:cNvSpPr>
            <a:spLocks noGrp="1"/>
          </p:cNvSpPr>
          <p:nvPr>
            <p:ph type="sldNum" sz="quarter" idx="5"/>
          </p:nvPr>
        </p:nvSpPr>
        <p:spPr/>
        <p:txBody>
          <a:bodyPr/>
          <a:lstStyle/>
          <a:p>
            <a:fld id="{6AEFB637-B57D-4560-B50F-19DE43BA0930}" type="slidenum">
              <a:rPr lang="en-US" smtClean="0"/>
              <a:t>9</a:t>
            </a:fld>
            <a:endParaRPr lang="en-US"/>
          </a:p>
        </p:txBody>
      </p:sp>
    </p:spTree>
    <p:extLst>
      <p:ext uri="{BB962C8B-B14F-4D97-AF65-F5344CB8AC3E}">
        <p14:creationId xmlns:p14="http://schemas.microsoft.com/office/powerpoint/2010/main" val="395688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37160"/>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2020 American Physical Therapy Association. All rights reserved.</a:t>
            </a:r>
          </a:p>
        </p:txBody>
      </p:sp>
    </p:spTree>
    <p:extLst>
      <p:ext uri="{BB962C8B-B14F-4D97-AF65-F5344CB8AC3E}">
        <p14:creationId xmlns:p14="http://schemas.microsoft.com/office/powerpoint/2010/main" val="14734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Media">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D42FA504-F343-4C47-A90A-ADE7F405F73F}"/>
              </a:ext>
            </a:extLst>
          </p:cNvPr>
          <p:cNvSpPr>
            <a:spLocks noGrp="1"/>
          </p:cNvSpPr>
          <p:nvPr>
            <p:ph type="media" sz="quarter" idx="10"/>
          </p:nvPr>
        </p:nvSpPr>
        <p:spPr>
          <a:xfrm>
            <a:off x="0" y="0"/>
            <a:ext cx="12192000" cy="6400800"/>
          </a:xfrm>
        </p:spPr>
        <p:txBody>
          <a:bodyPr/>
          <a:lstStyle>
            <a:lvl1pPr marL="0" indent="0">
              <a:buNone/>
              <a:defRPr/>
            </a:lvl1pPr>
          </a:lstStyle>
          <a:p>
            <a:r>
              <a:rPr lang="en-US"/>
              <a:t>Click icon to add media</a:t>
            </a:r>
            <a:endParaRPr lang="en-US" dirty="0"/>
          </a:p>
        </p:txBody>
      </p:sp>
      <p:sp>
        <p:nvSpPr>
          <p:cNvPr id="2" name="Title 1">
            <a:extLst>
              <a:ext uri="{FF2B5EF4-FFF2-40B4-BE49-F238E27FC236}">
                <a16:creationId xmlns:a16="http://schemas.microsoft.com/office/drawing/2014/main" id="{07415F45-B30A-487B-84E0-8808D0D58BE3}"/>
              </a:ext>
            </a:extLst>
          </p:cNvPr>
          <p:cNvSpPr>
            <a:spLocks noGrp="1"/>
          </p:cNvSpPr>
          <p:nvPr>
            <p:ph type="title"/>
          </p:nvPr>
        </p:nvSpPr>
        <p:spPr/>
        <p:txBody>
          <a:bodyPr/>
          <a:lstStyle/>
          <a:p>
            <a:r>
              <a:rPr lang="en-US"/>
              <a:t>Click to edit Master title style</a:t>
            </a:r>
            <a:endParaRPr lang="en-US" dirty="0"/>
          </a:p>
        </p:txBody>
      </p:sp>
      <p:grpSp>
        <p:nvGrpSpPr>
          <p:cNvPr id="8" name="Group 7">
            <a:extLst>
              <a:ext uri="{FF2B5EF4-FFF2-40B4-BE49-F238E27FC236}">
                <a16:creationId xmlns:a16="http://schemas.microsoft.com/office/drawing/2014/main" id="{A2985578-F2CD-416A-93C7-5E1A37372E47}"/>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A12C699D-7D2F-474A-8836-C19CC60443FE}"/>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5CAAC025-B907-41A0-AE69-010D2CAA831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5782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720F-4AC9-4752-A836-935ABA80AAF4}"/>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3216C19A-F5F3-4863-A1C7-549E63253DB2}"/>
              </a:ext>
            </a:extLst>
          </p:cNvPr>
          <p:cNvSpPr>
            <a:spLocks noGrp="1" noChangeAspect="1"/>
          </p:cNvSpPr>
          <p:nvPr>
            <p:ph type="pic" sz="quarter" idx="10"/>
          </p:nvPr>
        </p:nvSpPr>
        <p:spPr>
          <a:xfrm>
            <a:off x="708342"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8" name="Picture Placeholder 3">
            <a:extLst>
              <a:ext uri="{FF2B5EF4-FFF2-40B4-BE49-F238E27FC236}">
                <a16:creationId xmlns:a16="http://schemas.microsoft.com/office/drawing/2014/main" id="{878D1872-224B-4415-B66D-B62B4EF1646F}"/>
              </a:ext>
            </a:extLst>
          </p:cNvPr>
          <p:cNvSpPr>
            <a:spLocks noGrp="1" noChangeAspect="1"/>
          </p:cNvSpPr>
          <p:nvPr>
            <p:ph type="pic" sz="quarter" idx="12"/>
          </p:nvPr>
        </p:nvSpPr>
        <p:spPr>
          <a:xfrm>
            <a:off x="3496491"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6432C2AA-8BAA-4E23-92B0-AE9C31CE0412}"/>
              </a:ext>
            </a:extLst>
          </p:cNvPr>
          <p:cNvSpPr>
            <a:spLocks noGrp="1" noChangeAspect="1"/>
          </p:cNvSpPr>
          <p:nvPr>
            <p:ph type="pic" sz="quarter" idx="14"/>
          </p:nvPr>
        </p:nvSpPr>
        <p:spPr>
          <a:xfrm>
            <a:off x="6284640"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4" name="Picture Placeholder 3">
            <a:extLst>
              <a:ext uri="{FF2B5EF4-FFF2-40B4-BE49-F238E27FC236}">
                <a16:creationId xmlns:a16="http://schemas.microsoft.com/office/drawing/2014/main" id="{BFED39F0-CC8F-4B41-8755-08DC9822084D}"/>
              </a:ext>
            </a:extLst>
          </p:cNvPr>
          <p:cNvSpPr>
            <a:spLocks noGrp="1" noChangeAspect="1"/>
          </p:cNvSpPr>
          <p:nvPr>
            <p:ph type="pic" sz="quarter" idx="16"/>
          </p:nvPr>
        </p:nvSpPr>
        <p:spPr>
          <a:xfrm>
            <a:off x="9072789"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DC1226DD-EDFF-43D0-BB5B-7F43E23CB760}"/>
              </a:ext>
            </a:extLst>
          </p:cNvPr>
          <p:cNvSpPr>
            <a:spLocks noGrp="1"/>
          </p:cNvSpPr>
          <p:nvPr>
            <p:ph type="body" sz="quarter" idx="18"/>
          </p:nvPr>
        </p:nvSpPr>
        <p:spPr>
          <a:xfrm>
            <a:off x="617061"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0">
            <a:extLst>
              <a:ext uri="{FF2B5EF4-FFF2-40B4-BE49-F238E27FC236}">
                <a16:creationId xmlns:a16="http://schemas.microsoft.com/office/drawing/2014/main" id="{BCB071A6-2EE8-4E28-A201-D82CE5589715}"/>
              </a:ext>
            </a:extLst>
          </p:cNvPr>
          <p:cNvSpPr>
            <a:spLocks noGrp="1"/>
          </p:cNvSpPr>
          <p:nvPr>
            <p:ph type="body" sz="quarter" idx="19"/>
          </p:nvPr>
        </p:nvSpPr>
        <p:spPr>
          <a:xfrm>
            <a:off x="340521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0">
            <a:extLst>
              <a:ext uri="{FF2B5EF4-FFF2-40B4-BE49-F238E27FC236}">
                <a16:creationId xmlns:a16="http://schemas.microsoft.com/office/drawing/2014/main" id="{10B02836-9DAB-4365-B234-A1C257DFA5B8}"/>
              </a:ext>
            </a:extLst>
          </p:cNvPr>
          <p:cNvSpPr>
            <a:spLocks noGrp="1"/>
          </p:cNvSpPr>
          <p:nvPr>
            <p:ph type="body" sz="quarter" idx="20"/>
          </p:nvPr>
        </p:nvSpPr>
        <p:spPr>
          <a:xfrm>
            <a:off x="619320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0">
            <a:extLst>
              <a:ext uri="{FF2B5EF4-FFF2-40B4-BE49-F238E27FC236}">
                <a16:creationId xmlns:a16="http://schemas.microsoft.com/office/drawing/2014/main" id="{DBE2EB0E-A3B6-4867-9EB8-2813D5F304A0}"/>
              </a:ext>
            </a:extLst>
          </p:cNvPr>
          <p:cNvSpPr>
            <a:spLocks noGrp="1"/>
          </p:cNvSpPr>
          <p:nvPr>
            <p:ph type="body" sz="quarter" idx="21"/>
          </p:nvPr>
        </p:nvSpPr>
        <p:spPr>
          <a:xfrm>
            <a:off x="898119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5C76EFC1-A707-45EF-B95C-B04DFAFDFC77}"/>
              </a:ext>
            </a:extLst>
          </p:cNvPr>
          <p:cNvGrpSpPr/>
          <p:nvPr userDrawn="1"/>
        </p:nvGrpSpPr>
        <p:grpSpPr>
          <a:xfrm>
            <a:off x="0" y="6400800"/>
            <a:ext cx="12192000" cy="457200"/>
            <a:chOff x="0" y="6400800"/>
            <a:chExt cx="12192000" cy="457200"/>
          </a:xfrm>
        </p:grpSpPr>
        <p:sp>
          <p:nvSpPr>
            <p:cNvPr id="16" name="Rectangle 15">
              <a:extLst>
                <a:ext uri="{FF2B5EF4-FFF2-40B4-BE49-F238E27FC236}">
                  <a16:creationId xmlns:a16="http://schemas.microsoft.com/office/drawing/2014/main" id="{1FC882AE-B31F-4EA3-863D-7975CBD48CB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D972699C-A0B3-4460-9AA0-14FB8E1EED8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48266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3FD56D9A-E2A1-4797-8E05-0700041A1255}"/>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DE494F40-9065-42F9-B00B-17B331F41771}"/>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5B8FD3D7-5D03-4E01-9EB3-284FF09703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8186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9490255-3216-4C28-8FD0-63DDA84E8658}"/>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72E71B2B-59D8-40F2-8F3C-60F4C4D95AB4}"/>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D5C68C83-0FC1-4E5A-A97F-326C7403BF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681255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39"/>
            <a:ext cx="7315200" cy="3474720"/>
          </a:xfrm>
        </p:spPr>
        <p:txBody>
          <a:bodyPr>
            <a:noAutofit/>
          </a:bodyPr>
          <a:lstStyle>
            <a:lvl1pPr>
              <a:defRPr sz="7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28118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1DE1E70-4A54-450A-829E-00644A927BBA}"/>
              </a:ext>
            </a:extLst>
          </p:cNvPr>
          <p:cNvSpPr txBox="1"/>
          <p:nvPr userDrawn="1"/>
        </p:nvSpPr>
        <p:spPr>
          <a:xfrm>
            <a:off x="640080" y="1005840"/>
            <a:ext cx="6400800" cy="2286000"/>
          </a:xfrm>
          <a:prstGeom prst="rect">
            <a:avLst/>
          </a:prstGeom>
          <a:noFill/>
        </p:spPr>
        <p:txBody>
          <a:bodyPr wrap="square" rtlCol="0">
            <a:spAutoFit/>
          </a:bodyPr>
          <a:lstStyle/>
          <a:p>
            <a:r>
              <a:rPr lang="en-US" sz="4000" dirty="0">
                <a:solidFill>
                  <a:schemeClr val="bg1"/>
                </a:solidFill>
                <a:latin typeface="+mj-lt"/>
              </a:rPr>
              <a:t>Building a community that advances the profession of physical therapy to improve the health of society.</a:t>
            </a:r>
          </a:p>
        </p:txBody>
      </p:sp>
    </p:spTree>
    <p:extLst>
      <p:ext uri="{BB962C8B-B14F-4D97-AF65-F5344CB8AC3E}">
        <p14:creationId xmlns:p14="http://schemas.microsoft.com/office/powerpoint/2010/main" val="569728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ash">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5E69B-FC88-47FB-8C2F-EDDE854C1D0C}"/>
              </a:ext>
            </a:extLst>
          </p:cNvPr>
          <p:cNvPicPr>
            <a:picLocks noChangeAspect="1"/>
          </p:cNvPicPr>
          <p:nvPr userDrawn="1"/>
        </p:nvPicPr>
        <p:blipFill>
          <a:blip r:embed="rId2"/>
          <a:srcRect/>
          <a:stretch/>
        </p:blipFill>
        <p:spPr>
          <a:xfrm>
            <a:off x="1981200" y="1409700"/>
            <a:ext cx="8229600" cy="4038599"/>
          </a:xfrm>
          <a:prstGeom prst="rect">
            <a:avLst/>
          </a:prstGeom>
        </p:spPr>
      </p:pic>
    </p:spTree>
    <p:extLst>
      <p:ext uri="{BB962C8B-B14F-4D97-AF65-F5344CB8AC3E}">
        <p14:creationId xmlns:p14="http://schemas.microsoft.com/office/powerpoint/2010/main" val="32897404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1463040"/>
            <a:ext cx="10058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4BD4E7A3-BE84-4591-9AA2-D2B5C2616E68}"/>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5EE04567-A6A8-4EE0-AA53-C05D522DA14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BE35D198-F9C3-43D8-985A-D35C2F03114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82966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2926080"/>
            <a:ext cx="10058400" cy="298075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0A4786C-46FE-44BD-BA3B-EBCED400E57C}"/>
              </a:ext>
            </a:extLst>
          </p:cNvPr>
          <p:cNvSpPr>
            <a:spLocks noGrp="1"/>
          </p:cNvSpPr>
          <p:nvPr>
            <p:ph type="body" sz="quarter" idx="10"/>
          </p:nvPr>
        </p:nvSpPr>
        <p:spPr>
          <a:xfrm>
            <a:off x="640080" y="1463675"/>
            <a:ext cx="10058400" cy="1371600"/>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a:t>Click to edit Master text styles</a:t>
            </a:r>
          </a:p>
        </p:txBody>
      </p:sp>
      <p:grpSp>
        <p:nvGrpSpPr>
          <p:cNvPr id="8" name="Group 7">
            <a:extLst>
              <a:ext uri="{FF2B5EF4-FFF2-40B4-BE49-F238E27FC236}">
                <a16:creationId xmlns:a16="http://schemas.microsoft.com/office/drawing/2014/main" id="{71442BFC-0581-4627-8C21-F514A9706DDB}"/>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8CAACE32-95B3-4AB3-A1DA-BD71BCA5DD1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E928C5BC-14B4-40CB-889F-06C281F398A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121440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4 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1CE3E9-31F9-4B5E-BE60-C9B2606782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67349-DB0F-487C-8810-FC8B51951C24}"/>
              </a:ext>
            </a:extLst>
          </p:cNvPr>
          <p:cNvSpPr>
            <a:spLocks noGrp="1"/>
          </p:cNvSpPr>
          <p:nvPr>
            <p:ph type="title"/>
          </p:nvPr>
        </p:nvSpPr>
        <p:spPr>
          <a:xfrm>
            <a:off x="640080" y="822960"/>
            <a:ext cx="10058400" cy="1371600"/>
          </a:xfrm>
        </p:spPr>
        <p:txBody>
          <a:bodyPr anchor="b">
            <a:normAutofit/>
          </a:bodyPr>
          <a:lstStyle>
            <a:lvl1pPr>
              <a:defRPr sz="36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3737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40"/>
            <a:ext cx="7315200" cy="182880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30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71EDE05B-AD78-4CED-BAC9-855E9322DEEA}"/>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08DEA25B-D455-4916-87EA-25F4E961000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EC6E795-A1E2-4EFF-A27D-EA6574CECB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4180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11" name="Text Placeholder 5">
            <a:extLst>
              <a:ext uri="{FF2B5EF4-FFF2-40B4-BE49-F238E27FC236}">
                <a16:creationId xmlns:a16="http://schemas.microsoft.com/office/drawing/2014/main" id="{B86971FC-E50D-42C5-85D9-FF1D1F756C98}"/>
              </a:ext>
            </a:extLst>
          </p:cNvPr>
          <p:cNvSpPr>
            <a:spLocks noGrp="1"/>
          </p:cNvSpPr>
          <p:nvPr>
            <p:ph type="body" sz="quarter" idx="11"/>
          </p:nvPr>
        </p:nvSpPr>
        <p:spPr>
          <a:xfrm>
            <a:off x="585216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grpSp>
        <p:nvGrpSpPr>
          <p:cNvPr id="12" name="Group 11">
            <a:extLst>
              <a:ext uri="{FF2B5EF4-FFF2-40B4-BE49-F238E27FC236}">
                <a16:creationId xmlns:a16="http://schemas.microsoft.com/office/drawing/2014/main" id="{CA531766-D28A-4FAA-B43A-3ADEFDA88161}"/>
              </a:ext>
            </a:extLst>
          </p:cNvPr>
          <p:cNvGrpSpPr/>
          <p:nvPr userDrawn="1"/>
        </p:nvGrpSpPr>
        <p:grpSpPr>
          <a:xfrm>
            <a:off x="0" y="6400800"/>
            <a:ext cx="12192000" cy="457200"/>
            <a:chOff x="0" y="6400800"/>
            <a:chExt cx="12192000" cy="457200"/>
          </a:xfrm>
        </p:grpSpPr>
        <p:sp>
          <p:nvSpPr>
            <p:cNvPr id="13" name="Rectangle 12">
              <a:extLst>
                <a:ext uri="{FF2B5EF4-FFF2-40B4-BE49-F238E27FC236}">
                  <a16:creationId xmlns:a16="http://schemas.microsoft.com/office/drawing/2014/main" id="{D98EA04F-0893-4B90-B139-284091CE8060}"/>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sign&#10;&#10;Description automatically generated">
              <a:extLst>
                <a:ext uri="{FF2B5EF4-FFF2-40B4-BE49-F238E27FC236}">
                  <a16:creationId xmlns:a16="http://schemas.microsoft.com/office/drawing/2014/main" id="{CCD5B633-5759-4A62-B510-8EBECCC36C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421091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0C53597D-4F1F-4956-91FE-1FA769B7C10E}"/>
              </a:ext>
            </a:extLst>
          </p:cNvPr>
          <p:cNvSpPr>
            <a:spLocks noGrp="1"/>
          </p:cNvSpPr>
          <p:nvPr>
            <p:ph type="pic" sz="quarter" idx="11"/>
          </p:nvPr>
        </p:nvSpPr>
        <p:spPr>
          <a:xfrm>
            <a:off x="5851525" y="1736724"/>
            <a:ext cx="4846638" cy="4389755"/>
          </a:xfrm>
        </p:spPr>
        <p:txBody>
          <a:bodyPr/>
          <a:lstStyle>
            <a:lvl1pPr marL="0" indent="0">
              <a:buFontTx/>
              <a:buNone/>
              <a:defRPr/>
            </a:lvl1pPr>
          </a:lstStyle>
          <a:p>
            <a:r>
              <a:rPr lang="en-US"/>
              <a:t>Click icon to add picture</a:t>
            </a:r>
            <a:endParaRPr lang="en-US" dirty="0"/>
          </a:p>
        </p:txBody>
      </p:sp>
      <p:grpSp>
        <p:nvGrpSpPr>
          <p:cNvPr id="11" name="Group 10">
            <a:extLst>
              <a:ext uri="{FF2B5EF4-FFF2-40B4-BE49-F238E27FC236}">
                <a16:creationId xmlns:a16="http://schemas.microsoft.com/office/drawing/2014/main" id="{DE2E4EAC-3931-4980-82CE-01512E9D751D}"/>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B5ED8B99-E36A-4C0C-9AEB-3F1982E58018}"/>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1CAC9F3-6EB4-4F05-901C-3B5C6A8646D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38906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Full Blee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65745A1-62F6-4563-92E8-B2EB2AB5BF7B}"/>
              </a:ext>
            </a:extLst>
          </p:cNvPr>
          <p:cNvSpPr>
            <a:spLocks noGrp="1"/>
          </p:cNvSpPr>
          <p:nvPr>
            <p:ph type="pic" sz="quarter" idx="10"/>
          </p:nvPr>
        </p:nvSpPr>
        <p:spPr>
          <a:xfrm>
            <a:off x="0" y="0"/>
            <a:ext cx="12192000" cy="6400800"/>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FC4BB72A-F555-4541-B2F4-687658B2704C}"/>
              </a:ext>
            </a:extLst>
          </p:cNvPr>
          <p:cNvGrpSpPr/>
          <p:nvPr userDrawn="1"/>
        </p:nvGrpSpPr>
        <p:grpSpPr>
          <a:xfrm>
            <a:off x="0" y="6400800"/>
            <a:ext cx="12192000" cy="457200"/>
            <a:chOff x="0" y="6400800"/>
            <a:chExt cx="12192000" cy="457200"/>
          </a:xfrm>
        </p:grpSpPr>
        <p:sp>
          <p:nvSpPr>
            <p:cNvPr id="11" name="Rectangle 10">
              <a:extLst>
                <a:ext uri="{FF2B5EF4-FFF2-40B4-BE49-F238E27FC236}">
                  <a16:creationId xmlns:a16="http://schemas.microsoft.com/office/drawing/2014/main" id="{467837F5-09EC-4910-8C5F-7074A6EA971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913E1CB3-94A2-4BE7-A665-A5E77990FA6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8216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8F569-6101-470B-BF49-1B5C0605FBB8}"/>
              </a:ext>
            </a:extLst>
          </p:cNvPr>
          <p:cNvSpPr>
            <a:spLocks noGrp="1"/>
          </p:cNvSpPr>
          <p:nvPr>
            <p:ph type="title"/>
          </p:nvPr>
        </p:nvSpPr>
        <p:spPr>
          <a:xfrm>
            <a:off x="640080" y="457200"/>
            <a:ext cx="10058400" cy="9144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A35A3-DEE8-47C6-B60C-88F82F8B16D0}"/>
              </a:ext>
            </a:extLst>
          </p:cNvPr>
          <p:cNvSpPr>
            <a:spLocks noGrp="1"/>
          </p:cNvSpPr>
          <p:nvPr>
            <p:ph type="body" idx="1"/>
          </p:nvPr>
        </p:nvSpPr>
        <p:spPr>
          <a:xfrm>
            <a:off x="640080" y="1463040"/>
            <a:ext cx="10058400" cy="42976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508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61" r:id="rId5"/>
    <p:sldLayoutId id="2147483652" r:id="rId6"/>
    <p:sldLayoutId id="2147483658" r:id="rId7"/>
    <p:sldLayoutId id="2147483659" r:id="rId8"/>
    <p:sldLayoutId id="2147483654" r:id="rId9"/>
    <p:sldLayoutId id="2147483662" r:id="rId10"/>
    <p:sldLayoutId id="2147483665" r:id="rId11"/>
    <p:sldLayoutId id="2147483660" r:id="rId12"/>
    <p:sldLayoutId id="2147483655" r:id="rId13"/>
    <p:sldLayoutId id="2147483664" r:id="rId14"/>
    <p:sldLayoutId id="2147483666" r:id="rId15"/>
    <p:sldLayoutId id="2147483667" r:id="rId16"/>
  </p:sldLayoutIdLst>
  <p:txStyles>
    <p:title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8.jpeg"/><Relationship Id="rId4" Type="http://schemas.openxmlformats.org/officeDocument/2006/relationships/diagramLayout" Target="../diagrams/layout2.xml"/><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www.youtube.com/embed/xc7OgkN-S4Y?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B50574-6E5A-4998-A21E-3E0A5FD54A9F}"/>
              </a:ext>
            </a:extLst>
          </p:cNvPr>
          <p:cNvSpPr>
            <a:spLocks noGrp="1"/>
          </p:cNvSpPr>
          <p:nvPr>
            <p:ph type="ctrTitle"/>
          </p:nvPr>
        </p:nvSpPr>
        <p:spPr/>
        <p:txBody>
          <a:bodyPr>
            <a:normAutofit/>
          </a:bodyPr>
          <a:lstStyle/>
          <a:p>
            <a:r>
              <a:rPr lang="en-US" dirty="0"/>
              <a:t>Physical Therapy Moves Me!</a:t>
            </a:r>
          </a:p>
        </p:txBody>
      </p:sp>
      <p:sp>
        <p:nvSpPr>
          <p:cNvPr id="9" name="Subtitle 8">
            <a:extLst>
              <a:ext uri="{FF2B5EF4-FFF2-40B4-BE49-F238E27FC236}">
                <a16:creationId xmlns:a16="http://schemas.microsoft.com/office/drawing/2014/main" id="{E9CCFF57-5F72-4D5C-86CC-0607E1DE5246}"/>
              </a:ext>
            </a:extLst>
          </p:cNvPr>
          <p:cNvSpPr>
            <a:spLocks noGrp="1"/>
          </p:cNvSpPr>
          <p:nvPr>
            <p:ph type="subTitle" idx="1"/>
          </p:nvPr>
        </p:nvSpPr>
        <p:spPr>
          <a:xfrm>
            <a:off x="640080" y="5414491"/>
            <a:ext cx="4572000" cy="391505"/>
          </a:xfrm>
        </p:spPr>
        <p:txBody>
          <a:bodyPr/>
          <a:lstStyle/>
          <a:p>
            <a:r>
              <a:rPr lang="en-US" dirty="0"/>
              <a:t>Grade 6-8 Presentation</a:t>
            </a:r>
          </a:p>
        </p:txBody>
      </p:sp>
    </p:spTree>
    <p:extLst>
      <p:ext uri="{BB962C8B-B14F-4D97-AF65-F5344CB8AC3E}">
        <p14:creationId xmlns:p14="http://schemas.microsoft.com/office/powerpoint/2010/main" val="119813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EF5D-F99A-46F1-8BDB-A6946D00E05F}"/>
              </a:ext>
            </a:extLst>
          </p:cNvPr>
          <p:cNvSpPr>
            <a:spLocks noGrp="1"/>
          </p:cNvSpPr>
          <p:nvPr>
            <p:ph type="title"/>
          </p:nvPr>
        </p:nvSpPr>
        <p:spPr>
          <a:xfrm>
            <a:off x="768646" y="463945"/>
            <a:ext cx="7768506" cy="914400"/>
          </a:xfrm>
        </p:spPr>
        <p:txBody>
          <a:bodyPr/>
          <a:lstStyle/>
          <a:p>
            <a:pPr algn="ctr"/>
            <a:r>
              <a:rPr lang="en-US" dirty="0"/>
              <a:t>Who Can Benefit From Physical Therapy?</a:t>
            </a:r>
          </a:p>
        </p:txBody>
      </p:sp>
      <p:sp>
        <p:nvSpPr>
          <p:cNvPr id="6" name="Content Placeholder 7">
            <a:extLst>
              <a:ext uri="{FF2B5EF4-FFF2-40B4-BE49-F238E27FC236}">
                <a16:creationId xmlns:a16="http://schemas.microsoft.com/office/drawing/2014/main" id="{DD6024FE-9593-4518-976A-269D2C52C439}"/>
              </a:ext>
            </a:extLst>
          </p:cNvPr>
          <p:cNvSpPr txBox="1">
            <a:spLocks/>
          </p:cNvSpPr>
          <p:nvPr/>
        </p:nvSpPr>
        <p:spPr>
          <a:xfrm>
            <a:off x="325964" y="1363303"/>
            <a:ext cx="11317396" cy="1106171"/>
          </a:xfrm>
          <a:prstGeom prst="rect">
            <a:avLst/>
          </a:prstGeom>
        </p:spPr>
        <p:txBody>
          <a:bodyPr vert="horz" lIns="0" tIns="0" rIns="0" bIns="0" rtlCol="0">
            <a:normAutofit/>
          </a:bodyPr>
          <a:lst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Anyone who moves … which means EVERYONE!</a:t>
            </a:r>
          </a:p>
        </p:txBody>
      </p:sp>
      <p:sp>
        <p:nvSpPr>
          <p:cNvPr id="7" name="TextBox 6">
            <a:extLst>
              <a:ext uri="{FF2B5EF4-FFF2-40B4-BE49-F238E27FC236}">
                <a16:creationId xmlns:a16="http://schemas.microsoft.com/office/drawing/2014/main" id="{6A56EE68-7E49-4076-9BF1-CE2F3549AC2D}"/>
              </a:ext>
            </a:extLst>
          </p:cNvPr>
          <p:cNvSpPr txBox="1"/>
          <p:nvPr/>
        </p:nvSpPr>
        <p:spPr>
          <a:xfrm>
            <a:off x="1655433" y="2730202"/>
            <a:ext cx="1415772" cy="369332"/>
          </a:xfrm>
          <a:prstGeom prst="rect">
            <a:avLst/>
          </a:prstGeom>
          <a:noFill/>
        </p:spPr>
        <p:txBody>
          <a:bodyPr wrap="none" rtlCol="0">
            <a:spAutoFit/>
          </a:bodyPr>
          <a:lstStyle/>
          <a:p>
            <a:r>
              <a:rPr lang="en-US" dirty="0">
                <a:solidFill>
                  <a:srgbClr val="5C068C"/>
                </a:solidFill>
              </a:rPr>
              <a:t>Muscle pain</a:t>
            </a:r>
          </a:p>
        </p:txBody>
      </p:sp>
      <p:sp>
        <p:nvSpPr>
          <p:cNvPr id="8" name="TextBox 7">
            <a:extLst>
              <a:ext uri="{FF2B5EF4-FFF2-40B4-BE49-F238E27FC236}">
                <a16:creationId xmlns:a16="http://schemas.microsoft.com/office/drawing/2014/main" id="{3B9E663D-3C0B-4928-905D-883BA0FD1193}"/>
              </a:ext>
            </a:extLst>
          </p:cNvPr>
          <p:cNvSpPr txBox="1"/>
          <p:nvPr/>
        </p:nvSpPr>
        <p:spPr>
          <a:xfrm>
            <a:off x="2737887" y="3589413"/>
            <a:ext cx="1736373" cy="369332"/>
          </a:xfrm>
          <a:prstGeom prst="rect">
            <a:avLst/>
          </a:prstGeom>
          <a:noFill/>
        </p:spPr>
        <p:txBody>
          <a:bodyPr wrap="none" rtlCol="0">
            <a:spAutoFit/>
          </a:bodyPr>
          <a:lstStyle/>
          <a:p>
            <a:r>
              <a:rPr lang="en-US" dirty="0">
                <a:solidFill>
                  <a:srgbClr val="64A70B"/>
                </a:solidFill>
              </a:rPr>
              <a:t>Balance issues</a:t>
            </a:r>
          </a:p>
        </p:txBody>
      </p:sp>
      <p:sp>
        <p:nvSpPr>
          <p:cNvPr id="9" name="TextBox 8">
            <a:extLst>
              <a:ext uri="{FF2B5EF4-FFF2-40B4-BE49-F238E27FC236}">
                <a16:creationId xmlns:a16="http://schemas.microsoft.com/office/drawing/2014/main" id="{5FD1FB20-384B-4267-BB4F-536C16306BA4}"/>
              </a:ext>
            </a:extLst>
          </p:cNvPr>
          <p:cNvSpPr txBox="1"/>
          <p:nvPr/>
        </p:nvSpPr>
        <p:spPr>
          <a:xfrm>
            <a:off x="4750783" y="2991177"/>
            <a:ext cx="2172390" cy="369332"/>
          </a:xfrm>
          <a:prstGeom prst="rect">
            <a:avLst/>
          </a:prstGeom>
          <a:noFill/>
        </p:spPr>
        <p:txBody>
          <a:bodyPr wrap="none" rtlCol="0">
            <a:spAutoFit/>
          </a:bodyPr>
          <a:lstStyle/>
          <a:p>
            <a:r>
              <a:rPr lang="en-US" dirty="0">
                <a:solidFill>
                  <a:srgbClr val="005587"/>
                </a:solidFill>
              </a:rPr>
              <a:t>Chronic headaches</a:t>
            </a:r>
          </a:p>
        </p:txBody>
      </p:sp>
      <p:sp>
        <p:nvSpPr>
          <p:cNvPr id="10" name="TextBox 9">
            <a:extLst>
              <a:ext uri="{FF2B5EF4-FFF2-40B4-BE49-F238E27FC236}">
                <a16:creationId xmlns:a16="http://schemas.microsoft.com/office/drawing/2014/main" id="{BE5F9E60-C04F-4B95-B697-5A1787392ED7}"/>
              </a:ext>
            </a:extLst>
          </p:cNvPr>
          <p:cNvSpPr txBox="1"/>
          <p:nvPr/>
        </p:nvSpPr>
        <p:spPr>
          <a:xfrm>
            <a:off x="572567" y="4422582"/>
            <a:ext cx="2433102" cy="369332"/>
          </a:xfrm>
          <a:prstGeom prst="rect">
            <a:avLst/>
          </a:prstGeom>
          <a:noFill/>
        </p:spPr>
        <p:txBody>
          <a:bodyPr wrap="none" rtlCol="0">
            <a:spAutoFit/>
          </a:bodyPr>
          <a:lstStyle/>
          <a:p>
            <a:r>
              <a:rPr lang="en-US" dirty="0">
                <a:solidFill>
                  <a:srgbClr val="E57200"/>
                </a:solidFill>
              </a:rPr>
              <a:t>Traumatic Brain Injury</a:t>
            </a:r>
          </a:p>
        </p:txBody>
      </p:sp>
      <p:sp>
        <p:nvSpPr>
          <p:cNvPr id="11" name="TextBox 10">
            <a:extLst>
              <a:ext uri="{FF2B5EF4-FFF2-40B4-BE49-F238E27FC236}">
                <a16:creationId xmlns:a16="http://schemas.microsoft.com/office/drawing/2014/main" id="{54F2E8C3-A820-44AA-8E1A-CEC3DDA1C854}"/>
              </a:ext>
            </a:extLst>
          </p:cNvPr>
          <p:cNvSpPr txBox="1"/>
          <p:nvPr/>
        </p:nvSpPr>
        <p:spPr>
          <a:xfrm>
            <a:off x="4652899" y="4295737"/>
            <a:ext cx="851515" cy="369332"/>
          </a:xfrm>
          <a:prstGeom prst="rect">
            <a:avLst/>
          </a:prstGeom>
          <a:noFill/>
        </p:spPr>
        <p:txBody>
          <a:bodyPr wrap="none" rtlCol="0">
            <a:spAutoFit/>
          </a:bodyPr>
          <a:lstStyle/>
          <a:p>
            <a:r>
              <a:rPr lang="en-US" dirty="0">
                <a:solidFill>
                  <a:srgbClr val="A4123F"/>
                </a:solidFill>
              </a:rPr>
              <a:t>Sports</a:t>
            </a:r>
          </a:p>
        </p:txBody>
      </p:sp>
      <p:sp>
        <p:nvSpPr>
          <p:cNvPr id="12" name="TextBox 11">
            <a:extLst>
              <a:ext uri="{FF2B5EF4-FFF2-40B4-BE49-F238E27FC236}">
                <a16:creationId xmlns:a16="http://schemas.microsoft.com/office/drawing/2014/main" id="{844798BB-47B5-4EA6-B2E2-408C607FBF67}"/>
              </a:ext>
            </a:extLst>
          </p:cNvPr>
          <p:cNvSpPr txBox="1"/>
          <p:nvPr/>
        </p:nvSpPr>
        <p:spPr>
          <a:xfrm>
            <a:off x="2782772" y="5371733"/>
            <a:ext cx="1646605" cy="369332"/>
          </a:xfrm>
          <a:prstGeom prst="rect">
            <a:avLst/>
          </a:prstGeom>
          <a:noFill/>
        </p:spPr>
        <p:txBody>
          <a:bodyPr wrap="none" rtlCol="0">
            <a:spAutoFit/>
          </a:bodyPr>
          <a:lstStyle/>
          <a:p>
            <a:r>
              <a:rPr lang="en-US" dirty="0">
                <a:solidFill>
                  <a:srgbClr val="5C068C"/>
                </a:solidFill>
              </a:rPr>
              <a:t>Burns/wounds</a:t>
            </a:r>
          </a:p>
        </p:txBody>
      </p:sp>
      <p:sp>
        <p:nvSpPr>
          <p:cNvPr id="13" name="TextBox 12">
            <a:extLst>
              <a:ext uri="{FF2B5EF4-FFF2-40B4-BE49-F238E27FC236}">
                <a16:creationId xmlns:a16="http://schemas.microsoft.com/office/drawing/2014/main" id="{77024890-834F-4729-8CF7-E8AA84EEA058}"/>
              </a:ext>
            </a:extLst>
          </p:cNvPr>
          <p:cNvSpPr txBox="1"/>
          <p:nvPr/>
        </p:nvSpPr>
        <p:spPr>
          <a:xfrm>
            <a:off x="7608052" y="5097792"/>
            <a:ext cx="928459" cy="369332"/>
          </a:xfrm>
          <a:prstGeom prst="rect">
            <a:avLst/>
          </a:prstGeom>
          <a:noFill/>
        </p:spPr>
        <p:txBody>
          <a:bodyPr wrap="none" rtlCol="0">
            <a:spAutoFit/>
          </a:bodyPr>
          <a:lstStyle/>
          <a:p>
            <a:r>
              <a:rPr lang="en-US" dirty="0">
                <a:solidFill>
                  <a:srgbClr val="E57200"/>
                </a:solidFill>
              </a:rPr>
              <a:t>Cancer</a:t>
            </a:r>
          </a:p>
        </p:txBody>
      </p:sp>
      <p:sp>
        <p:nvSpPr>
          <p:cNvPr id="14" name="TextBox 13">
            <a:extLst>
              <a:ext uri="{FF2B5EF4-FFF2-40B4-BE49-F238E27FC236}">
                <a16:creationId xmlns:a16="http://schemas.microsoft.com/office/drawing/2014/main" id="{24177F5D-F166-4FFC-A1F6-03FC6DDC96E4}"/>
              </a:ext>
            </a:extLst>
          </p:cNvPr>
          <p:cNvSpPr txBox="1"/>
          <p:nvPr/>
        </p:nvSpPr>
        <p:spPr>
          <a:xfrm>
            <a:off x="5441695" y="5235922"/>
            <a:ext cx="1287532" cy="369332"/>
          </a:xfrm>
          <a:prstGeom prst="rect">
            <a:avLst/>
          </a:prstGeom>
          <a:noFill/>
        </p:spPr>
        <p:txBody>
          <a:bodyPr wrap="none" rtlCol="0">
            <a:spAutoFit/>
          </a:bodyPr>
          <a:lstStyle/>
          <a:p>
            <a:r>
              <a:rPr lang="en-US" dirty="0">
                <a:solidFill>
                  <a:srgbClr val="005587"/>
                </a:solidFill>
              </a:rPr>
              <a:t>Pregnancy</a:t>
            </a:r>
          </a:p>
        </p:txBody>
      </p:sp>
      <p:sp>
        <p:nvSpPr>
          <p:cNvPr id="15" name="TextBox 14">
            <a:extLst>
              <a:ext uri="{FF2B5EF4-FFF2-40B4-BE49-F238E27FC236}">
                <a16:creationId xmlns:a16="http://schemas.microsoft.com/office/drawing/2014/main" id="{A34D0D90-E594-4929-B66A-A7131D845CEB}"/>
              </a:ext>
            </a:extLst>
          </p:cNvPr>
          <p:cNvSpPr txBox="1"/>
          <p:nvPr/>
        </p:nvSpPr>
        <p:spPr>
          <a:xfrm>
            <a:off x="765446" y="5540899"/>
            <a:ext cx="889987" cy="369332"/>
          </a:xfrm>
          <a:prstGeom prst="rect">
            <a:avLst/>
          </a:prstGeom>
          <a:noFill/>
        </p:spPr>
        <p:txBody>
          <a:bodyPr wrap="none" rtlCol="0">
            <a:spAutoFit/>
          </a:bodyPr>
          <a:lstStyle/>
          <a:p>
            <a:r>
              <a:rPr lang="en-US" dirty="0">
                <a:solidFill>
                  <a:srgbClr val="005587"/>
                </a:solidFill>
              </a:rPr>
              <a:t>Autism</a:t>
            </a:r>
          </a:p>
        </p:txBody>
      </p:sp>
      <p:sp>
        <p:nvSpPr>
          <p:cNvPr id="16" name="TextBox 15">
            <a:extLst>
              <a:ext uri="{FF2B5EF4-FFF2-40B4-BE49-F238E27FC236}">
                <a16:creationId xmlns:a16="http://schemas.microsoft.com/office/drawing/2014/main" id="{2B919E10-EF10-4A22-B02E-EF29B9C18928}"/>
              </a:ext>
            </a:extLst>
          </p:cNvPr>
          <p:cNvSpPr txBox="1"/>
          <p:nvPr/>
        </p:nvSpPr>
        <p:spPr>
          <a:xfrm>
            <a:off x="8178585" y="2701393"/>
            <a:ext cx="1864613" cy="369332"/>
          </a:xfrm>
          <a:prstGeom prst="rect">
            <a:avLst/>
          </a:prstGeom>
          <a:noFill/>
        </p:spPr>
        <p:txBody>
          <a:bodyPr wrap="none" rtlCol="0">
            <a:spAutoFit/>
          </a:bodyPr>
          <a:lstStyle/>
          <a:p>
            <a:r>
              <a:rPr lang="en-US" dirty="0">
                <a:solidFill>
                  <a:srgbClr val="64A70B"/>
                </a:solidFill>
              </a:rPr>
              <a:t>COVID recovery</a:t>
            </a:r>
          </a:p>
        </p:txBody>
      </p:sp>
      <p:sp>
        <p:nvSpPr>
          <p:cNvPr id="17" name="TextBox 16">
            <a:extLst>
              <a:ext uri="{FF2B5EF4-FFF2-40B4-BE49-F238E27FC236}">
                <a16:creationId xmlns:a16="http://schemas.microsoft.com/office/drawing/2014/main" id="{C257DBB5-5488-47B2-998D-6345BF39E0D6}"/>
              </a:ext>
            </a:extLst>
          </p:cNvPr>
          <p:cNvSpPr txBox="1"/>
          <p:nvPr/>
        </p:nvSpPr>
        <p:spPr>
          <a:xfrm>
            <a:off x="9336459" y="3602142"/>
            <a:ext cx="1608133" cy="369332"/>
          </a:xfrm>
          <a:prstGeom prst="rect">
            <a:avLst/>
          </a:prstGeom>
          <a:noFill/>
        </p:spPr>
        <p:txBody>
          <a:bodyPr wrap="none" rtlCol="0">
            <a:spAutoFit/>
          </a:bodyPr>
          <a:lstStyle/>
          <a:p>
            <a:r>
              <a:rPr lang="en-US" dirty="0">
                <a:solidFill>
                  <a:srgbClr val="E57200"/>
                </a:solidFill>
              </a:rPr>
              <a:t>Heart disease</a:t>
            </a:r>
          </a:p>
        </p:txBody>
      </p:sp>
      <p:sp>
        <p:nvSpPr>
          <p:cNvPr id="18" name="TextBox 17">
            <a:extLst>
              <a:ext uri="{FF2B5EF4-FFF2-40B4-BE49-F238E27FC236}">
                <a16:creationId xmlns:a16="http://schemas.microsoft.com/office/drawing/2014/main" id="{8F2F2136-073A-49CF-AC70-3FC49CF4CDB5}"/>
              </a:ext>
            </a:extLst>
          </p:cNvPr>
          <p:cNvSpPr txBox="1"/>
          <p:nvPr/>
        </p:nvSpPr>
        <p:spPr>
          <a:xfrm>
            <a:off x="6903638" y="4063020"/>
            <a:ext cx="1556836" cy="369332"/>
          </a:xfrm>
          <a:prstGeom prst="rect">
            <a:avLst/>
          </a:prstGeom>
          <a:noFill/>
        </p:spPr>
        <p:txBody>
          <a:bodyPr wrap="none" rtlCol="0">
            <a:spAutoFit/>
          </a:bodyPr>
          <a:lstStyle/>
          <a:p>
            <a:r>
              <a:rPr lang="en-US" dirty="0">
                <a:solidFill>
                  <a:srgbClr val="5C068C"/>
                </a:solidFill>
              </a:rPr>
              <a:t>Lung disease</a:t>
            </a:r>
          </a:p>
        </p:txBody>
      </p:sp>
      <p:sp>
        <p:nvSpPr>
          <p:cNvPr id="20" name="TextBox 19">
            <a:extLst>
              <a:ext uri="{FF2B5EF4-FFF2-40B4-BE49-F238E27FC236}">
                <a16:creationId xmlns:a16="http://schemas.microsoft.com/office/drawing/2014/main" id="{EA3F6C44-1492-45D9-B635-41048DA2B0DB}"/>
              </a:ext>
            </a:extLst>
          </p:cNvPr>
          <p:cNvSpPr txBox="1"/>
          <p:nvPr/>
        </p:nvSpPr>
        <p:spPr>
          <a:xfrm>
            <a:off x="9518623" y="5639100"/>
            <a:ext cx="1492716" cy="369332"/>
          </a:xfrm>
          <a:prstGeom prst="rect">
            <a:avLst/>
          </a:prstGeom>
          <a:noFill/>
        </p:spPr>
        <p:txBody>
          <a:bodyPr wrap="none" rtlCol="0">
            <a:spAutoFit/>
          </a:bodyPr>
          <a:lstStyle/>
          <a:p>
            <a:r>
              <a:rPr lang="en-US" b="1" dirty="0">
                <a:solidFill>
                  <a:srgbClr val="179DB8"/>
                </a:solidFill>
              </a:rPr>
              <a:t>And more…</a:t>
            </a:r>
          </a:p>
        </p:txBody>
      </p:sp>
    </p:spTree>
    <p:extLst>
      <p:ext uri="{BB962C8B-B14F-4D97-AF65-F5344CB8AC3E}">
        <p14:creationId xmlns:p14="http://schemas.microsoft.com/office/powerpoint/2010/main" val="275025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AC8A-D4F0-417A-9C55-E1B4B07336DA}"/>
              </a:ext>
            </a:extLst>
          </p:cNvPr>
          <p:cNvSpPr>
            <a:spLocks noGrp="1"/>
          </p:cNvSpPr>
          <p:nvPr>
            <p:ph type="title"/>
          </p:nvPr>
        </p:nvSpPr>
        <p:spPr/>
        <p:txBody>
          <a:bodyPr/>
          <a:lstStyle/>
          <a:p>
            <a:r>
              <a:rPr lang="en-US" dirty="0"/>
              <a:t>Physical Therapist Treatment</a:t>
            </a:r>
          </a:p>
        </p:txBody>
      </p:sp>
    </p:spTree>
    <p:extLst>
      <p:ext uri="{BB962C8B-B14F-4D97-AF65-F5344CB8AC3E}">
        <p14:creationId xmlns:p14="http://schemas.microsoft.com/office/powerpoint/2010/main" val="177355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ater, sport, person, water sport&#10;&#10;Description automatically generated">
            <a:extLst>
              <a:ext uri="{FF2B5EF4-FFF2-40B4-BE49-F238E27FC236}">
                <a16:creationId xmlns:a16="http://schemas.microsoft.com/office/drawing/2014/main" id="{766A54E9-DB88-4CC5-9BE5-D28A66399B7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639241" y="1181166"/>
            <a:ext cx="4961310" cy="3648007"/>
          </a:xfrm>
          <a:prstGeom prst="rect">
            <a:avLst/>
          </a:prstGeom>
        </p:spPr>
      </p:pic>
      <p:pic>
        <p:nvPicPr>
          <p:cNvPr id="4" name="Picture 3" descr="A person and a child playing with toys in a room&#10;&#10;Description automatically generated with low confidence">
            <a:extLst>
              <a:ext uri="{FF2B5EF4-FFF2-40B4-BE49-F238E27FC236}">
                <a16:creationId xmlns:a16="http://schemas.microsoft.com/office/drawing/2014/main" id="{4B8CB332-A412-4618-B45A-0B8B8BF6E13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05167" y="1181167"/>
            <a:ext cx="4961309" cy="3648008"/>
          </a:xfrm>
          <a:prstGeom prst="rect">
            <a:avLst/>
          </a:prstGeom>
        </p:spPr>
      </p:pic>
      <p:sp>
        <p:nvSpPr>
          <p:cNvPr id="6" name="Title 1">
            <a:extLst>
              <a:ext uri="{FF2B5EF4-FFF2-40B4-BE49-F238E27FC236}">
                <a16:creationId xmlns:a16="http://schemas.microsoft.com/office/drawing/2014/main" id="{A97536DA-04E1-4BE3-A0D5-46E404FD8924}"/>
              </a:ext>
            </a:extLst>
          </p:cNvPr>
          <p:cNvSpPr>
            <a:spLocks noGrp="1"/>
          </p:cNvSpPr>
          <p:nvPr>
            <p:ph type="title"/>
          </p:nvPr>
        </p:nvSpPr>
        <p:spPr>
          <a:xfrm>
            <a:off x="705167" y="514417"/>
            <a:ext cx="10122490" cy="914400"/>
          </a:xfrm>
        </p:spPr>
        <p:txBody>
          <a:bodyPr/>
          <a:lstStyle/>
          <a:p>
            <a:r>
              <a:rPr lang="en-US" dirty="0"/>
              <a:t>How Do PTs and PTAs Treat Patients?</a:t>
            </a:r>
          </a:p>
        </p:txBody>
      </p:sp>
      <p:sp>
        <p:nvSpPr>
          <p:cNvPr id="7" name="TextBox 6">
            <a:extLst>
              <a:ext uri="{FF2B5EF4-FFF2-40B4-BE49-F238E27FC236}">
                <a16:creationId xmlns:a16="http://schemas.microsoft.com/office/drawing/2014/main" id="{3652A862-02E3-4312-8A11-F25032AC2FEC}"/>
              </a:ext>
            </a:extLst>
          </p:cNvPr>
          <p:cNvSpPr txBox="1"/>
          <p:nvPr/>
        </p:nvSpPr>
        <p:spPr>
          <a:xfrm>
            <a:off x="1148424" y="5092058"/>
            <a:ext cx="4074794" cy="584775"/>
          </a:xfrm>
          <a:prstGeom prst="rect">
            <a:avLst/>
          </a:prstGeom>
          <a:noFill/>
        </p:spPr>
        <p:txBody>
          <a:bodyPr wrap="square" rtlCol="0">
            <a:spAutoFit/>
          </a:bodyPr>
          <a:lstStyle/>
          <a:p>
            <a:r>
              <a:rPr lang="en-US" sz="3200" dirty="0"/>
              <a:t>Exercise Equipment</a:t>
            </a:r>
          </a:p>
        </p:txBody>
      </p:sp>
      <p:sp>
        <p:nvSpPr>
          <p:cNvPr id="10" name="TextBox 9">
            <a:extLst>
              <a:ext uri="{FF2B5EF4-FFF2-40B4-BE49-F238E27FC236}">
                <a16:creationId xmlns:a16="http://schemas.microsoft.com/office/drawing/2014/main" id="{3FE58728-0187-4AE7-84A9-DEA2AA30B68C}"/>
              </a:ext>
            </a:extLst>
          </p:cNvPr>
          <p:cNvSpPr txBox="1"/>
          <p:nvPr/>
        </p:nvSpPr>
        <p:spPr>
          <a:xfrm>
            <a:off x="7082499" y="5092057"/>
            <a:ext cx="4074794" cy="584775"/>
          </a:xfrm>
          <a:prstGeom prst="rect">
            <a:avLst/>
          </a:prstGeom>
          <a:noFill/>
        </p:spPr>
        <p:txBody>
          <a:bodyPr wrap="square" rtlCol="0">
            <a:spAutoFit/>
          </a:bodyPr>
          <a:lstStyle/>
          <a:p>
            <a:pPr algn="ctr"/>
            <a:r>
              <a:rPr lang="en-US" sz="3200" dirty="0"/>
              <a:t>Pools</a:t>
            </a:r>
          </a:p>
        </p:txBody>
      </p:sp>
    </p:spTree>
    <p:extLst>
      <p:ext uri="{BB962C8B-B14F-4D97-AF65-F5344CB8AC3E}">
        <p14:creationId xmlns:p14="http://schemas.microsoft.com/office/powerpoint/2010/main" val="30226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and a child playing with balls&#10;&#10;Description automatically generated with low confidence">
            <a:extLst>
              <a:ext uri="{FF2B5EF4-FFF2-40B4-BE49-F238E27FC236}">
                <a16:creationId xmlns:a16="http://schemas.microsoft.com/office/drawing/2014/main" id="{ABA99F45-EE6C-40FF-06CC-A48333F76D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39241" y="1181167"/>
            <a:ext cx="4961309" cy="3648008"/>
          </a:xfrm>
          <a:prstGeom prst="rect">
            <a:avLst/>
          </a:prstGeom>
        </p:spPr>
      </p:pic>
      <p:pic>
        <p:nvPicPr>
          <p:cNvPr id="8" name="Picture 7" descr="A person in a wheelchair talking to a person in a hat&#10;&#10;Description automatically generated with low confidence">
            <a:extLst>
              <a:ext uri="{FF2B5EF4-FFF2-40B4-BE49-F238E27FC236}">
                <a16:creationId xmlns:a16="http://schemas.microsoft.com/office/drawing/2014/main" id="{73170CC5-CDEC-5D62-072F-3B3EE3D66A3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05166" y="1181167"/>
            <a:ext cx="4961309" cy="3648008"/>
          </a:xfrm>
          <a:prstGeom prst="rect">
            <a:avLst/>
          </a:prstGeom>
        </p:spPr>
      </p:pic>
      <p:sp>
        <p:nvSpPr>
          <p:cNvPr id="6" name="Title 1">
            <a:extLst>
              <a:ext uri="{FF2B5EF4-FFF2-40B4-BE49-F238E27FC236}">
                <a16:creationId xmlns:a16="http://schemas.microsoft.com/office/drawing/2014/main" id="{A97536DA-04E1-4BE3-A0D5-46E404FD8924}"/>
              </a:ext>
            </a:extLst>
          </p:cNvPr>
          <p:cNvSpPr>
            <a:spLocks noGrp="1"/>
          </p:cNvSpPr>
          <p:nvPr>
            <p:ph type="title"/>
          </p:nvPr>
        </p:nvSpPr>
        <p:spPr>
          <a:xfrm>
            <a:off x="705167" y="514417"/>
            <a:ext cx="10122490" cy="914400"/>
          </a:xfrm>
        </p:spPr>
        <p:txBody>
          <a:bodyPr/>
          <a:lstStyle/>
          <a:p>
            <a:r>
              <a:rPr lang="en-US" dirty="0"/>
              <a:t>How Do PTs and PTAs Treat Patients?</a:t>
            </a:r>
          </a:p>
        </p:txBody>
      </p:sp>
      <p:sp>
        <p:nvSpPr>
          <p:cNvPr id="10" name="TextBox 9">
            <a:extLst>
              <a:ext uri="{FF2B5EF4-FFF2-40B4-BE49-F238E27FC236}">
                <a16:creationId xmlns:a16="http://schemas.microsoft.com/office/drawing/2014/main" id="{762ED844-5DD1-4271-A810-D4FE85932C9E}"/>
              </a:ext>
            </a:extLst>
          </p:cNvPr>
          <p:cNvSpPr txBox="1"/>
          <p:nvPr/>
        </p:nvSpPr>
        <p:spPr>
          <a:xfrm>
            <a:off x="259595" y="5092056"/>
            <a:ext cx="5852451" cy="584775"/>
          </a:xfrm>
          <a:prstGeom prst="rect">
            <a:avLst/>
          </a:prstGeom>
          <a:noFill/>
        </p:spPr>
        <p:txBody>
          <a:bodyPr wrap="square" rtlCol="0">
            <a:spAutoFit/>
          </a:bodyPr>
          <a:lstStyle/>
          <a:p>
            <a:pPr algn="ctr"/>
            <a:r>
              <a:rPr lang="en-US" sz="3200" dirty="0"/>
              <a:t>Robotics and Virtual Reality</a:t>
            </a:r>
          </a:p>
        </p:txBody>
      </p:sp>
      <p:sp>
        <p:nvSpPr>
          <p:cNvPr id="11" name="TextBox 10">
            <a:extLst>
              <a:ext uri="{FF2B5EF4-FFF2-40B4-BE49-F238E27FC236}">
                <a16:creationId xmlns:a16="http://schemas.microsoft.com/office/drawing/2014/main" id="{9155B24F-4AB1-4A45-B6D9-C334A9092DE5}"/>
              </a:ext>
            </a:extLst>
          </p:cNvPr>
          <p:cNvSpPr txBox="1"/>
          <p:nvPr/>
        </p:nvSpPr>
        <p:spPr>
          <a:xfrm>
            <a:off x="7525757" y="5109842"/>
            <a:ext cx="4074794" cy="584775"/>
          </a:xfrm>
          <a:prstGeom prst="rect">
            <a:avLst/>
          </a:prstGeom>
          <a:noFill/>
        </p:spPr>
        <p:txBody>
          <a:bodyPr wrap="square" rtlCol="0">
            <a:spAutoFit/>
          </a:bodyPr>
          <a:lstStyle/>
          <a:p>
            <a:r>
              <a:rPr lang="en-US" sz="3200" dirty="0"/>
              <a:t>Toys and Games</a:t>
            </a:r>
          </a:p>
        </p:txBody>
      </p:sp>
    </p:spTree>
    <p:extLst>
      <p:ext uri="{BB962C8B-B14F-4D97-AF65-F5344CB8AC3E}">
        <p14:creationId xmlns:p14="http://schemas.microsoft.com/office/powerpoint/2010/main" val="25397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person's eye&#10;&#10;Description automatically generated with low confidence">
            <a:extLst>
              <a:ext uri="{FF2B5EF4-FFF2-40B4-BE49-F238E27FC236}">
                <a16:creationId xmlns:a16="http://schemas.microsoft.com/office/drawing/2014/main" id="{EBBE58CF-B535-42A6-98DE-3EA646D39C8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639242" y="1181166"/>
            <a:ext cx="4961309" cy="3648006"/>
          </a:xfrm>
          <a:prstGeom prst="rect">
            <a:avLst/>
          </a:prstGeom>
        </p:spPr>
      </p:pic>
      <p:pic>
        <p:nvPicPr>
          <p:cNvPr id="9" name="Picture 8" descr="A picture containing person, indoor, wall&#10;&#10;Description automatically generated">
            <a:extLst>
              <a:ext uri="{FF2B5EF4-FFF2-40B4-BE49-F238E27FC236}">
                <a16:creationId xmlns:a16="http://schemas.microsoft.com/office/drawing/2014/main" id="{563B7C3F-C263-4020-B5FD-5FC9B8D9881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05166" y="1181166"/>
            <a:ext cx="4961309" cy="3648007"/>
          </a:xfrm>
          <a:prstGeom prst="rect">
            <a:avLst/>
          </a:prstGeom>
        </p:spPr>
      </p:pic>
      <p:sp>
        <p:nvSpPr>
          <p:cNvPr id="6" name="Title 1">
            <a:extLst>
              <a:ext uri="{FF2B5EF4-FFF2-40B4-BE49-F238E27FC236}">
                <a16:creationId xmlns:a16="http://schemas.microsoft.com/office/drawing/2014/main" id="{A97536DA-04E1-4BE3-A0D5-46E404FD8924}"/>
              </a:ext>
            </a:extLst>
          </p:cNvPr>
          <p:cNvSpPr>
            <a:spLocks noGrp="1"/>
          </p:cNvSpPr>
          <p:nvPr>
            <p:ph type="title"/>
          </p:nvPr>
        </p:nvSpPr>
        <p:spPr>
          <a:xfrm>
            <a:off x="705167" y="514417"/>
            <a:ext cx="10122490" cy="914400"/>
          </a:xfrm>
        </p:spPr>
        <p:txBody>
          <a:bodyPr/>
          <a:lstStyle/>
          <a:p>
            <a:r>
              <a:rPr lang="en-US" dirty="0"/>
              <a:t>How Do PTs and PTAs Treat Patients?</a:t>
            </a:r>
          </a:p>
        </p:txBody>
      </p:sp>
      <p:sp>
        <p:nvSpPr>
          <p:cNvPr id="7" name="TextBox 6">
            <a:extLst>
              <a:ext uri="{FF2B5EF4-FFF2-40B4-BE49-F238E27FC236}">
                <a16:creationId xmlns:a16="http://schemas.microsoft.com/office/drawing/2014/main" id="{3652A862-02E3-4312-8A11-F25032AC2FEC}"/>
              </a:ext>
            </a:extLst>
          </p:cNvPr>
          <p:cNvSpPr txBox="1"/>
          <p:nvPr/>
        </p:nvSpPr>
        <p:spPr>
          <a:xfrm>
            <a:off x="453098" y="5092057"/>
            <a:ext cx="5947701" cy="584775"/>
          </a:xfrm>
          <a:prstGeom prst="rect">
            <a:avLst/>
          </a:prstGeom>
          <a:noFill/>
        </p:spPr>
        <p:txBody>
          <a:bodyPr wrap="square" rtlCol="0">
            <a:spAutoFit/>
          </a:bodyPr>
          <a:lstStyle/>
          <a:p>
            <a:r>
              <a:rPr lang="en-US" sz="3200" dirty="0"/>
              <a:t>Massage and Manual Therapy</a:t>
            </a:r>
          </a:p>
        </p:txBody>
      </p:sp>
      <p:sp>
        <p:nvSpPr>
          <p:cNvPr id="8" name="TextBox 7">
            <a:extLst>
              <a:ext uri="{FF2B5EF4-FFF2-40B4-BE49-F238E27FC236}">
                <a16:creationId xmlns:a16="http://schemas.microsoft.com/office/drawing/2014/main" id="{9A0C14E3-4353-4512-8C1B-52A12852574E}"/>
              </a:ext>
            </a:extLst>
          </p:cNvPr>
          <p:cNvSpPr txBox="1"/>
          <p:nvPr/>
        </p:nvSpPr>
        <p:spPr>
          <a:xfrm>
            <a:off x="7082499" y="5092057"/>
            <a:ext cx="4074794" cy="584775"/>
          </a:xfrm>
          <a:prstGeom prst="rect">
            <a:avLst/>
          </a:prstGeom>
          <a:noFill/>
        </p:spPr>
        <p:txBody>
          <a:bodyPr wrap="square" rtlCol="0">
            <a:spAutoFit/>
          </a:bodyPr>
          <a:lstStyle/>
          <a:p>
            <a:r>
              <a:rPr lang="en-US" sz="3200" dirty="0"/>
              <a:t>Electrical Stimulation</a:t>
            </a:r>
          </a:p>
        </p:txBody>
      </p:sp>
    </p:spTree>
    <p:extLst>
      <p:ext uri="{BB962C8B-B14F-4D97-AF65-F5344CB8AC3E}">
        <p14:creationId xmlns:p14="http://schemas.microsoft.com/office/powerpoint/2010/main" val="10326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with medium confidence">
            <a:extLst>
              <a:ext uri="{FF2B5EF4-FFF2-40B4-BE49-F238E27FC236}">
                <a16:creationId xmlns:a16="http://schemas.microsoft.com/office/drawing/2014/main" id="{AFCFD3F0-8ED4-0098-4DAE-0A4A0E9B9B3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92281" y="1181158"/>
            <a:ext cx="4961310" cy="3648004"/>
          </a:xfrm>
          <a:prstGeom prst="rect">
            <a:avLst/>
          </a:prstGeom>
        </p:spPr>
      </p:pic>
      <p:pic>
        <p:nvPicPr>
          <p:cNvPr id="11" name="Picture 10" descr="A picture containing person, indoor&#10;&#10;Description automatically generated">
            <a:extLst>
              <a:ext uri="{FF2B5EF4-FFF2-40B4-BE49-F238E27FC236}">
                <a16:creationId xmlns:a16="http://schemas.microsoft.com/office/drawing/2014/main" id="{130BD412-96C9-48CE-BD41-5086783F4A9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05166" y="1181166"/>
            <a:ext cx="4961310" cy="3648006"/>
          </a:xfrm>
          <a:prstGeom prst="rect">
            <a:avLst/>
          </a:prstGeom>
        </p:spPr>
      </p:pic>
      <p:sp>
        <p:nvSpPr>
          <p:cNvPr id="6" name="Title 1">
            <a:extLst>
              <a:ext uri="{FF2B5EF4-FFF2-40B4-BE49-F238E27FC236}">
                <a16:creationId xmlns:a16="http://schemas.microsoft.com/office/drawing/2014/main" id="{A97536DA-04E1-4BE3-A0D5-46E404FD8924}"/>
              </a:ext>
            </a:extLst>
          </p:cNvPr>
          <p:cNvSpPr>
            <a:spLocks noGrp="1"/>
          </p:cNvSpPr>
          <p:nvPr>
            <p:ph type="title"/>
          </p:nvPr>
        </p:nvSpPr>
        <p:spPr>
          <a:xfrm>
            <a:off x="705167" y="514417"/>
            <a:ext cx="10122490" cy="914400"/>
          </a:xfrm>
        </p:spPr>
        <p:txBody>
          <a:bodyPr/>
          <a:lstStyle/>
          <a:p>
            <a:r>
              <a:rPr lang="en-US" dirty="0"/>
              <a:t>How Do PTs and PTAs Treat Patients?</a:t>
            </a:r>
          </a:p>
        </p:txBody>
      </p:sp>
      <p:sp>
        <p:nvSpPr>
          <p:cNvPr id="7" name="TextBox 6">
            <a:extLst>
              <a:ext uri="{FF2B5EF4-FFF2-40B4-BE49-F238E27FC236}">
                <a16:creationId xmlns:a16="http://schemas.microsoft.com/office/drawing/2014/main" id="{3652A862-02E3-4312-8A11-F25032AC2FEC}"/>
              </a:ext>
            </a:extLst>
          </p:cNvPr>
          <p:cNvSpPr txBox="1"/>
          <p:nvPr/>
        </p:nvSpPr>
        <p:spPr>
          <a:xfrm>
            <a:off x="300698" y="5088239"/>
            <a:ext cx="5947701" cy="584775"/>
          </a:xfrm>
          <a:prstGeom prst="rect">
            <a:avLst/>
          </a:prstGeom>
          <a:noFill/>
        </p:spPr>
        <p:txBody>
          <a:bodyPr wrap="square" rtlCol="0">
            <a:spAutoFit/>
          </a:bodyPr>
          <a:lstStyle/>
          <a:p>
            <a:r>
              <a:rPr lang="en-US" sz="3200" dirty="0"/>
              <a:t>Range of Motion Measurement</a:t>
            </a:r>
          </a:p>
        </p:txBody>
      </p:sp>
      <p:sp>
        <p:nvSpPr>
          <p:cNvPr id="8" name="TextBox 7">
            <a:extLst>
              <a:ext uri="{FF2B5EF4-FFF2-40B4-BE49-F238E27FC236}">
                <a16:creationId xmlns:a16="http://schemas.microsoft.com/office/drawing/2014/main" id="{9A0C14E3-4353-4512-8C1B-52A12852574E}"/>
              </a:ext>
            </a:extLst>
          </p:cNvPr>
          <p:cNvSpPr txBox="1"/>
          <p:nvPr/>
        </p:nvSpPr>
        <p:spPr>
          <a:xfrm>
            <a:off x="7082499" y="5092057"/>
            <a:ext cx="4074794" cy="584775"/>
          </a:xfrm>
          <a:prstGeom prst="rect">
            <a:avLst/>
          </a:prstGeom>
          <a:noFill/>
        </p:spPr>
        <p:txBody>
          <a:bodyPr wrap="square" rtlCol="0">
            <a:spAutoFit/>
          </a:bodyPr>
          <a:lstStyle/>
          <a:p>
            <a:pPr algn="ctr"/>
            <a:r>
              <a:rPr lang="en-US" sz="3200" dirty="0"/>
              <a:t>Assistive Devices</a:t>
            </a:r>
          </a:p>
        </p:txBody>
      </p:sp>
    </p:spTree>
    <p:extLst>
      <p:ext uri="{BB962C8B-B14F-4D97-AF65-F5344CB8AC3E}">
        <p14:creationId xmlns:p14="http://schemas.microsoft.com/office/powerpoint/2010/main" val="38587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1CA04D-FCC3-4992-ABE7-3079C37718B5}"/>
              </a:ext>
            </a:extLst>
          </p:cNvPr>
          <p:cNvSpPr txBox="1">
            <a:spLocks/>
          </p:cNvSpPr>
          <p:nvPr/>
        </p:nvSpPr>
        <p:spPr>
          <a:xfrm>
            <a:off x="195174" y="2514600"/>
            <a:ext cx="11919098" cy="914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a:lstStyle>
          <a:p>
            <a:pPr algn="ctr"/>
            <a:r>
              <a:rPr lang="en-US" sz="6600" dirty="0"/>
              <a:t>Time to Move!</a:t>
            </a:r>
          </a:p>
        </p:txBody>
      </p:sp>
    </p:spTree>
    <p:extLst>
      <p:ext uri="{BB962C8B-B14F-4D97-AF65-F5344CB8AC3E}">
        <p14:creationId xmlns:p14="http://schemas.microsoft.com/office/powerpoint/2010/main" val="417759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BC58F44-AE39-4DC0-A25A-9C2FA4FF8055}"/>
              </a:ext>
            </a:extLst>
          </p:cNvPr>
          <p:cNvSpPr txBox="1">
            <a:spLocks/>
          </p:cNvSpPr>
          <p:nvPr/>
        </p:nvSpPr>
        <p:spPr>
          <a:xfrm>
            <a:off x="136451" y="855677"/>
            <a:ext cx="11919098" cy="166557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a:lstStyle>
          <a:p>
            <a:pPr algn="ctr"/>
            <a:endParaRPr lang="en-US" sz="4800" dirty="0"/>
          </a:p>
        </p:txBody>
      </p:sp>
      <p:sp>
        <p:nvSpPr>
          <p:cNvPr id="8" name="TextBox 7">
            <a:extLst>
              <a:ext uri="{FF2B5EF4-FFF2-40B4-BE49-F238E27FC236}">
                <a16:creationId xmlns:a16="http://schemas.microsoft.com/office/drawing/2014/main" id="{B0F47CEE-E1FC-3114-E1DD-9CCA467E65C8}"/>
              </a:ext>
            </a:extLst>
          </p:cNvPr>
          <p:cNvSpPr txBox="1"/>
          <p:nvPr/>
        </p:nvSpPr>
        <p:spPr>
          <a:xfrm>
            <a:off x="249987" y="2649022"/>
            <a:ext cx="11692026" cy="646331"/>
          </a:xfrm>
          <a:prstGeom prst="rect">
            <a:avLst/>
          </a:prstGeom>
          <a:noFill/>
        </p:spPr>
        <p:txBody>
          <a:bodyPr wrap="square">
            <a:spAutoFit/>
          </a:bodyPr>
          <a:lstStyle/>
          <a:p>
            <a:pPr algn="ctr"/>
            <a:r>
              <a:rPr lang="en-US" sz="3600" dirty="0">
                <a:solidFill>
                  <a:srgbClr val="179DB8"/>
                </a:solidFill>
              </a:rPr>
              <a:t>Physical therapy keeps people moving!</a:t>
            </a:r>
          </a:p>
        </p:txBody>
      </p:sp>
      <p:sp>
        <p:nvSpPr>
          <p:cNvPr id="9" name="TextBox 8">
            <a:extLst>
              <a:ext uri="{FF2B5EF4-FFF2-40B4-BE49-F238E27FC236}">
                <a16:creationId xmlns:a16="http://schemas.microsoft.com/office/drawing/2014/main" id="{377D22A2-3334-8449-CD9A-FFC3A28FE55F}"/>
              </a:ext>
            </a:extLst>
          </p:cNvPr>
          <p:cNvSpPr txBox="1"/>
          <p:nvPr/>
        </p:nvSpPr>
        <p:spPr>
          <a:xfrm>
            <a:off x="4785385" y="1148064"/>
            <a:ext cx="2929007" cy="646331"/>
          </a:xfrm>
          <a:prstGeom prst="rect">
            <a:avLst/>
          </a:prstGeom>
          <a:noFill/>
        </p:spPr>
        <p:txBody>
          <a:bodyPr wrap="none" rtlCol="0">
            <a:spAutoFit/>
          </a:bodyPr>
          <a:lstStyle/>
          <a:p>
            <a:r>
              <a:rPr lang="en-US" sz="3600" dirty="0"/>
              <a:t>Remember…</a:t>
            </a:r>
          </a:p>
        </p:txBody>
      </p:sp>
      <p:sp>
        <p:nvSpPr>
          <p:cNvPr id="10" name="TextBox 9">
            <a:extLst>
              <a:ext uri="{FF2B5EF4-FFF2-40B4-BE49-F238E27FC236}">
                <a16:creationId xmlns:a16="http://schemas.microsoft.com/office/drawing/2014/main" id="{DC13B4C9-B236-5977-6FD1-C4D70EB0D8A2}"/>
              </a:ext>
            </a:extLst>
          </p:cNvPr>
          <p:cNvSpPr txBox="1"/>
          <p:nvPr/>
        </p:nvSpPr>
        <p:spPr>
          <a:xfrm>
            <a:off x="5662227" y="3406655"/>
            <a:ext cx="867545" cy="584775"/>
          </a:xfrm>
          <a:prstGeom prst="rect">
            <a:avLst/>
          </a:prstGeom>
          <a:noFill/>
        </p:spPr>
        <p:txBody>
          <a:bodyPr wrap="none" rtlCol="0">
            <a:spAutoFit/>
          </a:bodyPr>
          <a:lstStyle/>
          <a:p>
            <a:r>
              <a:rPr lang="en-US" sz="3200" dirty="0">
                <a:solidFill>
                  <a:srgbClr val="179DB8"/>
                </a:solidFill>
              </a:rPr>
              <a:t>and</a:t>
            </a:r>
          </a:p>
        </p:txBody>
      </p:sp>
      <p:sp>
        <p:nvSpPr>
          <p:cNvPr id="11" name="TextBox 10">
            <a:extLst>
              <a:ext uri="{FF2B5EF4-FFF2-40B4-BE49-F238E27FC236}">
                <a16:creationId xmlns:a16="http://schemas.microsoft.com/office/drawing/2014/main" id="{4058E948-F3BE-E5AC-15B6-676AF38E9F68}"/>
              </a:ext>
            </a:extLst>
          </p:cNvPr>
          <p:cNvSpPr txBox="1"/>
          <p:nvPr/>
        </p:nvSpPr>
        <p:spPr>
          <a:xfrm>
            <a:off x="249987" y="4052986"/>
            <a:ext cx="11692026" cy="646331"/>
          </a:xfrm>
          <a:prstGeom prst="rect">
            <a:avLst/>
          </a:prstGeom>
          <a:noFill/>
        </p:spPr>
        <p:txBody>
          <a:bodyPr wrap="square">
            <a:spAutoFit/>
          </a:bodyPr>
          <a:lstStyle/>
          <a:p>
            <a:pPr algn="ctr"/>
            <a:r>
              <a:rPr lang="en-US" sz="3600" dirty="0">
                <a:solidFill>
                  <a:srgbClr val="179DB8"/>
                </a:solidFill>
              </a:rPr>
              <a:t>Movement is essential to life!</a:t>
            </a:r>
          </a:p>
        </p:txBody>
      </p:sp>
    </p:spTree>
    <p:extLst>
      <p:ext uri="{BB962C8B-B14F-4D97-AF65-F5344CB8AC3E}">
        <p14:creationId xmlns:p14="http://schemas.microsoft.com/office/powerpoint/2010/main" val="85825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child&#10;&#10;Description automatically generated">
            <a:extLst>
              <a:ext uri="{FF2B5EF4-FFF2-40B4-BE49-F238E27FC236}">
                <a16:creationId xmlns:a16="http://schemas.microsoft.com/office/drawing/2014/main" id="{00F6F1FB-2D03-4D83-9672-C86E67AC4C8E}"/>
              </a:ext>
            </a:extLst>
          </p:cNvPr>
          <p:cNvPicPr>
            <a:picLocks noChangeAspect="1"/>
          </p:cNvPicPr>
          <p:nvPr/>
        </p:nvPicPr>
        <p:blipFill>
          <a:blip r:embed="rId3"/>
          <a:stretch>
            <a:fillRect/>
          </a:stretch>
        </p:blipFill>
        <p:spPr>
          <a:xfrm>
            <a:off x="5562873" y="1380744"/>
            <a:ext cx="6629128" cy="4416657"/>
          </a:xfrm>
          <a:prstGeom prst="rect">
            <a:avLst/>
          </a:prstGeom>
        </p:spPr>
      </p:pic>
      <p:sp>
        <p:nvSpPr>
          <p:cNvPr id="12" name="TextBox 11">
            <a:extLst>
              <a:ext uri="{FF2B5EF4-FFF2-40B4-BE49-F238E27FC236}">
                <a16:creationId xmlns:a16="http://schemas.microsoft.com/office/drawing/2014/main" id="{078DF1B7-C578-42C6-99B0-16613B0EE8F5}"/>
              </a:ext>
            </a:extLst>
          </p:cNvPr>
          <p:cNvSpPr txBox="1"/>
          <p:nvPr/>
        </p:nvSpPr>
        <p:spPr>
          <a:xfrm>
            <a:off x="454984" y="4227741"/>
            <a:ext cx="4525040" cy="1569660"/>
          </a:xfrm>
          <a:prstGeom prst="rect">
            <a:avLst/>
          </a:prstGeom>
          <a:noFill/>
        </p:spPr>
        <p:txBody>
          <a:bodyPr wrap="square" rtlCol="0">
            <a:spAutoFit/>
          </a:bodyPr>
          <a:lstStyle/>
          <a:p>
            <a:pPr algn="ctr"/>
            <a:r>
              <a:rPr lang="en-US" sz="2400" dirty="0"/>
              <a:t>Consider a career as a</a:t>
            </a:r>
            <a:br>
              <a:rPr lang="en-US" sz="2400" dirty="0"/>
            </a:br>
            <a:r>
              <a:rPr lang="en-US" sz="2400" dirty="0"/>
              <a:t>physical therapist </a:t>
            </a:r>
          </a:p>
          <a:p>
            <a:pPr algn="ctr"/>
            <a:r>
              <a:rPr lang="en-US" sz="2400" dirty="0"/>
              <a:t>or a</a:t>
            </a:r>
          </a:p>
          <a:p>
            <a:pPr algn="ctr"/>
            <a:r>
              <a:rPr lang="en-US" sz="2400" dirty="0"/>
              <a:t>physical therapist assistant</a:t>
            </a:r>
          </a:p>
        </p:txBody>
      </p:sp>
      <p:sp>
        <p:nvSpPr>
          <p:cNvPr id="8" name="Title 7">
            <a:extLst>
              <a:ext uri="{FF2B5EF4-FFF2-40B4-BE49-F238E27FC236}">
                <a16:creationId xmlns:a16="http://schemas.microsoft.com/office/drawing/2014/main" id="{D816D75A-E678-49C1-B138-974D82EAF76C}"/>
              </a:ext>
            </a:extLst>
          </p:cNvPr>
          <p:cNvSpPr>
            <a:spLocks noGrp="1"/>
          </p:cNvSpPr>
          <p:nvPr>
            <p:ph type="title"/>
          </p:nvPr>
        </p:nvSpPr>
        <p:spPr>
          <a:xfrm>
            <a:off x="522634" y="514336"/>
            <a:ext cx="4525039" cy="546263"/>
          </a:xfrm>
        </p:spPr>
        <p:txBody>
          <a:bodyPr>
            <a:normAutofit fontScale="90000"/>
          </a:bodyPr>
          <a:lstStyle/>
          <a:p>
            <a:r>
              <a:rPr lang="en-US" sz="3600" dirty="0"/>
              <a:t>If You Like Being:</a:t>
            </a:r>
            <a:br>
              <a:rPr lang="en-US" sz="3600" dirty="0"/>
            </a:br>
            <a:endParaRPr lang="en-US" dirty="0">
              <a:solidFill>
                <a:schemeClr val="tx2"/>
              </a:solidFill>
            </a:endParaRPr>
          </a:p>
        </p:txBody>
      </p:sp>
      <p:sp>
        <p:nvSpPr>
          <p:cNvPr id="2" name="TextBox 1">
            <a:extLst>
              <a:ext uri="{FF2B5EF4-FFF2-40B4-BE49-F238E27FC236}">
                <a16:creationId xmlns:a16="http://schemas.microsoft.com/office/drawing/2014/main" id="{ACD15286-D9E5-C693-0B7D-DEB56E038799}"/>
              </a:ext>
            </a:extLst>
          </p:cNvPr>
          <p:cNvSpPr txBox="1"/>
          <p:nvPr/>
        </p:nvSpPr>
        <p:spPr>
          <a:xfrm>
            <a:off x="454983" y="1706929"/>
            <a:ext cx="4374486"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2"/>
                </a:solidFill>
              </a:rPr>
              <a:t>Active,</a:t>
            </a:r>
          </a:p>
          <a:p>
            <a:pPr marL="457200" indent="-457200">
              <a:buFont typeface="Arial" panose="020B0604020202020204" pitchFamily="34" charset="0"/>
              <a:buChar char="•"/>
            </a:pPr>
            <a:endParaRPr lang="en-US" sz="2400" dirty="0">
              <a:solidFill>
                <a:schemeClr val="tx2"/>
              </a:solidFill>
            </a:endParaRPr>
          </a:p>
          <a:p>
            <a:pPr marL="457200" indent="-457200">
              <a:buFont typeface="Arial" panose="020B0604020202020204" pitchFamily="34" charset="0"/>
              <a:buChar char="•"/>
            </a:pPr>
            <a:r>
              <a:rPr lang="en-US" sz="2400" dirty="0">
                <a:solidFill>
                  <a:schemeClr val="tx2"/>
                </a:solidFill>
              </a:rPr>
              <a:t>Creative, and</a:t>
            </a:r>
          </a:p>
          <a:p>
            <a:endParaRPr lang="en-US" sz="2400" dirty="0">
              <a:solidFill>
                <a:schemeClr val="tx2"/>
              </a:solidFill>
            </a:endParaRPr>
          </a:p>
          <a:p>
            <a:pPr marL="457200" indent="-457200">
              <a:buFont typeface="Arial" panose="020B0604020202020204" pitchFamily="34" charset="0"/>
              <a:buChar char="•"/>
            </a:pPr>
            <a:r>
              <a:rPr lang="en-US" sz="2400" dirty="0">
                <a:solidFill>
                  <a:schemeClr val="tx2"/>
                </a:solidFill>
              </a:rPr>
              <a:t>Helpful.</a:t>
            </a:r>
            <a:endParaRPr lang="en-US" sz="2400" dirty="0"/>
          </a:p>
        </p:txBody>
      </p:sp>
    </p:spTree>
    <p:extLst>
      <p:ext uri="{BB962C8B-B14F-4D97-AF65-F5344CB8AC3E}">
        <p14:creationId xmlns:p14="http://schemas.microsoft.com/office/powerpoint/2010/main" val="90654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214F7ACA-9EC3-4267-B963-23E1A4DD8F38}"/>
              </a:ext>
            </a:extLst>
          </p:cNvPr>
          <p:cNvPicPr>
            <a:picLocks noChangeAspect="1"/>
          </p:cNvPicPr>
          <p:nvPr/>
        </p:nvPicPr>
        <p:blipFill>
          <a:blip r:embed="rId3"/>
          <a:stretch>
            <a:fillRect/>
          </a:stretch>
        </p:blipFill>
        <p:spPr>
          <a:xfrm>
            <a:off x="1246414" y="1716784"/>
            <a:ext cx="10058400" cy="2967231"/>
          </a:xfrm>
          <a:prstGeom prst="rect">
            <a:avLst/>
          </a:prstGeom>
          <a:noFill/>
        </p:spPr>
      </p:pic>
    </p:spTree>
    <p:extLst>
      <p:ext uri="{BB962C8B-B14F-4D97-AF65-F5344CB8AC3E}">
        <p14:creationId xmlns:p14="http://schemas.microsoft.com/office/powerpoint/2010/main" val="226915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214F7ACA-9EC3-4267-B963-23E1A4DD8F38}"/>
              </a:ext>
            </a:extLst>
          </p:cNvPr>
          <p:cNvPicPr>
            <a:picLocks noChangeAspect="1"/>
          </p:cNvPicPr>
          <p:nvPr/>
        </p:nvPicPr>
        <p:blipFill>
          <a:blip r:embed="rId3"/>
          <a:stretch>
            <a:fillRect/>
          </a:stretch>
        </p:blipFill>
        <p:spPr>
          <a:xfrm>
            <a:off x="1066800" y="1945384"/>
            <a:ext cx="10058400" cy="2967231"/>
          </a:xfrm>
          <a:prstGeom prst="rect">
            <a:avLst/>
          </a:prstGeom>
          <a:noFill/>
        </p:spPr>
      </p:pic>
    </p:spTree>
    <p:extLst>
      <p:ext uri="{BB962C8B-B14F-4D97-AF65-F5344CB8AC3E}">
        <p14:creationId xmlns:p14="http://schemas.microsoft.com/office/powerpoint/2010/main" val="3959348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7F45-9065-4DF7-AB70-5835AB8285D2}"/>
              </a:ext>
            </a:extLst>
          </p:cNvPr>
          <p:cNvSpPr>
            <a:spLocks noGrp="1"/>
          </p:cNvSpPr>
          <p:nvPr>
            <p:ph type="title"/>
          </p:nvPr>
        </p:nvSpPr>
        <p:spPr/>
        <p:txBody>
          <a:bodyPr/>
          <a:lstStyle/>
          <a:p>
            <a:r>
              <a:rPr lang="en-US" dirty="0"/>
              <a:t>Questions &amp; Answers</a:t>
            </a:r>
          </a:p>
        </p:txBody>
      </p:sp>
    </p:spTree>
    <p:extLst>
      <p:ext uri="{BB962C8B-B14F-4D97-AF65-F5344CB8AC3E}">
        <p14:creationId xmlns:p14="http://schemas.microsoft.com/office/powerpoint/2010/main" val="277953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4AA8-057E-4B5C-A332-65F762C63C77}"/>
              </a:ext>
            </a:extLst>
          </p:cNvPr>
          <p:cNvSpPr>
            <a:spLocks noGrp="1"/>
          </p:cNvSpPr>
          <p:nvPr>
            <p:ph type="title"/>
          </p:nvPr>
        </p:nvSpPr>
        <p:spPr/>
        <p:txBody>
          <a:bodyPr/>
          <a:lstStyle/>
          <a:p>
            <a:r>
              <a:rPr lang="en-US" dirty="0"/>
              <a:t>Optional Slides to Add If Needed</a:t>
            </a:r>
          </a:p>
        </p:txBody>
      </p:sp>
    </p:spTree>
    <p:extLst>
      <p:ext uri="{BB962C8B-B14F-4D97-AF65-F5344CB8AC3E}">
        <p14:creationId xmlns:p14="http://schemas.microsoft.com/office/powerpoint/2010/main" val="122304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C15E41-BE06-4C0C-A4E5-7BD7780E5BE5}"/>
              </a:ext>
            </a:extLst>
          </p:cNvPr>
          <p:cNvSpPr txBox="1"/>
          <p:nvPr/>
        </p:nvSpPr>
        <p:spPr>
          <a:xfrm>
            <a:off x="4592211" y="2420870"/>
            <a:ext cx="3007576" cy="261610"/>
          </a:xfrm>
          <a:prstGeom prst="rect">
            <a:avLst/>
          </a:prstGeom>
          <a:noFill/>
        </p:spPr>
        <p:txBody>
          <a:bodyPr wrap="square" rtlCol="0">
            <a:spAutoFit/>
          </a:bodyPr>
          <a:lstStyle/>
          <a:p>
            <a:r>
              <a:rPr lang="en-US" sz="1050" dirty="0">
                <a:solidFill>
                  <a:schemeClr val="tx2"/>
                </a:solidFill>
              </a:rPr>
              <a:t>* Some DPT programs offer freshman entry</a:t>
            </a:r>
          </a:p>
        </p:txBody>
      </p:sp>
      <p:graphicFrame>
        <p:nvGraphicFramePr>
          <p:cNvPr id="5" name="Diagram 4">
            <a:extLst>
              <a:ext uri="{FF2B5EF4-FFF2-40B4-BE49-F238E27FC236}">
                <a16:creationId xmlns:a16="http://schemas.microsoft.com/office/drawing/2014/main" id="{0FD8119C-7F74-4865-9B30-1E99E8387AF5}"/>
              </a:ext>
            </a:extLst>
          </p:cNvPr>
          <p:cNvGraphicFramePr/>
          <p:nvPr>
            <p:extLst>
              <p:ext uri="{D42A27DB-BD31-4B8C-83A1-F6EECF244321}">
                <p14:modId xmlns:p14="http://schemas.microsoft.com/office/powerpoint/2010/main" val="623528086"/>
              </p:ext>
            </p:extLst>
          </p:nvPr>
        </p:nvGraphicFramePr>
        <p:xfrm>
          <a:off x="884816" y="1002012"/>
          <a:ext cx="10422367" cy="1801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5D6BB80-2390-4234-86C4-B18A368F1CCE}"/>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31778" y="3160653"/>
            <a:ext cx="3429000" cy="2695334"/>
          </a:xfrm>
          <a:prstGeom prst="rect">
            <a:avLst/>
          </a:prstGeom>
        </p:spPr>
      </p:pic>
      <p:pic>
        <p:nvPicPr>
          <p:cNvPr id="14" name="Picture 13">
            <a:extLst>
              <a:ext uri="{FF2B5EF4-FFF2-40B4-BE49-F238E27FC236}">
                <a16:creationId xmlns:a16="http://schemas.microsoft.com/office/drawing/2014/main" id="{6486C9C6-7B2F-4A33-9349-4B0185F1235D}"/>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253167" y="3160653"/>
            <a:ext cx="3002280" cy="2695334"/>
          </a:xfrm>
          <a:prstGeom prst="rect">
            <a:avLst/>
          </a:prstGeom>
        </p:spPr>
      </p:pic>
      <p:pic>
        <p:nvPicPr>
          <p:cNvPr id="18" name="Picture 17">
            <a:extLst>
              <a:ext uri="{FF2B5EF4-FFF2-40B4-BE49-F238E27FC236}">
                <a16:creationId xmlns:a16="http://schemas.microsoft.com/office/drawing/2014/main" id="{2B9217C0-09AC-4766-ACB7-96FDC6E4C02A}"/>
              </a:ext>
            </a:extLst>
          </p:cNvPr>
          <p:cNvPicPr>
            <a:picLocks noChangeAspect="1"/>
          </p:cNvPicPr>
          <p:nvPr/>
        </p:nvPicPr>
        <p:blipFill>
          <a:blip r:embed="rId10"/>
          <a:stretch>
            <a:fillRect/>
          </a:stretch>
        </p:blipFill>
        <p:spPr>
          <a:xfrm>
            <a:off x="7447836" y="3160653"/>
            <a:ext cx="4045531" cy="2695335"/>
          </a:xfrm>
          <a:prstGeom prst="rect">
            <a:avLst/>
          </a:prstGeom>
        </p:spPr>
      </p:pic>
      <p:sp>
        <p:nvSpPr>
          <p:cNvPr id="13" name="Title 1">
            <a:extLst>
              <a:ext uri="{FF2B5EF4-FFF2-40B4-BE49-F238E27FC236}">
                <a16:creationId xmlns:a16="http://schemas.microsoft.com/office/drawing/2014/main" id="{6A8394A3-0100-58BC-F905-0B66062BDF7B}"/>
              </a:ext>
            </a:extLst>
          </p:cNvPr>
          <p:cNvSpPr txBox="1">
            <a:spLocks/>
          </p:cNvSpPr>
          <p:nvPr/>
        </p:nvSpPr>
        <p:spPr>
          <a:xfrm>
            <a:off x="640080" y="457200"/>
            <a:ext cx="10058400" cy="914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a:lstStyle>
          <a:p>
            <a:r>
              <a:rPr lang="en-US">
                <a:solidFill>
                  <a:srgbClr val="179DB8"/>
                </a:solidFill>
              </a:rPr>
              <a:t>Pathway to DPT</a:t>
            </a:r>
            <a:endParaRPr lang="en-US" dirty="0"/>
          </a:p>
        </p:txBody>
      </p:sp>
    </p:spTree>
    <p:extLst>
      <p:ext uri="{BB962C8B-B14F-4D97-AF65-F5344CB8AC3E}">
        <p14:creationId xmlns:p14="http://schemas.microsoft.com/office/powerpoint/2010/main" val="300592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81196A73-6345-481D-9E10-A124854C7E86}"/>
              </a:ext>
            </a:extLst>
          </p:cNvPr>
          <p:cNvGraphicFramePr/>
          <p:nvPr>
            <p:extLst>
              <p:ext uri="{D42A27DB-BD31-4B8C-83A1-F6EECF244321}">
                <p14:modId xmlns:p14="http://schemas.microsoft.com/office/powerpoint/2010/main" val="4107096683"/>
              </p:ext>
            </p:extLst>
          </p:nvPr>
        </p:nvGraphicFramePr>
        <p:xfrm>
          <a:off x="1142198" y="1057192"/>
          <a:ext cx="9656381" cy="1229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wall, indoor, person&#10;&#10;Description automatically generated">
            <a:extLst>
              <a:ext uri="{FF2B5EF4-FFF2-40B4-BE49-F238E27FC236}">
                <a16:creationId xmlns:a16="http://schemas.microsoft.com/office/drawing/2014/main" id="{966A9067-9CFD-4836-97AB-0BE7BDD7C68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45824" y="2869632"/>
            <a:ext cx="3578103" cy="2787154"/>
          </a:xfrm>
          <a:prstGeom prst="rect">
            <a:avLst/>
          </a:prstGeom>
        </p:spPr>
      </p:pic>
      <p:pic>
        <p:nvPicPr>
          <p:cNvPr id="11" name="Picture 10">
            <a:extLst>
              <a:ext uri="{FF2B5EF4-FFF2-40B4-BE49-F238E27FC236}">
                <a16:creationId xmlns:a16="http://schemas.microsoft.com/office/drawing/2014/main" id="{9FCB67CD-04A7-4C88-839F-41B31DC2955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8404252" y="2869633"/>
            <a:ext cx="2988131" cy="2787153"/>
          </a:xfrm>
          <a:prstGeom prst="rect">
            <a:avLst/>
          </a:prstGeom>
        </p:spPr>
      </p:pic>
      <p:pic>
        <p:nvPicPr>
          <p:cNvPr id="3" name="Picture 2" descr="A picture containing person, indoor, child, child&#10;&#10;Description automatically generated">
            <a:extLst>
              <a:ext uri="{FF2B5EF4-FFF2-40B4-BE49-F238E27FC236}">
                <a16:creationId xmlns:a16="http://schemas.microsoft.com/office/drawing/2014/main" id="{AECB5B2F-D0DD-4692-B446-7CBEBCA1CD74}"/>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4645836" y="2869632"/>
            <a:ext cx="3436507" cy="2787154"/>
          </a:xfrm>
          <a:prstGeom prst="rect">
            <a:avLst/>
          </a:prstGeom>
        </p:spPr>
      </p:pic>
      <p:sp>
        <p:nvSpPr>
          <p:cNvPr id="9" name="Title 1">
            <a:extLst>
              <a:ext uri="{FF2B5EF4-FFF2-40B4-BE49-F238E27FC236}">
                <a16:creationId xmlns:a16="http://schemas.microsoft.com/office/drawing/2014/main" id="{31BCFC07-2CF0-4D00-357C-CBEF94DC67EE}"/>
              </a:ext>
            </a:extLst>
          </p:cNvPr>
          <p:cNvSpPr>
            <a:spLocks noGrp="1"/>
          </p:cNvSpPr>
          <p:nvPr>
            <p:ph type="title"/>
          </p:nvPr>
        </p:nvSpPr>
        <p:spPr>
          <a:xfrm>
            <a:off x="640080" y="457200"/>
            <a:ext cx="10058400" cy="914400"/>
          </a:xfrm>
        </p:spPr>
        <p:txBody>
          <a:bodyPr/>
          <a:lstStyle/>
          <a:p>
            <a:r>
              <a:rPr lang="en-US" dirty="0">
                <a:solidFill>
                  <a:srgbClr val="179DB8"/>
                </a:solidFill>
              </a:rPr>
              <a:t>Pathway to PTA</a:t>
            </a:r>
            <a:endParaRPr lang="en-US" dirty="0"/>
          </a:p>
        </p:txBody>
      </p:sp>
    </p:spTree>
    <p:extLst>
      <p:ext uri="{BB962C8B-B14F-4D97-AF65-F5344CB8AC3E}">
        <p14:creationId xmlns:p14="http://schemas.microsoft.com/office/powerpoint/2010/main" val="115904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01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e’re all healthier and happier when we move” – Dani Burt">
            <a:hlinkClick r:id="" action="ppaction://media"/>
            <a:extLst>
              <a:ext uri="{FF2B5EF4-FFF2-40B4-BE49-F238E27FC236}">
                <a16:creationId xmlns:a16="http://schemas.microsoft.com/office/drawing/2014/main" id="{EF375770-ABA6-4752-ACFC-D2D6BD71BA82}"/>
              </a:ext>
            </a:extLst>
          </p:cNvPr>
          <p:cNvPicPr>
            <a:picLocks noGrp="1" noRot="1" noChangeAspect="1"/>
          </p:cNvPicPr>
          <p:nvPr>
            <p:ph type="media" sz="quarter" idx="10"/>
            <a:videoFile r:link="rId1"/>
          </p:nvPr>
        </p:nvPicPr>
        <p:blipFill>
          <a:blip r:embed="rId4"/>
          <a:stretch>
            <a:fillRect/>
          </a:stretch>
        </p:blipFill>
        <p:spPr>
          <a:xfrm>
            <a:off x="767795" y="248575"/>
            <a:ext cx="10656410" cy="6021111"/>
          </a:xfrm>
          <a:prstGeom prst="rect">
            <a:avLst/>
          </a:prstGeom>
        </p:spPr>
      </p:pic>
    </p:spTree>
    <p:extLst>
      <p:ext uri="{BB962C8B-B14F-4D97-AF65-F5344CB8AC3E}">
        <p14:creationId xmlns:p14="http://schemas.microsoft.com/office/powerpoint/2010/main" val="295795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E1C3CA-9F0B-7F42-8F6D-35CDEC6EC892}"/>
              </a:ext>
            </a:extLst>
          </p:cNvPr>
          <p:cNvSpPr>
            <a:spLocks noGrp="1"/>
          </p:cNvSpPr>
          <p:nvPr>
            <p:ph type="title"/>
          </p:nvPr>
        </p:nvSpPr>
        <p:spPr>
          <a:xfrm>
            <a:off x="640079" y="2971800"/>
            <a:ext cx="10914611" cy="914400"/>
          </a:xfrm>
        </p:spPr>
        <p:txBody>
          <a:bodyPr>
            <a:noAutofit/>
          </a:bodyPr>
          <a:lstStyle/>
          <a:p>
            <a:r>
              <a:rPr lang="en-US" sz="3600" dirty="0"/>
              <a:t>What are some things you do that require movement?</a:t>
            </a:r>
            <a:br>
              <a:rPr lang="en-US" sz="3600" dirty="0"/>
            </a:br>
            <a:endParaRPr lang="en-US" sz="3600" dirty="0"/>
          </a:p>
        </p:txBody>
      </p:sp>
    </p:spTree>
    <p:extLst>
      <p:ext uri="{BB962C8B-B14F-4D97-AF65-F5344CB8AC3E}">
        <p14:creationId xmlns:p14="http://schemas.microsoft.com/office/powerpoint/2010/main" val="298042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hild, indoor, little&#10;&#10;Description automatically generated">
            <a:extLst>
              <a:ext uri="{FF2B5EF4-FFF2-40B4-BE49-F238E27FC236}">
                <a16:creationId xmlns:a16="http://schemas.microsoft.com/office/drawing/2014/main" id="{390BAAC1-95B5-4200-8605-9FDCA65A284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4612"/>
          <a:stretch/>
        </p:blipFill>
        <p:spPr>
          <a:xfrm>
            <a:off x="2542540" y="-1"/>
            <a:ext cx="9649460" cy="6400800"/>
          </a:xfrm>
          <a:prstGeom prst="rect">
            <a:avLst/>
          </a:prstGeom>
        </p:spPr>
      </p:pic>
      <p:sp>
        <p:nvSpPr>
          <p:cNvPr id="14" name="Rectangle 13">
            <a:extLst>
              <a:ext uri="{FF2B5EF4-FFF2-40B4-BE49-F238E27FC236}">
                <a16:creationId xmlns:a16="http://schemas.microsoft.com/office/drawing/2014/main" id="{1B7441EE-A832-43F4-826C-99624876335C}"/>
              </a:ext>
            </a:extLst>
          </p:cNvPr>
          <p:cNvSpPr/>
          <p:nvPr/>
        </p:nvSpPr>
        <p:spPr>
          <a:xfrm>
            <a:off x="-15240" y="0"/>
            <a:ext cx="6446520" cy="6400800"/>
          </a:xfrm>
          <a:prstGeom prst="rect">
            <a:avLst/>
          </a:prstGeom>
          <a:ln>
            <a:solidFill>
              <a:srgbClr val="179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91DB95F-B769-4999-A1D7-D5FAFC27902D}"/>
              </a:ext>
            </a:extLst>
          </p:cNvPr>
          <p:cNvSpPr/>
          <p:nvPr/>
        </p:nvSpPr>
        <p:spPr>
          <a:xfrm>
            <a:off x="6431280" y="0"/>
            <a:ext cx="335280" cy="6400800"/>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1030B44-9ED1-4A6F-9B04-676EA0645F57}"/>
              </a:ext>
            </a:extLst>
          </p:cNvPr>
          <p:cNvSpPr txBox="1"/>
          <p:nvPr/>
        </p:nvSpPr>
        <p:spPr>
          <a:xfrm>
            <a:off x="495301" y="1615350"/>
            <a:ext cx="5593080" cy="3170099"/>
          </a:xfrm>
          <a:prstGeom prst="rect">
            <a:avLst/>
          </a:prstGeom>
          <a:noFill/>
        </p:spPr>
        <p:txBody>
          <a:bodyPr wrap="square" rtlCol="0">
            <a:spAutoFit/>
          </a:bodyPr>
          <a:lstStyle/>
          <a:p>
            <a:r>
              <a:rPr lang="en-US" sz="4000" dirty="0">
                <a:solidFill>
                  <a:schemeClr val="bg1"/>
                </a:solidFill>
              </a:rPr>
              <a:t>It’s estimated that </a:t>
            </a:r>
          </a:p>
          <a:p>
            <a:r>
              <a:rPr lang="en-US" sz="4000" dirty="0">
                <a:solidFill>
                  <a:schemeClr val="bg1"/>
                </a:solidFill>
              </a:rPr>
              <a:t>42 million people suffer from some form of movement loss in the United States.</a:t>
            </a:r>
          </a:p>
        </p:txBody>
      </p:sp>
    </p:spTree>
    <p:extLst>
      <p:ext uri="{BB962C8B-B14F-4D97-AF65-F5344CB8AC3E}">
        <p14:creationId xmlns:p14="http://schemas.microsoft.com/office/powerpoint/2010/main" val="140221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CEF269-3B94-422C-96D4-5A8883EF7C4E}"/>
              </a:ext>
            </a:extLst>
          </p:cNvPr>
          <p:cNvSpPr>
            <a:spLocks noGrp="1"/>
          </p:cNvSpPr>
          <p:nvPr>
            <p:ph type="title"/>
          </p:nvPr>
        </p:nvSpPr>
        <p:spPr>
          <a:xfrm>
            <a:off x="640079" y="457200"/>
            <a:ext cx="11058277" cy="914400"/>
          </a:xfrm>
        </p:spPr>
        <p:txBody>
          <a:bodyPr anchor="t">
            <a:normAutofit/>
          </a:bodyPr>
          <a:lstStyle/>
          <a:p>
            <a:r>
              <a:rPr lang="en-US" dirty="0"/>
              <a:t>Physical Therapists Are Doctors Who Are Movement Experts</a:t>
            </a:r>
          </a:p>
        </p:txBody>
      </p:sp>
      <p:sp>
        <p:nvSpPr>
          <p:cNvPr id="8" name="Content Placeholder 7">
            <a:extLst>
              <a:ext uri="{FF2B5EF4-FFF2-40B4-BE49-F238E27FC236}">
                <a16:creationId xmlns:a16="http://schemas.microsoft.com/office/drawing/2014/main" id="{4245A30F-D0A8-4F55-A3D2-72BD6CC17DCD}"/>
              </a:ext>
            </a:extLst>
          </p:cNvPr>
          <p:cNvSpPr>
            <a:spLocks noGrp="1"/>
          </p:cNvSpPr>
          <p:nvPr>
            <p:ph sz="half" idx="2"/>
          </p:nvPr>
        </p:nvSpPr>
        <p:spPr>
          <a:xfrm>
            <a:off x="6884929" y="2159716"/>
            <a:ext cx="5307071" cy="3814364"/>
          </a:xfrm>
        </p:spPr>
        <p:txBody>
          <a:bodyPr>
            <a:normAutofit/>
          </a:bodyPr>
          <a:lstStyle/>
          <a:p>
            <a:pPr>
              <a:lnSpc>
                <a:spcPct val="200000"/>
              </a:lnSpc>
            </a:pPr>
            <a:r>
              <a:rPr lang="en-US" sz="2400" dirty="0"/>
              <a:t>They prevent movement loss.</a:t>
            </a:r>
          </a:p>
          <a:p>
            <a:pPr>
              <a:lnSpc>
                <a:spcPct val="200000"/>
              </a:lnSpc>
            </a:pPr>
            <a:r>
              <a:rPr lang="en-US" sz="2400" dirty="0"/>
              <a:t>They restore and create movement.</a:t>
            </a:r>
          </a:p>
          <a:p>
            <a:pPr>
              <a:lnSpc>
                <a:spcPct val="200000"/>
              </a:lnSpc>
            </a:pPr>
            <a:r>
              <a:rPr lang="en-US" sz="2400" dirty="0"/>
              <a:t>They help relieve pain.</a:t>
            </a:r>
          </a:p>
          <a:p>
            <a:pPr marL="0" indent="0">
              <a:lnSpc>
                <a:spcPct val="90000"/>
              </a:lnSpc>
              <a:buNone/>
            </a:pPr>
            <a:endParaRPr lang="en-US" sz="2400" dirty="0"/>
          </a:p>
        </p:txBody>
      </p:sp>
      <p:pic>
        <p:nvPicPr>
          <p:cNvPr id="3" name="Picture 2" descr="A picture containing person, person&#10;&#10;Description automatically generated">
            <a:extLst>
              <a:ext uri="{FF2B5EF4-FFF2-40B4-BE49-F238E27FC236}">
                <a16:creationId xmlns:a16="http://schemas.microsoft.com/office/drawing/2014/main" id="{42FE1875-178F-4BD4-8D39-616193A590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217630"/>
            <a:ext cx="6524143" cy="4756450"/>
          </a:xfrm>
          <a:prstGeom prst="rect">
            <a:avLst/>
          </a:prstGeom>
        </p:spPr>
      </p:pic>
    </p:spTree>
    <p:extLst>
      <p:ext uri="{BB962C8B-B14F-4D97-AF65-F5344CB8AC3E}">
        <p14:creationId xmlns:p14="http://schemas.microsoft.com/office/powerpoint/2010/main" val="267372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CEF269-3B94-422C-96D4-5A8883EF7C4E}"/>
              </a:ext>
            </a:extLst>
          </p:cNvPr>
          <p:cNvSpPr>
            <a:spLocks noGrp="1"/>
          </p:cNvSpPr>
          <p:nvPr>
            <p:ph type="title"/>
          </p:nvPr>
        </p:nvSpPr>
        <p:spPr>
          <a:xfrm>
            <a:off x="640080" y="457200"/>
            <a:ext cx="10058400" cy="519344"/>
          </a:xfrm>
        </p:spPr>
        <p:txBody>
          <a:bodyPr>
            <a:normAutofit fontScale="90000"/>
          </a:bodyPr>
          <a:lstStyle/>
          <a:p>
            <a:r>
              <a:rPr lang="en-US" dirty="0"/>
              <a:t>Physical Therapist Assistants Work With Physical Therapists</a:t>
            </a:r>
          </a:p>
        </p:txBody>
      </p:sp>
      <p:sp>
        <p:nvSpPr>
          <p:cNvPr id="8" name="Content Placeholder 7">
            <a:extLst>
              <a:ext uri="{FF2B5EF4-FFF2-40B4-BE49-F238E27FC236}">
                <a16:creationId xmlns:a16="http://schemas.microsoft.com/office/drawing/2014/main" id="{4245A30F-D0A8-4F55-A3D2-72BD6CC17DCD}"/>
              </a:ext>
            </a:extLst>
          </p:cNvPr>
          <p:cNvSpPr>
            <a:spLocks noGrp="1"/>
          </p:cNvSpPr>
          <p:nvPr>
            <p:ph sz="half" idx="1"/>
          </p:nvPr>
        </p:nvSpPr>
        <p:spPr>
          <a:xfrm>
            <a:off x="2001837" y="1336606"/>
            <a:ext cx="8188325" cy="1718634"/>
          </a:xfrm>
        </p:spPr>
        <p:txBody>
          <a:bodyPr>
            <a:normAutofit/>
          </a:bodyPr>
          <a:lstStyle/>
          <a:p>
            <a:pPr marL="0" indent="0" algn="ctr">
              <a:buNone/>
            </a:pPr>
            <a:r>
              <a:rPr lang="en-US" b="1" dirty="0"/>
              <a:t>Physical Therapist Assistants</a:t>
            </a:r>
          </a:p>
          <a:p>
            <a:pPr marL="0" indent="0" algn="ctr">
              <a:buNone/>
            </a:pPr>
            <a:r>
              <a:rPr lang="en-US" dirty="0"/>
              <a:t>Help physical therapists implement patient treatment plans.</a:t>
            </a:r>
          </a:p>
        </p:txBody>
      </p:sp>
      <p:pic>
        <p:nvPicPr>
          <p:cNvPr id="9" name="Picture 8" descr="A picture containing wall, person, indoor&#10;&#10;Description automatically generated">
            <a:extLst>
              <a:ext uri="{FF2B5EF4-FFF2-40B4-BE49-F238E27FC236}">
                <a16:creationId xmlns:a16="http://schemas.microsoft.com/office/drawing/2014/main" id="{7BB56BC3-A0A2-43CD-8921-16620F5354A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6746" y="2697998"/>
            <a:ext cx="4051190" cy="3197687"/>
          </a:xfrm>
          <a:prstGeom prst="rect">
            <a:avLst/>
          </a:prstGeom>
        </p:spPr>
      </p:pic>
      <p:pic>
        <p:nvPicPr>
          <p:cNvPr id="5" name="Picture 4" descr="A picture containing wall, indoor, floor, person&#10;&#10;Description automatically generated">
            <a:extLst>
              <a:ext uri="{FF2B5EF4-FFF2-40B4-BE49-F238E27FC236}">
                <a16:creationId xmlns:a16="http://schemas.microsoft.com/office/drawing/2014/main" id="{613286E8-2931-469F-82D8-985410B85050}"/>
              </a:ext>
            </a:extLst>
          </p:cNvPr>
          <p:cNvPicPr>
            <a:picLocks noChangeAspect="1"/>
          </p:cNvPicPr>
          <p:nvPr/>
        </p:nvPicPr>
        <p:blipFill>
          <a:blip r:embed="rId4"/>
          <a:stretch>
            <a:fillRect/>
          </a:stretch>
        </p:blipFill>
        <p:spPr>
          <a:xfrm>
            <a:off x="6207206" y="2697999"/>
            <a:ext cx="4799529" cy="3197686"/>
          </a:xfrm>
          <a:prstGeom prst="rect">
            <a:avLst/>
          </a:prstGeom>
        </p:spPr>
      </p:pic>
    </p:spTree>
    <p:extLst>
      <p:ext uri="{BB962C8B-B14F-4D97-AF65-F5344CB8AC3E}">
        <p14:creationId xmlns:p14="http://schemas.microsoft.com/office/powerpoint/2010/main" val="87348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and a baby&#10;&#10;Description automatically generated with low confidence">
            <a:extLst>
              <a:ext uri="{FF2B5EF4-FFF2-40B4-BE49-F238E27FC236}">
                <a16:creationId xmlns:a16="http://schemas.microsoft.com/office/drawing/2014/main" id="{CE863213-08FC-4255-8084-C3C6FDBD5D2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52570" y="2607441"/>
            <a:ext cx="2197015" cy="2550500"/>
          </a:xfrm>
          <a:prstGeom prst="rect">
            <a:avLst/>
          </a:prstGeom>
        </p:spPr>
      </p:pic>
      <p:sp>
        <p:nvSpPr>
          <p:cNvPr id="6" name="Text Placeholder 5">
            <a:extLst>
              <a:ext uri="{FF2B5EF4-FFF2-40B4-BE49-F238E27FC236}">
                <a16:creationId xmlns:a16="http://schemas.microsoft.com/office/drawing/2014/main" id="{91B39B5C-4253-465B-8D67-22D1317075B8}"/>
              </a:ext>
            </a:extLst>
          </p:cNvPr>
          <p:cNvSpPr>
            <a:spLocks noGrp="1"/>
          </p:cNvSpPr>
          <p:nvPr>
            <p:ph type="body" sz="quarter" idx="10"/>
          </p:nvPr>
        </p:nvSpPr>
        <p:spPr>
          <a:xfrm>
            <a:off x="2257102" y="1321378"/>
            <a:ext cx="9311640" cy="563245"/>
          </a:xfrm>
        </p:spPr>
        <p:txBody>
          <a:bodyPr>
            <a:normAutofit/>
          </a:bodyPr>
          <a:lstStyle/>
          <a:p>
            <a:r>
              <a:rPr lang="en-US" sz="2400" dirty="0"/>
              <a:t>They treat patients </a:t>
            </a:r>
            <a:r>
              <a:rPr lang="en-US" sz="2400" dirty="0">
                <a:solidFill>
                  <a:schemeClr val="tx1"/>
                </a:solidFill>
              </a:rPr>
              <a:t>across</a:t>
            </a:r>
            <a:r>
              <a:rPr lang="en-US" sz="2400" dirty="0"/>
              <a:t> the lifespan (birth to end of life)</a:t>
            </a:r>
          </a:p>
        </p:txBody>
      </p:sp>
      <p:pic>
        <p:nvPicPr>
          <p:cNvPr id="13" name="Picture 12" descr="A picture containing indoor, floor, person, wall&#10;&#10;Description automatically generated">
            <a:extLst>
              <a:ext uri="{FF2B5EF4-FFF2-40B4-BE49-F238E27FC236}">
                <a16:creationId xmlns:a16="http://schemas.microsoft.com/office/drawing/2014/main" id="{829BF48A-41F9-493B-B4DA-04194F9C24C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986570" y="2596678"/>
            <a:ext cx="2564490" cy="2567212"/>
          </a:xfrm>
          <a:prstGeom prst="rect">
            <a:avLst/>
          </a:prstGeom>
        </p:spPr>
      </p:pic>
      <p:pic>
        <p:nvPicPr>
          <p:cNvPr id="15" name="Picture 14">
            <a:extLst>
              <a:ext uri="{FF2B5EF4-FFF2-40B4-BE49-F238E27FC236}">
                <a16:creationId xmlns:a16="http://schemas.microsoft.com/office/drawing/2014/main" id="{69804EEA-ADA5-4CA8-8217-3A3661B67FC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610523" y="2596678"/>
            <a:ext cx="2033618" cy="2567212"/>
          </a:xfrm>
          <a:prstGeom prst="rect">
            <a:avLst/>
          </a:prstGeom>
        </p:spPr>
      </p:pic>
      <p:sp>
        <p:nvSpPr>
          <p:cNvPr id="3" name="TextBox 2">
            <a:extLst>
              <a:ext uri="{FF2B5EF4-FFF2-40B4-BE49-F238E27FC236}">
                <a16:creationId xmlns:a16="http://schemas.microsoft.com/office/drawing/2014/main" id="{785066C1-7B6E-40E3-AF17-62B1D0CFDD15}"/>
              </a:ext>
            </a:extLst>
          </p:cNvPr>
          <p:cNvSpPr txBox="1"/>
          <p:nvPr/>
        </p:nvSpPr>
        <p:spPr>
          <a:xfrm>
            <a:off x="592751" y="1812164"/>
            <a:ext cx="2564490" cy="584775"/>
          </a:xfrm>
          <a:prstGeom prst="rect">
            <a:avLst/>
          </a:prstGeom>
          <a:noFill/>
        </p:spPr>
        <p:txBody>
          <a:bodyPr wrap="square" rtlCol="0">
            <a:spAutoFit/>
          </a:bodyPr>
          <a:lstStyle/>
          <a:p>
            <a:r>
              <a:rPr lang="en-US" sz="3200" dirty="0">
                <a:solidFill>
                  <a:srgbClr val="179DB8"/>
                </a:solidFill>
              </a:rPr>
              <a:t>Younger</a:t>
            </a:r>
            <a:endParaRPr lang="en-US" sz="2400" dirty="0">
              <a:solidFill>
                <a:srgbClr val="179DB8"/>
              </a:solidFill>
            </a:endParaRPr>
          </a:p>
        </p:txBody>
      </p:sp>
      <p:sp>
        <p:nvSpPr>
          <p:cNvPr id="10" name="TextBox 9">
            <a:extLst>
              <a:ext uri="{FF2B5EF4-FFF2-40B4-BE49-F238E27FC236}">
                <a16:creationId xmlns:a16="http://schemas.microsoft.com/office/drawing/2014/main" id="{6703E4D9-64BF-4867-AF80-235BA2D312CE}"/>
              </a:ext>
            </a:extLst>
          </p:cNvPr>
          <p:cNvSpPr txBox="1"/>
          <p:nvPr/>
        </p:nvSpPr>
        <p:spPr>
          <a:xfrm>
            <a:off x="10338719" y="1806216"/>
            <a:ext cx="1111696" cy="523220"/>
          </a:xfrm>
          <a:prstGeom prst="rect">
            <a:avLst/>
          </a:prstGeom>
          <a:noFill/>
        </p:spPr>
        <p:txBody>
          <a:bodyPr wrap="square" rtlCol="0">
            <a:spAutoFit/>
          </a:bodyPr>
          <a:lstStyle/>
          <a:p>
            <a:r>
              <a:rPr lang="en-US" sz="2800" dirty="0">
                <a:solidFill>
                  <a:srgbClr val="179DB8"/>
                </a:solidFill>
              </a:rPr>
              <a:t>Older</a:t>
            </a:r>
            <a:endParaRPr lang="en-US" sz="2000" dirty="0">
              <a:solidFill>
                <a:srgbClr val="179DB8"/>
              </a:solidFill>
            </a:endParaRPr>
          </a:p>
        </p:txBody>
      </p:sp>
      <p:pic>
        <p:nvPicPr>
          <p:cNvPr id="5" name="Picture 4" descr="A picture containing person, indoor, female&#10;&#10;Description automatically generated">
            <a:extLst>
              <a:ext uri="{FF2B5EF4-FFF2-40B4-BE49-F238E27FC236}">
                <a16:creationId xmlns:a16="http://schemas.microsoft.com/office/drawing/2014/main" id="{85C1895A-887B-4EE7-88CB-57C798A5C48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9703604" y="2596678"/>
            <a:ext cx="1931921" cy="2561263"/>
          </a:xfrm>
          <a:prstGeom prst="rect">
            <a:avLst/>
          </a:prstGeom>
        </p:spPr>
      </p:pic>
      <p:cxnSp>
        <p:nvCxnSpPr>
          <p:cNvPr id="7" name="Straight Arrow Connector 6">
            <a:extLst>
              <a:ext uri="{FF2B5EF4-FFF2-40B4-BE49-F238E27FC236}">
                <a16:creationId xmlns:a16="http://schemas.microsoft.com/office/drawing/2014/main" id="{02ED050A-30F9-4086-9781-B16103FD5232}"/>
              </a:ext>
            </a:extLst>
          </p:cNvPr>
          <p:cNvCxnSpPr>
            <a:cxnSpLocks/>
          </p:cNvCxnSpPr>
          <p:nvPr/>
        </p:nvCxnSpPr>
        <p:spPr>
          <a:xfrm>
            <a:off x="2449585" y="2104551"/>
            <a:ext cx="778498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picture containing indoor, floor, person&#10;&#10;Description automatically generated">
            <a:extLst>
              <a:ext uri="{FF2B5EF4-FFF2-40B4-BE49-F238E27FC236}">
                <a16:creationId xmlns:a16="http://schemas.microsoft.com/office/drawing/2014/main" id="{B0AF71A2-FDEC-4010-813F-6313C9D24612}"/>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2514907" y="2596682"/>
            <a:ext cx="2412200" cy="2567208"/>
          </a:xfrm>
          <a:prstGeom prst="rect">
            <a:avLst/>
          </a:prstGeom>
        </p:spPr>
      </p:pic>
      <p:sp>
        <p:nvSpPr>
          <p:cNvPr id="14" name="Title 1">
            <a:extLst>
              <a:ext uri="{FF2B5EF4-FFF2-40B4-BE49-F238E27FC236}">
                <a16:creationId xmlns:a16="http://schemas.microsoft.com/office/drawing/2014/main" id="{1ECFAB9D-454A-E088-E9D4-8C030D93F04D}"/>
              </a:ext>
            </a:extLst>
          </p:cNvPr>
          <p:cNvSpPr txBox="1">
            <a:spLocks/>
          </p:cNvSpPr>
          <p:nvPr/>
        </p:nvSpPr>
        <p:spPr>
          <a:xfrm>
            <a:off x="640080" y="457200"/>
            <a:ext cx="10058400" cy="914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a:lstStyle>
          <a:p>
            <a:r>
              <a:rPr lang="en-US" dirty="0"/>
              <a:t>PTs and PTAs Care for People of All Ages and Abilities</a:t>
            </a:r>
          </a:p>
        </p:txBody>
      </p:sp>
    </p:spTree>
    <p:extLst>
      <p:ext uri="{BB962C8B-B14F-4D97-AF65-F5344CB8AC3E}">
        <p14:creationId xmlns:p14="http://schemas.microsoft.com/office/powerpoint/2010/main" val="423828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62A322-14BC-C846-DB7B-233FAB250D8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787187" y="4508868"/>
            <a:ext cx="1080689" cy="1782502"/>
          </a:xfrm>
          <a:prstGeom prst="rect">
            <a:avLst/>
          </a:prstGeom>
        </p:spPr>
      </p:pic>
      <p:pic>
        <p:nvPicPr>
          <p:cNvPr id="7" name="Picture 6">
            <a:extLst>
              <a:ext uri="{FF2B5EF4-FFF2-40B4-BE49-F238E27FC236}">
                <a16:creationId xmlns:a16="http://schemas.microsoft.com/office/drawing/2014/main" id="{E28DE1CB-003D-57D6-AB52-38302E1B720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94610" y="1673544"/>
            <a:ext cx="1529440" cy="2162759"/>
          </a:xfrm>
          <a:prstGeom prst="rect">
            <a:avLst/>
          </a:prstGeom>
        </p:spPr>
      </p:pic>
      <p:pic>
        <p:nvPicPr>
          <p:cNvPr id="5" name="Picture 4">
            <a:extLst>
              <a:ext uri="{FF2B5EF4-FFF2-40B4-BE49-F238E27FC236}">
                <a16:creationId xmlns:a16="http://schemas.microsoft.com/office/drawing/2014/main" id="{DAD1F5C0-E3CD-512A-F54A-DCD9755B065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87780" y="1661962"/>
            <a:ext cx="1713482" cy="2332552"/>
          </a:xfrm>
          <a:prstGeom prst="rect">
            <a:avLst/>
          </a:prstGeom>
        </p:spPr>
      </p:pic>
      <p:sp>
        <p:nvSpPr>
          <p:cNvPr id="2" name="TextBox 1">
            <a:extLst>
              <a:ext uri="{FF2B5EF4-FFF2-40B4-BE49-F238E27FC236}">
                <a16:creationId xmlns:a16="http://schemas.microsoft.com/office/drawing/2014/main" id="{63052E55-396D-4944-A8CC-2785A48B9300}"/>
              </a:ext>
            </a:extLst>
          </p:cNvPr>
          <p:cNvSpPr txBox="1"/>
          <p:nvPr/>
        </p:nvSpPr>
        <p:spPr>
          <a:xfrm>
            <a:off x="548989" y="1265071"/>
            <a:ext cx="1482549" cy="369332"/>
          </a:xfrm>
          <a:prstGeom prst="rect">
            <a:avLst/>
          </a:prstGeom>
          <a:noFill/>
        </p:spPr>
        <p:txBody>
          <a:bodyPr wrap="square" rtlCol="0">
            <a:spAutoFit/>
          </a:bodyPr>
          <a:lstStyle/>
          <a:p>
            <a:pPr algn="ctr"/>
            <a:r>
              <a:rPr lang="en-US" dirty="0"/>
              <a:t>Muscular</a:t>
            </a:r>
          </a:p>
        </p:txBody>
      </p:sp>
      <p:sp>
        <p:nvSpPr>
          <p:cNvPr id="11" name="TextBox 10">
            <a:extLst>
              <a:ext uri="{FF2B5EF4-FFF2-40B4-BE49-F238E27FC236}">
                <a16:creationId xmlns:a16="http://schemas.microsoft.com/office/drawing/2014/main" id="{35AA555A-1793-4C81-BF9D-C6F1E966828C}"/>
              </a:ext>
            </a:extLst>
          </p:cNvPr>
          <p:cNvSpPr txBox="1"/>
          <p:nvPr/>
        </p:nvSpPr>
        <p:spPr>
          <a:xfrm>
            <a:off x="2769045" y="1275059"/>
            <a:ext cx="1666784" cy="369332"/>
          </a:xfrm>
          <a:prstGeom prst="rect">
            <a:avLst/>
          </a:prstGeom>
          <a:noFill/>
        </p:spPr>
        <p:txBody>
          <a:bodyPr wrap="square" rtlCol="0">
            <a:spAutoFit/>
          </a:bodyPr>
          <a:lstStyle/>
          <a:p>
            <a:pPr algn="ctr"/>
            <a:r>
              <a:rPr lang="en-US" dirty="0"/>
              <a:t>Skeletal</a:t>
            </a:r>
          </a:p>
        </p:txBody>
      </p:sp>
      <p:sp>
        <p:nvSpPr>
          <p:cNvPr id="12" name="TextBox 11">
            <a:extLst>
              <a:ext uri="{FF2B5EF4-FFF2-40B4-BE49-F238E27FC236}">
                <a16:creationId xmlns:a16="http://schemas.microsoft.com/office/drawing/2014/main" id="{F33D1B11-2A15-47D8-AD7D-0459C37A3FE7}"/>
              </a:ext>
            </a:extLst>
          </p:cNvPr>
          <p:cNvSpPr txBox="1"/>
          <p:nvPr/>
        </p:nvSpPr>
        <p:spPr>
          <a:xfrm>
            <a:off x="5172168" y="1275059"/>
            <a:ext cx="1840628" cy="369332"/>
          </a:xfrm>
          <a:prstGeom prst="rect">
            <a:avLst/>
          </a:prstGeom>
          <a:noFill/>
        </p:spPr>
        <p:txBody>
          <a:bodyPr wrap="square" rtlCol="0">
            <a:spAutoFit/>
          </a:bodyPr>
          <a:lstStyle/>
          <a:p>
            <a:r>
              <a:rPr lang="en-US" dirty="0"/>
              <a:t>Cardiovascular</a:t>
            </a:r>
          </a:p>
        </p:txBody>
      </p:sp>
      <p:sp>
        <p:nvSpPr>
          <p:cNvPr id="13" name="TextBox 12">
            <a:extLst>
              <a:ext uri="{FF2B5EF4-FFF2-40B4-BE49-F238E27FC236}">
                <a16:creationId xmlns:a16="http://schemas.microsoft.com/office/drawing/2014/main" id="{73BAFC63-6695-4ACD-A5F9-A06DCC866590}"/>
              </a:ext>
            </a:extLst>
          </p:cNvPr>
          <p:cNvSpPr txBox="1"/>
          <p:nvPr/>
        </p:nvSpPr>
        <p:spPr>
          <a:xfrm>
            <a:off x="7594671" y="1292630"/>
            <a:ext cx="1429401" cy="369332"/>
          </a:xfrm>
          <a:prstGeom prst="rect">
            <a:avLst/>
          </a:prstGeom>
          <a:noFill/>
        </p:spPr>
        <p:txBody>
          <a:bodyPr wrap="square" rtlCol="0">
            <a:spAutoFit/>
          </a:bodyPr>
          <a:lstStyle/>
          <a:p>
            <a:pPr algn="ctr"/>
            <a:r>
              <a:rPr lang="en-US" dirty="0"/>
              <a:t>Respiratory</a:t>
            </a:r>
          </a:p>
        </p:txBody>
      </p:sp>
      <p:sp>
        <p:nvSpPr>
          <p:cNvPr id="14" name="TextBox 13">
            <a:extLst>
              <a:ext uri="{FF2B5EF4-FFF2-40B4-BE49-F238E27FC236}">
                <a16:creationId xmlns:a16="http://schemas.microsoft.com/office/drawing/2014/main" id="{268AEA44-A0F2-4915-8850-F16AEBE246E8}"/>
              </a:ext>
            </a:extLst>
          </p:cNvPr>
          <p:cNvSpPr txBox="1"/>
          <p:nvPr/>
        </p:nvSpPr>
        <p:spPr>
          <a:xfrm>
            <a:off x="5348794" y="4086761"/>
            <a:ext cx="1688656" cy="369332"/>
          </a:xfrm>
          <a:prstGeom prst="rect">
            <a:avLst/>
          </a:prstGeom>
          <a:noFill/>
        </p:spPr>
        <p:txBody>
          <a:bodyPr wrap="square" rtlCol="0">
            <a:spAutoFit/>
          </a:bodyPr>
          <a:lstStyle/>
          <a:p>
            <a:r>
              <a:rPr lang="en-US" dirty="0"/>
              <a:t>Integumentary</a:t>
            </a:r>
          </a:p>
        </p:txBody>
      </p:sp>
      <p:sp>
        <p:nvSpPr>
          <p:cNvPr id="15" name="TextBox 14">
            <a:extLst>
              <a:ext uri="{FF2B5EF4-FFF2-40B4-BE49-F238E27FC236}">
                <a16:creationId xmlns:a16="http://schemas.microsoft.com/office/drawing/2014/main" id="{1E298B0B-6FD7-4D4C-9547-E3F349EC7B89}"/>
              </a:ext>
            </a:extLst>
          </p:cNvPr>
          <p:cNvSpPr txBox="1"/>
          <p:nvPr/>
        </p:nvSpPr>
        <p:spPr>
          <a:xfrm>
            <a:off x="7735387" y="4086761"/>
            <a:ext cx="1187285" cy="369332"/>
          </a:xfrm>
          <a:prstGeom prst="rect">
            <a:avLst/>
          </a:prstGeom>
          <a:noFill/>
        </p:spPr>
        <p:txBody>
          <a:bodyPr wrap="square" rtlCol="0">
            <a:spAutoFit/>
          </a:bodyPr>
          <a:lstStyle/>
          <a:p>
            <a:r>
              <a:rPr lang="en-US" dirty="0"/>
              <a:t>Digestive</a:t>
            </a:r>
          </a:p>
        </p:txBody>
      </p:sp>
      <p:sp>
        <p:nvSpPr>
          <p:cNvPr id="16" name="TextBox 15">
            <a:extLst>
              <a:ext uri="{FF2B5EF4-FFF2-40B4-BE49-F238E27FC236}">
                <a16:creationId xmlns:a16="http://schemas.microsoft.com/office/drawing/2014/main" id="{11C7C957-7783-4291-8846-97FAD6FE1F7B}"/>
              </a:ext>
            </a:extLst>
          </p:cNvPr>
          <p:cNvSpPr txBox="1"/>
          <p:nvPr/>
        </p:nvSpPr>
        <p:spPr>
          <a:xfrm>
            <a:off x="10183035" y="1275059"/>
            <a:ext cx="1045917" cy="369332"/>
          </a:xfrm>
          <a:prstGeom prst="rect">
            <a:avLst/>
          </a:prstGeom>
          <a:noFill/>
        </p:spPr>
        <p:txBody>
          <a:bodyPr wrap="square" rtlCol="0">
            <a:spAutoFit/>
          </a:bodyPr>
          <a:lstStyle/>
          <a:p>
            <a:r>
              <a:rPr lang="en-US" dirty="0"/>
              <a:t>Nervous</a:t>
            </a:r>
          </a:p>
        </p:txBody>
      </p:sp>
      <p:sp>
        <p:nvSpPr>
          <p:cNvPr id="17" name="Title 1">
            <a:extLst>
              <a:ext uri="{FF2B5EF4-FFF2-40B4-BE49-F238E27FC236}">
                <a16:creationId xmlns:a16="http://schemas.microsoft.com/office/drawing/2014/main" id="{0DE03E48-7EEA-2056-4D13-8F4C4D9C342D}"/>
              </a:ext>
            </a:extLst>
          </p:cNvPr>
          <p:cNvSpPr txBox="1">
            <a:spLocks/>
          </p:cNvSpPr>
          <p:nvPr/>
        </p:nvSpPr>
        <p:spPr>
          <a:xfrm>
            <a:off x="640080" y="457200"/>
            <a:ext cx="10058400" cy="914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a:lstStyle>
          <a:p>
            <a:r>
              <a:rPr lang="en-US" dirty="0"/>
              <a:t>What Body Systems Are Involved in Movement?</a:t>
            </a:r>
          </a:p>
        </p:txBody>
      </p:sp>
      <p:pic>
        <p:nvPicPr>
          <p:cNvPr id="18" name="Picture 17">
            <a:extLst>
              <a:ext uri="{FF2B5EF4-FFF2-40B4-BE49-F238E27FC236}">
                <a16:creationId xmlns:a16="http://schemas.microsoft.com/office/drawing/2014/main" id="{7C73B21E-9518-B279-1A94-89F8962E636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543992" y="1573509"/>
            <a:ext cx="2261746" cy="4811086"/>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516315FA-0709-B9B3-BDEC-007DC9223E0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25930" y="1573509"/>
            <a:ext cx="2002618" cy="4695987"/>
          </a:xfrm>
          <a:prstGeom prst="rect">
            <a:avLst/>
          </a:prstGeom>
        </p:spPr>
      </p:pic>
      <p:pic>
        <p:nvPicPr>
          <p:cNvPr id="20" name="Picture 19">
            <a:extLst>
              <a:ext uri="{FF2B5EF4-FFF2-40B4-BE49-F238E27FC236}">
                <a16:creationId xmlns:a16="http://schemas.microsoft.com/office/drawing/2014/main" id="{14F25092-D083-9FB4-7624-9D5EA740B21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9538189" y="1573510"/>
            <a:ext cx="2335608" cy="4811086"/>
          </a:xfrm>
          <a:prstGeom prst="rect">
            <a:avLst/>
          </a:prstGeom>
        </p:spPr>
      </p:pic>
      <p:pic>
        <p:nvPicPr>
          <p:cNvPr id="4" name="Picture 3" descr="A picture containing accessory, bag, decorated&#10;&#10;Description automatically generated">
            <a:extLst>
              <a:ext uri="{FF2B5EF4-FFF2-40B4-BE49-F238E27FC236}">
                <a16:creationId xmlns:a16="http://schemas.microsoft.com/office/drawing/2014/main" id="{C0CEF65E-A4F9-7F18-1528-761CE1580D99}"/>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172168" y="4456093"/>
            <a:ext cx="1944707" cy="1870056"/>
          </a:xfrm>
          <a:prstGeom prst="rect">
            <a:avLst/>
          </a:prstGeom>
        </p:spPr>
      </p:pic>
      <p:sp>
        <p:nvSpPr>
          <p:cNvPr id="8" name="Rectangle 7">
            <a:extLst>
              <a:ext uri="{FF2B5EF4-FFF2-40B4-BE49-F238E27FC236}">
                <a16:creationId xmlns:a16="http://schemas.microsoft.com/office/drawing/2014/main" id="{70EC36DB-5610-66F8-C12E-80D588F31698}"/>
              </a:ext>
            </a:extLst>
          </p:cNvPr>
          <p:cNvSpPr/>
          <p:nvPr/>
        </p:nvSpPr>
        <p:spPr>
          <a:xfrm>
            <a:off x="7342665" y="2531016"/>
            <a:ext cx="235336" cy="25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A17699-0A0D-2F09-4D4C-3BC170D0D284}"/>
              </a:ext>
            </a:extLst>
          </p:cNvPr>
          <p:cNvSpPr/>
          <p:nvPr/>
        </p:nvSpPr>
        <p:spPr>
          <a:xfrm>
            <a:off x="8788714" y="6036150"/>
            <a:ext cx="235336" cy="25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BDC0A18-91D6-57A5-7E42-06805AED6FF5}"/>
              </a:ext>
            </a:extLst>
          </p:cNvPr>
          <p:cNvSpPr/>
          <p:nvPr/>
        </p:nvSpPr>
        <p:spPr>
          <a:xfrm>
            <a:off x="8553378" y="6129375"/>
            <a:ext cx="235336" cy="25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5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Lst>
  </p:timing>
</p:sld>
</file>

<file path=ppt/theme/theme1.xml><?xml version="1.0" encoding="utf-8"?>
<a:theme xmlns:a="http://schemas.openxmlformats.org/drawingml/2006/main" name="APTA Template">
  <a:themeElements>
    <a:clrScheme name="APTA-042720">
      <a:dk1>
        <a:srgbClr val="3F4444"/>
      </a:dk1>
      <a:lt1>
        <a:srgbClr val="FFFFFF"/>
      </a:lt1>
      <a:dk2>
        <a:srgbClr val="3F4444"/>
      </a:dk2>
      <a:lt2>
        <a:srgbClr val="009CB6"/>
      </a:lt2>
      <a:accent1>
        <a:srgbClr val="009CB6"/>
      </a:accent1>
      <a:accent2>
        <a:srgbClr val="A5A5A5"/>
      </a:accent2>
      <a:accent3>
        <a:srgbClr val="0076CE"/>
      </a:accent3>
      <a:accent4>
        <a:srgbClr val="E4B9FC"/>
      </a:accent4>
      <a:accent5>
        <a:srgbClr val="005587"/>
      </a:accent5>
      <a:accent6>
        <a:srgbClr val="64A70B"/>
      </a:accent6>
      <a:hlink>
        <a:srgbClr val="005587"/>
      </a:hlink>
      <a:folHlink>
        <a:srgbClr val="3F4444"/>
      </a:folHlink>
    </a:clrScheme>
    <a:fontScheme name="AP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TA_Template_Widescreen_050320.potx" id="{67503530-484A-44AE-BB06-AF86E2E2C9DF}" vid="{C920E46B-232E-428F-9C33-8194DFC99B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3119</TotalTime>
  <Words>2308</Words>
  <Application>Microsoft Office PowerPoint</Application>
  <PresentationFormat>Widescreen</PresentationFormat>
  <Paragraphs>208</Paragraphs>
  <Slides>24</Slides>
  <Notes>23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Symbol</vt:lpstr>
      <vt:lpstr>Wingdings</vt:lpstr>
      <vt:lpstr>APTA Template</vt:lpstr>
      <vt:lpstr>Physical Therapy Moves Me!</vt:lpstr>
      <vt:lpstr>PowerPoint Presentation</vt:lpstr>
      <vt:lpstr>PowerPoint Presentation</vt:lpstr>
      <vt:lpstr>What are some things you do that require movement? </vt:lpstr>
      <vt:lpstr>PowerPoint Presentation</vt:lpstr>
      <vt:lpstr>Physical Therapists Are Doctors Who Are Movement Experts</vt:lpstr>
      <vt:lpstr>Physical Therapist Assistants Work With Physical Therapists</vt:lpstr>
      <vt:lpstr>PowerPoint Presentation</vt:lpstr>
      <vt:lpstr>PowerPoint Presentation</vt:lpstr>
      <vt:lpstr>Who Can Benefit From Physical Therapy?</vt:lpstr>
      <vt:lpstr>Physical Therapist Treatment</vt:lpstr>
      <vt:lpstr>How Do PTs and PTAs Treat Patients?</vt:lpstr>
      <vt:lpstr>How Do PTs and PTAs Treat Patients?</vt:lpstr>
      <vt:lpstr>How Do PTs and PTAs Treat Patients?</vt:lpstr>
      <vt:lpstr>How Do PTs and PTAs Treat Patients?</vt:lpstr>
      <vt:lpstr>PowerPoint Presentation</vt:lpstr>
      <vt:lpstr>PowerPoint Presentation</vt:lpstr>
      <vt:lpstr>If You Like Being: </vt:lpstr>
      <vt:lpstr>PowerPoint Presentation</vt:lpstr>
      <vt:lpstr>Questions &amp; Answers</vt:lpstr>
      <vt:lpstr>Optional Slides to Add If Needed</vt:lpstr>
      <vt:lpstr>PowerPoint Presentation</vt:lpstr>
      <vt:lpstr>Pathway to PTA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 Moves Me Chapter Ambassador Orientation Webinar</dc:title>
  <dc:creator>Shackleford, Mya</dc:creator>
  <cp:lastModifiedBy>Shackleford, Mya</cp:lastModifiedBy>
  <cp:revision>10</cp:revision>
  <dcterms:created xsi:type="dcterms:W3CDTF">2021-11-30T16:37:52Z</dcterms:created>
  <dcterms:modified xsi:type="dcterms:W3CDTF">2022-07-01T20:53:04Z</dcterms:modified>
</cp:coreProperties>
</file>