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79" r:id="rId3"/>
    <p:sldId id="280" r:id="rId4"/>
    <p:sldId id="283" r:id="rId5"/>
    <p:sldId id="281" r:id="rId6"/>
    <p:sldId id="282" r:id="rId7"/>
    <p:sldId id="335" r:id="rId8"/>
    <p:sldId id="284" r:id="rId9"/>
    <p:sldId id="393" r:id="rId10"/>
    <p:sldId id="258" r:id="rId11"/>
    <p:sldId id="286" r:id="rId12"/>
    <p:sldId id="287" r:id="rId13"/>
    <p:sldId id="288" r:id="rId14"/>
    <p:sldId id="333" r:id="rId15"/>
    <p:sldId id="285" r:id="rId16"/>
    <p:sldId id="334" r:id="rId17"/>
    <p:sldId id="336" r:id="rId18"/>
    <p:sldId id="388" r:id="rId19"/>
    <p:sldId id="385" r:id="rId20"/>
    <p:sldId id="316" r:id="rId21"/>
    <p:sldId id="387" r:id="rId22"/>
    <p:sldId id="389" r:id="rId23"/>
    <p:sldId id="392" r:id="rId24"/>
    <p:sldId id="375" r:id="rId25"/>
    <p:sldId id="382" r:id="rId26"/>
    <p:sldId id="373" r:id="rId27"/>
    <p:sldId id="379" r:id="rId28"/>
    <p:sldId id="390" r:id="rId29"/>
    <p:sldId id="394" r:id="rId30"/>
    <p:sldId id="330" r:id="rId31"/>
    <p:sldId id="391" r:id="rId32"/>
    <p:sldId id="396" r:id="rId33"/>
    <p:sldId id="395" r:id="rId34"/>
    <p:sldId id="273"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79"/>
            <p14:sldId id="280"/>
            <p14:sldId id="283"/>
            <p14:sldId id="281"/>
            <p14:sldId id="282"/>
            <p14:sldId id="335"/>
            <p14:sldId id="284"/>
            <p14:sldId id="393"/>
            <p14:sldId id="258"/>
            <p14:sldId id="286"/>
            <p14:sldId id="287"/>
            <p14:sldId id="288"/>
            <p14:sldId id="333"/>
            <p14:sldId id="285"/>
            <p14:sldId id="334"/>
            <p14:sldId id="336"/>
            <p14:sldId id="388"/>
            <p14:sldId id="385"/>
            <p14:sldId id="316"/>
            <p14:sldId id="387"/>
            <p14:sldId id="389"/>
            <p14:sldId id="392"/>
            <p14:sldId id="375"/>
            <p14:sldId id="382"/>
            <p14:sldId id="373"/>
            <p14:sldId id="379"/>
            <p14:sldId id="390"/>
            <p14:sldId id="394"/>
            <p14:sldId id="330"/>
            <p14:sldId id="391"/>
            <p14:sldId id="396"/>
            <p14:sldId id="395"/>
            <p14:sldId id="273"/>
            <p14:sldId id="2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thitt, Lois" initials="DL" lastIdx="15" clrIdx="0">
    <p:extLst>
      <p:ext uri="{19B8F6BF-5375-455C-9EA6-DF929625EA0E}">
        <p15:presenceInfo xmlns:p15="http://schemas.microsoft.com/office/powerpoint/2012/main" userId="S::loisdouthitt@apta.org::39a9b54c-e1b0-4b01-af3d-897d28d814b7" providerId="AD"/>
      </p:ext>
    </p:extLst>
  </p:cmAuthor>
  <p:cmAuthor id="2" name="Shackleford, Mya" initials="SM" lastIdx="9" clrIdx="1">
    <p:extLst>
      <p:ext uri="{19B8F6BF-5375-455C-9EA6-DF929625EA0E}">
        <p15:presenceInfo xmlns:p15="http://schemas.microsoft.com/office/powerpoint/2012/main" userId="S::myashackleford@apta.org::6bf42d82-0004-422c-91e9-ea42bb52ba64" providerId="AD"/>
      </p:ext>
    </p:extLst>
  </p:cmAuthor>
  <p:cmAuthor id="3" name="Hosmer, Alicia" initials="HA" lastIdx="3" clrIdx="2">
    <p:extLst>
      <p:ext uri="{19B8F6BF-5375-455C-9EA6-DF929625EA0E}">
        <p15:presenceInfo xmlns:p15="http://schemas.microsoft.com/office/powerpoint/2012/main" userId="S::aliciahosmer@apta.org::6c3889e9-1993-4b26-8819-2098db7fa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504D2-8E66-4905-B7A3-D9865D65AAD7}" v="27" dt="2025-06-12T12:22:06.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7" autoAdjust="0"/>
    <p:restoredTop sz="72749" autoAdjust="0"/>
  </p:normalViewPr>
  <p:slideViewPr>
    <p:cSldViewPr snapToGrid="0">
      <p:cViewPr varScale="1">
        <p:scale>
          <a:sx n="80" d="100"/>
          <a:sy n="80" d="100"/>
        </p:scale>
        <p:origin x="1470" y="9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ons, Adam" userId="4f632684-5268-48d3-958e-64165a9fa5f6" providerId="ADAL" clId="{CEA504D2-8E66-4905-B7A3-D9865D65AAD7}"/>
    <pc:docChg chg="modSld">
      <pc:chgData name="Lyons, Adam" userId="4f632684-5268-48d3-958e-64165a9fa5f6" providerId="ADAL" clId="{CEA504D2-8E66-4905-B7A3-D9865D65AAD7}" dt="2025-06-12T12:22:06.876" v="26" actId="20577"/>
      <pc:docMkLst>
        <pc:docMk/>
      </pc:docMkLst>
      <pc:sldChg chg="modSp">
        <pc:chgData name="Lyons, Adam" userId="4f632684-5268-48d3-958e-64165a9fa5f6" providerId="ADAL" clId="{CEA504D2-8E66-4905-B7A3-D9865D65AAD7}" dt="2025-06-12T12:22:06.876" v="26" actId="20577"/>
        <pc:sldMkLst>
          <pc:docMk/>
          <pc:sldMk cId="2288260590" sldId="387"/>
        </pc:sldMkLst>
        <pc:graphicFrameChg chg="mod">
          <ac:chgData name="Lyons, Adam" userId="4f632684-5268-48d3-958e-64165a9fa5f6" providerId="ADAL" clId="{CEA504D2-8E66-4905-B7A3-D9865D65AAD7}" dt="2025-06-12T12:22:06.876" v="26" actId="20577"/>
          <ac:graphicFrameMkLst>
            <pc:docMk/>
            <pc:sldMk cId="2288260590" sldId="387"/>
            <ac:graphicFrameMk id="5" creationId="{5FBB2F19-7165-42C0-9A3F-7BB23CC76A04}"/>
          </ac:graphicFrameMkLst>
        </pc:graphicFrameChg>
      </pc:sldChg>
    </pc:docChg>
  </pc:docChgLst>
  <pc:docChgLst>
    <pc:chgData name="Lyons, Adam" userId="4f632684-5268-48d3-958e-64165a9fa5f6" providerId="ADAL" clId="{8A9278B8-1944-4650-9FA6-79160525D9D4}"/>
    <pc:docChg chg="custSel modSld">
      <pc:chgData name="Lyons, Adam" userId="4f632684-5268-48d3-958e-64165a9fa5f6" providerId="ADAL" clId="{8A9278B8-1944-4650-9FA6-79160525D9D4}" dt="2025-06-10T12:55:24.073" v="470" actId="20577"/>
      <pc:docMkLst>
        <pc:docMk/>
      </pc:docMkLst>
      <pc:sldChg chg="modSp modNotesTx">
        <pc:chgData name="Lyons, Adam" userId="4f632684-5268-48d3-958e-64165a9fa5f6" providerId="ADAL" clId="{8A9278B8-1944-4650-9FA6-79160525D9D4}" dt="2025-06-10T12:54:26.555" v="434" actId="20577"/>
        <pc:sldMkLst>
          <pc:docMk/>
          <pc:sldMk cId="2288260590" sldId="387"/>
        </pc:sldMkLst>
        <pc:graphicFrameChg chg="mod">
          <ac:chgData name="Lyons, Adam" userId="4f632684-5268-48d3-958e-64165a9fa5f6" providerId="ADAL" clId="{8A9278B8-1944-4650-9FA6-79160525D9D4}" dt="2025-06-10T12:52:21.798" v="26" actId="20577"/>
          <ac:graphicFrameMkLst>
            <pc:docMk/>
            <pc:sldMk cId="2288260590" sldId="387"/>
            <ac:graphicFrameMk id="5" creationId="{5FBB2F19-7165-42C0-9A3F-7BB23CC76A04}"/>
          </ac:graphicFrameMkLst>
        </pc:graphicFrameChg>
      </pc:sldChg>
      <pc:sldChg chg="modSp mod">
        <pc:chgData name="Lyons, Adam" userId="4f632684-5268-48d3-958e-64165a9fa5f6" providerId="ADAL" clId="{8A9278B8-1944-4650-9FA6-79160525D9D4}" dt="2025-06-10T12:55:24.073" v="470" actId="20577"/>
        <pc:sldMkLst>
          <pc:docMk/>
          <pc:sldMk cId="3786319434" sldId="394"/>
        </pc:sldMkLst>
        <pc:spChg chg="mod">
          <ac:chgData name="Lyons, Adam" userId="4f632684-5268-48d3-958e-64165a9fa5f6" providerId="ADAL" clId="{8A9278B8-1944-4650-9FA6-79160525D9D4}" dt="2025-06-10T12:55:24.073" v="470" actId="20577"/>
          <ac:spMkLst>
            <pc:docMk/>
            <pc:sldMk cId="3786319434" sldId="394"/>
            <ac:spMk id="10" creationId="{57C0108A-995F-4773-8F86-DF5D326BF11C}"/>
          </ac:spMkLst>
        </pc:spChg>
      </pc:sldChg>
    </pc:docChg>
  </pc:docChgLst>
  <pc:docChgLst>
    <pc:chgData name="Lyons, Adam" userId="4f632684-5268-48d3-958e-64165a9fa5f6" providerId="ADAL" clId="{00FB0C8D-A3EB-4775-9A14-C78EF43805BC}"/>
    <pc:docChg chg="custSel addSld modSld modSection">
      <pc:chgData name="Lyons, Adam" userId="4f632684-5268-48d3-958e-64165a9fa5f6" providerId="ADAL" clId="{00FB0C8D-A3EB-4775-9A14-C78EF43805BC}" dt="2024-12-16T18:32:06.174" v="385" actId="20577"/>
      <pc:docMkLst>
        <pc:docMk/>
      </pc:docMkLst>
      <pc:sldChg chg="modSp mod">
        <pc:chgData name="Lyons, Adam" userId="4f632684-5268-48d3-958e-64165a9fa5f6" providerId="ADAL" clId="{00FB0C8D-A3EB-4775-9A14-C78EF43805BC}" dt="2024-12-16T18:32:06.174" v="385" actId="20577"/>
        <pc:sldMkLst>
          <pc:docMk/>
          <pc:sldMk cId="1440508646" sldId="382"/>
        </pc:sldMkLst>
      </pc:sldChg>
      <pc:sldChg chg="addSp delSp modSp new mod">
        <pc:chgData name="Lyons, Adam" userId="4f632684-5268-48d3-958e-64165a9fa5f6" providerId="ADAL" clId="{00FB0C8D-A3EB-4775-9A14-C78EF43805BC}" dt="2024-12-16T18:28:14.937" v="301" actId="1076"/>
        <pc:sldMkLst>
          <pc:docMk/>
          <pc:sldMk cId="2446764753" sldId="396"/>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DECF6-0A50-4441-B9E6-BD9D6812FA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FBA9372-95AB-45C7-8F2A-D5A7295FF58F}">
      <dgm:prSet phldrT="[Text]"/>
      <dgm:spPr/>
      <dgm:t>
        <a:bodyPr/>
        <a:lstStyle/>
        <a:p>
          <a:r>
            <a:rPr lang="en-US" dirty="0"/>
            <a:t>Hospitals and Acute Care Facilities</a:t>
          </a:r>
        </a:p>
      </dgm:t>
    </dgm:pt>
    <dgm:pt modelId="{C26438EE-D960-4563-9F39-E9869634F0C9}" type="parTrans" cxnId="{65E95826-D323-4F21-ACCE-B429F1237E52}">
      <dgm:prSet/>
      <dgm:spPr/>
      <dgm:t>
        <a:bodyPr/>
        <a:lstStyle/>
        <a:p>
          <a:endParaRPr lang="en-US"/>
        </a:p>
      </dgm:t>
    </dgm:pt>
    <dgm:pt modelId="{03B2C810-FF66-4557-A4A9-0B53DBDED4A3}" type="sibTrans" cxnId="{65E95826-D323-4F21-ACCE-B429F1237E52}">
      <dgm:prSet/>
      <dgm:spPr/>
      <dgm:t>
        <a:bodyPr/>
        <a:lstStyle/>
        <a:p>
          <a:endParaRPr lang="en-US"/>
        </a:p>
      </dgm:t>
    </dgm:pt>
    <dgm:pt modelId="{0C8F2880-E6E3-4C0C-9A16-A337188DBD61}">
      <dgm:prSet phldrT="[Text]"/>
      <dgm:spPr/>
      <dgm:t>
        <a:bodyPr/>
        <a:lstStyle/>
        <a:p>
          <a:r>
            <a:rPr lang="en-US" dirty="0"/>
            <a:t>Outpatient Clinics</a:t>
          </a:r>
        </a:p>
      </dgm:t>
    </dgm:pt>
    <dgm:pt modelId="{129A8598-7C34-425D-8436-F90E3E94A91D}" type="parTrans" cxnId="{1080FE29-043E-4E1E-86DF-7B22F74D548D}">
      <dgm:prSet/>
      <dgm:spPr/>
      <dgm:t>
        <a:bodyPr/>
        <a:lstStyle/>
        <a:p>
          <a:endParaRPr lang="en-US"/>
        </a:p>
      </dgm:t>
    </dgm:pt>
    <dgm:pt modelId="{B60EBFB3-5E3E-4C44-AF2A-F51623A1C9C7}" type="sibTrans" cxnId="{1080FE29-043E-4E1E-86DF-7B22F74D548D}">
      <dgm:prSet/>
      <dgm:spPr/>
      <dgm:t>
        <a:bodyPr/>
        <a:lstStyle/>
        <a:p>
          <a:endParaRPr lang="en-US"/>
        </a:p>
      </dgm:t>
    </dgm:pt>
    <dgm:pt modelId="{69B6D1AE-E6A7-4894-BD95-394AE82B88B2}">
      <dgm:prSet phldrT="[Text]"/>
      <dgm:spPr/>
      <dgm:t>
        <a:bodyPr/>
        <a:lstStyle/>
        <a:p>
          <a:r>
            <a:rPr lang="en-US" dirty="0"/>
            <a:t>Nursing Homes</a:t>
          </a:r>
        </a:p>
      </dgm:t>
    </dgm:pt>
    <dgm:pt modelId="{D9F02EE6-D9E4-43FB-97C8-39BE9D502057}" type="parTrans" cxnId="{854690E1-CC7D-4F1A-A9B2-F41482B3FF64}">
      <dgm:prSet/>
      <dgm:spPr/>
      <dgm:t>
        <a:bodyPr/>
        <a:lstStyle/>
        <a:p>
          <a:endParaRPr lang="en-US"/>
        </a:p>
      </dgm:t>
    </dgm:pt>
    <dgm:pt modelId="{37077A46-730E-4A15-84CE-767BE3FB146F}" type="sibTrans" cxnId="{854690E1-CC7D-4F1A-A9B2-F41482B3FF64}">
      <dgm:prSet/>
      <dgm:spPr/>
      <dgm:t>
        <a:bodyPr/>
        <a:lstStyle/>
        <a:p>
          <a:endParaRPr lang="en-US"/>
        </a:p>
      </dgm:t>
    </dgm:pt>
    <dgm:pt modelId="{539C424C-FF4D-4D0A-A5C9-A17591AD7D2F}">
      <dgm:prSet phldrT="[Text]"/>
      <dgm:spPr/>
      <dgm:t>
        <a:bodyPr/>
        <a:lstStyle/>
        <a:p>
          <a:r>
            <a:rPr lang="en-US" dirty="0"/>
            <a:t>Assisted-Living Facilities</a:t>
          </a:r>
        </a:p>
      </dgm:t>
    </dgm:pt>
    <dgm:pt modelId="{8E428DF9-AB3D-49F7-96B3-643F966C9BE0}" type="parTrans" cxnId="{139BE011-9C6E-4A24-8BC6-4FBC70A57FDE}">
      <dgm:prSet/>
      <dgm:spPr/>
      <dgm:t>
        <a:bodyPr/>
        <a:lstStyle/>
        <a:p>
          <a:endParaRPr lang="en-US"/>
        </a:p>
      </dgm:t>
    </dgm:pt>
    <dgm:pt modelId="{1D0D51AD-068E-4BC2-8A16-FDCF823703FA}" type="sibTrans" cxnId="{139BE011-9C6E-4A24-8BC6-4FBC70A57FDE}">
      <dgm:prSet/>
      <dgm:spPr/>
      <dgm:t>
        <a:bodyPr/>
        <a:lstStyle/>
        <a:p>
          <a:endParaRPr lang="en-US"/>
        </a:p>
      </dgm:t>
    </dgm:pt>
    <dgm:pt modelId="{A82607CC-5019-449E-8EF2-54A804851F3A}">
      <dgm:prSet phldrT="[Text]"/>
      <dgm:spPr/>
      <dgm:t>
        <a:bodyPr/>
        <a:lstStyle/>
        <a:p>
          <a:r>
            <a:rPr lang="en-US" dirty="0"/>
            <a:t>Home Health</a:t>
          </a:r>
        </a:p>
      </dgm:t>
    </dgm:pt>
    <dgm:pt modelId="{05190440-86A2-4F2E-8F9B-A8F521A95F76}" type="parTrans" cxnId="{F72BA43C-030B-4860-ACBF-DE283E90ACE1}">
      <dgm:prSet/>
      <dgm:spPr/>
      <dgm:t>
        <a:bodyPr/>
        <a:lstStyle/>
        <a:p>
          <a:endParaRPr lang="en-US"/>
        </a:p>
      </dgm:t>
    </dgm:pt>
    <dgm:pt modelId="{2C1FFCC9-0CE4-4597-9325-4C12F5D05FE4}" type="sibTrans" cxnId="{F72BA43C-030B-4860-ACBF-DE283E90ACE1}">
      <dgm:prSet/>
      <dgm:spPr/>
      <dgm:t>
        <a:bodyPr/>
        <a:lstStyle/>
        <a:p>
          <a:endParaRPr lang="en-US"/>
        </a:p>
      </dgm:t>
    </dgm:pt>
    <dgm:pt modelId="{B055DF00-25B1-4E9B-A821-F5AB7EE57CC6}">
      <dgm:prSet phldrT="[Text]"/>
      <dgm:spPr/>
      <dgm:t>
        <a:bodyPr/>
        <a:lstStyle/>
        <a:p>
          <a:r>
            <a:rPr lang="en-US" dirty="0"/>
            <a:t>Schools</a:t>
          </a:r>
        </a:p>
      </dgm:t>
    </dgm:pt>
    <dgm:pt modelId="{880E74C7-4B03-4924-9C64-100F3CE7D563}" type="parTrans" cxnId="{DD8C4F5F-17D9-441F-BEE9-E5D7EC9328E6}">
      <dgm:prSet/>
      <dgm:spPr/>
      <dgm:t>
        <a:bodyPr/>
        <a:lstStyle/>
        <a:p>
          <a:endParaRPr lang="en-US"/>
        </a:p>
      </dgm:t>
    </dgm:pt>
    <dgm:pt modelId="{10E81744-0F9F-4A48-A4C0-44316F7946B7}" type="sibTrans" cxnId="{DD8C4F5F-17D9-441F-BEE9-E5D7EC9328E6}">
      <dgm:prSet/>
      <dgm:spPr/>
      <dgm:t>
        <a:bodyPr/>
        <a:lstStyle/>
        <a:p>
          <a:endParaRPr lang="en-US"/>
        </a:p>
      </dgm:t>
    </dgm:pt>
    <dgm:pt modelId="{17BFBE8C-F7DB-40FF-96E2-302C14EFCFAC}">
      <dgm:prSet phldrT="[Text]"/>
      <dgm:spPr/>
      <dgm:t>
        <a:bodyPr/>
        <a:lstStyle/>
        <a:p>
          <a:r>
            <a:rPr lang="en-US" dirty="0"/>
            <a:t>Sports and Fitness Facilities</a:t>
          </a:r>
        </a:p>
      </dgm:t>
    </dgm:pt>
    <dgm:pt modelId="{8E5ACCC7-720E-429A-A5E7-5B0A190068FE}" type="parTrans" cxnId="{A2392DAF-B6D1-41CC-933B-88997CCEDB7E}">
      <dgm:prSet/>
      <dgm:spPr/>
      <dgm:t>
        <a:bodyPr/>
        <a:lstStyle/>
        <a:p>
          <a:endParaRPr lang="en-US"/>
        </a:p>
      </dgm:t>
    </dgm:pt>
    <dgm:pt modelId="{FC231409-4FE8-409C-8D62-D6BEFE0F24C6}" type="sibTrans" cxnId="{A2392DAF-B6D1-41CC-933B-88997CCEDB7E}">
      <dgm:prSet/>
      <dgm:spPr/>
      <dgm:t>
        <a:bodyPr/>
        <a:lstStyle/>
        <a:p>
          <a:endParaRPr lang="en-US"/>
        </a:p>
      </dgm:t>
    </dgm:pt>
    <dgm:pt modelId="{A0A6BC5A-4945-44B4-A185-BA066E488B94}">
      <dgm:prSet phldrT="[Text]"/>
      <dgm:spPr/>
      <dgm:t>
        <a:bodyPr/>
        <a:lstStyle/>
        <a:p>
          <a:r>
            <a:rPr lang="en-US" dirty="0"/>
            <a:t>Corporate Offices</a:t>
          </a:r>
        </a:p>
      </dgm:t>
    </dgm:pt>
    <dgm:pt modelId="{370C43CC-91C6-4445-8925-C17B59920C3E}" type="parTrans" cxnId="{F3F4C2A1-99AD-4E15-B0D4-BE07E8F439E9}">
      <dgm:prSet/>
      <dgm:spPr/>
      <dgm:t>
        <a:bodyPr/>
        <a:lstStyle/>
        <a:p>
          <a:endParaRPr lang="en-US"/>
        </a:p>
      </dgm:t>
    </dgm:pt>
    <dgm:pt modelId="{ECEB68B1-76CC-46CB-A22D-FE5C874FD37B}" type="sibTrans" cxnId="{F3F4C2A1-99AD-4E15-B0D4-BE07E8F439E9}">
      <dgm:prSet/>
      <dgm:spPr/>
      <dgm:t>
        <a:bodyPr/>
        <a:lstStyle/>
        <a:p>
          <a:endParaRPr lang="en-US"/>
        </a:p>
      </dgm:t>
    </dgm:pt>
    <dgm:pt modelId="{02684D74-265A-4238-BA42-14A948BE9AED}">
      <dgm:prSet phldrT="[Text]"/>
      <dgm:spPr/>
      <dgm:t>
        <a:bodyPr/>
        <a:lstStyle/>
        <a:p>
          <a:r>
            <a:rPr lang="en-US" dirty="0"/>
            <a:t>Military</a:t>
          </a:r>
        </a:p>
      </dgm:t>
    </dgm:pt>
    <dgm:pt modelId="{E4108321-3E9D-4C21-BC81-7A3380A4063B}" type="parTrans" cxnId="{B52A53A7-4F33-420B-8FC0-8C70E91EBE51}">
      <dgm:prSet/>
      <dgm:spPr/>
      <dgm:t>
        <a:bodyPr/>
        <a:lstStyle/>
        <a:p>
          <a:endParaRPr lang="en-US"/>
        </a:p>
      </dgm:t>
    </dgm:pt>
    <dgm:pt modelId="{CBD042FC-E278-4052-AA92-973CD273B2D3}" type="sibTrans" cxnId="{B52A53A7-4F33-420B-8FC0-8C70E91EBE51}">
      <dgm:prSet/>
      <dgm:spPr/>
      <dgm:t>
        <a:bodyPr/>
        <a:lstStyle/>
        <a:p>
          <a:endParaRPr lang="en-US"/>
        </a:p>
      </dgm:t>
    </dgm:pt>
    <dgm:pt modelId="{9F2D841C-A5E4-4EF8-A79C-8EEDC54A92F1}">
      <dgm:prSet phldrT="[Text]"/>
      <dgm:spPr/>
      <dgm:t>
        <a:bodyPr/>
        <a:lstStyle/>
        <a:p>
          <a:r>
            <a:rPr lang="en-US" dirty="0"/>
            <a:t>Public Health</a:t>
          </a:r>
        </a:p>
      </dgm:t>
    </dgm:pt>
    <dgm:pt modelId="{74CF5644-78FF-48F1-A2F1-7E2203778F1A}" type="parTrans" cxnId="{F009DF84-D6C0-4DE0-B47C-D98D12ACEE04}">
      <dgm:prSet/>
      <dgm:spPr/>
      <dgm:t>
        <a:bodyPr/>
        <a:lstStyle/>
        <a:p>
          <a:endParaRPr lang="en-US"/>
        </a:p>
      </dgm:t>
    </dgm:pt>
    <dgm:pt modelId="{6517DCFB-2AF7-47EB-877F-D9A54FF3B0E9}" type="sibTrans" cxnId="{F009DF84-D6C0-4DE0-B47C-D98D12ACEE04}">
      <dgm:prSet/>
      <dgm:spPr/>
      <dgm:t>
        <a:bodyPr/>
        <a:lstStyle/>
        <a:p>
          <a:endParaRPr lang="en-US"/>
        </a:p>
      </dgm:t>
    </dgm:pt>
    <dgm:pt modelId="{507D9CEC-2B83-4A14-AFC9-9D2317F5D71A}">
      <dgm:prSet phldrT="[Text]"/>
      <dgm:spPr/>
      <dgm:t>
        <a:bodyPr/>
        <a:lstStyle/>
        <a:p>
          <a:r>
            <a:rPr lang="en-US" dirty="0"/>
            <a:t>More…</a:t>
          </a:r>
        </a:p>
      </dgm:t>
    </dgm:pt>
    <dgm:pt modelId="{586BC66C-7499-4CCF-A88E-D054D7B395E7}" type="parTrans" cxnId="{FDB91A3B-722E-4CF9-9799-D3326A96B5F4}">
      <dgm:prSet/>
      <dgm:spPr/>
      <dgm:t>
        <a:bodyPr/>
        <a:lstStyle/>
        <a:p>
          <a:endParaRPr lang="en-US"/>
        </a:p>
      </dgm:t>
    </dgm:pt>
    <dgm:pt modelId="{FC4350C2-7DF4-4FD6-9031-51E332A41BC2}" type="sibTrans" cxnId="{FDB91A3B-722E-4CF9-9799-D3326A96B5F4}">
      <dgm:prSet/>
      <dgm:spPr/>
      <dgm:t>
        <a:bodyPr/>
        <a:lstStyle/>
        <a:p>
          <a:endParaRPr lang="en-US"/>
        </a:p>
      </dgm:t>
    </dgm:pt>
    <dgm:pt modelId="{8B894903-D3BB-43F3-A7F9-236B0470A445}">
      <dgm:prSet phldrT="[Text]"/>
      <dgm:spPr/>
      <dgm:t>
        <a:bodyPr/>
        <a:lstStyle/>
        <a:p>
          <a:r>
            <a:rPr lang="en-US"/>
            <a:t>Private Practice</a:t>
          </a:r>
          <a:endParaRPr lang="en-US" dirty="0"/>
        </a:p>
      </dgm:t>
    </dgm:pt>
    <dgm:pt modelId="{A83C4A56-97FC-4102-8596-B5F25D76F513}" type="parTrans" cxnId="{C2041C05-0A37-4CA2-8170-2A1213FC910B}">
      <dgm:prSet/>
      <dgm:spPr/>
      <dgm:t>
        <a:bodyPr/>
        <a:lstStyle/>
        <a:p>
          <a:endParaRPr lang="en-US"/>
        </a:p>
      </dgm:t>
    </dgm:pt>
    <dgm:pt modelId="{AFA68A15-CBB5-4852-B53B-2B2601578ACA}" type="sibTrans" cxnId="{C2041C05-0A37-4CA2-8170-2A1213FC910B}">
      <dgm:prSet/>
      <dgm:spPr/>
      <dgm:t>
        <a:bodyPr/>
        <a:lstStyle/>
        <a:p>
          <a:endParaRPr lang="en-US"/>
        </a:p>
      </dgm:t>
    </dgm:pt>
    <dgm:pt modelId="{BC552D34-FD6D-4CCB-A52A-BEC6FC10BE9B}" type="pres">
      <dgm:prSet presAssocID="{6CBDECF6-0A50-4441-B9E6-BD9D6812FAEA}" presName="diagram" presStyleCnt="0">
        <dgm:presLayoutVars>
          <dgm:dir/>
          <dgm:resizeHandles val="exact"/>
        </dgm:presLayoutVars>
      </dgm:prSet>
      <dgm:spPr/>
    </dgm:pt>
    <dgm:pt modelId="{FE2A1331-A466-4914-B740-74449DE79791}" type="pres">
      <dgm:prSet presAssocID="{0FBA9372-95AB-45C7-8F2A-D5A7295FF58F}" presName="node" presStyleLbl="node1" presStyleIdx="0" presStyleCnt="12">
        <dgm:presLayoutVars>
          <dgm:bulletEnabled val="1"/>
        </dgm:presLayoutVars>
      </dgm:prSet>
      <dgm:spPr/>
    </dgm:pt>
    <dgm:pt modelId="{93ACC0CF-054B-4BC5-B773-068B9B045DB9}" type="pres">
      <dgm:prSet presAssocID="{03B2C810-FF66-4557-A4A9-0B53DBDED4A3}" presName="sibTrans" presStyleCnt="0"/>
      <dgm:spPr/>
    </dgm:pt>
    <dgm:pt modelId="{15349BBD-85E6-4AB9-8368-F04EDF042809}" type="pres">
      <dgm:prSet presAssocID="{8B894903-D3BB-43F3-A7F9-236B0470A445}" presName="node" presStyleLbl="node1" presStyleIdx="1" presStyleCnt="12">
        <dgm:presLayoutVars>
          <dgm:bulletEnabled val="1"/>
        </dgm:presLayoutVars>
      </dgm:prSet>
      <dgm:spPr/>
    </dgm:pt>
    <dgm:pt modelId="{29BBBAEC-EF58-425D-8F27-FD75E26D8C1D}" type="pres">
      <dgm:prSet presAssocID="{AFA68A15-CBB5-4852-B53B-2B2601578ACA}" presName="sibTrans" presStyleCnt="0"/>
      <dgm:spPr/>
    </dgm:pt>
    <dgm:pt modelId="{115A898F-B933-4856-9E55-3972FAAFF82B}" type="pres">
      <dgm:prSet presAssocID="{0C8F2880-E6E3-4C0C-9A16-A337188DBD61}" presName="node" presStyleLbl="node1" presStyleIdx="2" presStyleCnt="12">
        <dgm:presLayoutVars>
          <dgm:bulletEnabled val="1"/>
        </dgm:presLayoutVars>
      </dgm:prSet>
      <dgm:spPr/>
    </dgm:pt>
    <dgm:pt modelId="{119C8427-69B8-450F-B804-0C5C2272D8A7}" type="pres">
      <dgm:prSet presAssocID="{B60EBFB3-5E3E-4C44-AF2A-F51623A1C9C7}" presName="sibTrans" presStyleCnt="0"/>
      <dgm:spPr/>
    </dgm:pt>
    <dgm:pt modelId="{3DEC8263-6693-422C-8E04-EE771559586E}" type="pres">
      <dgm:prSet presAssocID="{69B6D1AE-E6A7-4894-BD95-394AE82B88B2}" presName="node" presStyleLbl="node1" presStyleIdx="3" presStyleCnt="12">
        <dgm:presLayoutVars>
          <dgm:bulletEnabled val="1"/>
        </dgm:presLayoutVars>
      </dgm:prSet>
      <dgm:spPr/>
    </dgm:pt>
    <dgm:pt modelId="{BEED8150-2344-4A08-8F92-FFB44DF1F274}" type="pres">
      <dgm:prSet presAssocID="{37077A46-730E-4A15-84CE-767BE3FB146F}" presName="sibTrans" presStyleCnt="0"/>
      <dgm:spPr/>
    </dgm:pt>
    <dgm:pt modelId="{A431603A-5C68-4E13-B785-3FB2AC4F5F12}" type="pres">
      <dgm:prSet presAssocID="{539C424C-FF4D-4D0A-A5C9-A17591AD7D2F}" presName="node" presStyleLbl="node1" presStyleIdx="4" presStyleCnt="12">
        <dgm:presLayoutVars>
          <dgm:bulletEnabled val="1"/>
        </dgm:presLayoutVars>
      </dgm:prSet>
      <dgm:spPr/>
    </dgm:pt>
    <dgm:pt modelId="{CEC0907E-EA06-4297-B848-4EDDB52B81DF}" type="pres">
      <dgm:prSet presAssocID="{1D0D51AD-068E-4BC2-8A16-FDCF823703FA}" presName="sibTrans" presStyleCnt="0"/>
      <dgm:spPr/>
    </dgm:pt>
    <dgm:pt modelId="{D515EA93-9E78-4C43-AFEE-0EB057EBDD3D}" type="pres">
      <dgm:prSet presAssocID="{A82607CC-5019-449E-8EF2-54A804851F3A}" presName="node" presStyleLbl="node1" presStyleIdx="5" presStyleCnt="12">
        <dgm:presLayoutVars>
          <dgm:bulletEnabled val="1"/>
        </dgm:presLayoutVars>
      </dgm:prSet>
      <dgm:spPr/>
    </dgm:pt>
    <dgm:pt modelId="{1F8BE2ED-0998-490C-A793-7FAB18042390}" type="pres">
      <dgm:prSet presAssocID="{2C1FFCC9-0CE4-4597-9325-4C12F5D05FE4}" presName="sibTrans" presStyleCnt="0"/>
      <dgm:spPr/>
    </dgm:pt>
    <dgm:pt modelId="{63A4DAD9-10CB-4CAE-AAF3-9FF4A27A637E}" type="pres">
      <dgm:prSet presAssocID="{B055DF00-25B1-4E9B-A821-F5AB7EE57CC6}" presName="node" presStyleLbl="node1" presStyleIdx="6" presStyleCnt="12">
        <dgm:presLayoutVars>
          <dgm:bulletEnabled val="1"/>
        </dgm:presLayoutVars>
      </dgm:prSet>
      <dgm:spPr/>
    </dgm:pt>
    <dgm:pt modelId="{44C73575-AED2-415E-A20B-C6B0E25BD1DC}" type="pres">
      <dgm:prSet presAssocID="{10E81744-0F9F-4A48-A4C0-44316F7946B7}" presName="sibTrans" presStyleCnt="0"/>
      <dgm:spPr/>
    </dgm:pt>
    <dgm:pt modelId="{88EDB5DB-C3F0-4933-8A45-51298FF07BB0}" type="pres">
      <dgm:prSet presAssocID="{17BFBE8C-F7DB-40FF-96E2-302C14EFCFAC}" presName="node" presStyleLbl="node1" presStyleIdx="7" presStyleCnt="12">
        <dgm:presLayoutVars>
          <dgm:bulletEnabled val="1"/>
        </dgm:presLayoutVars>
      </dgm:prSet>
      <dgm:spPr/>
    </dgm:pt>
    <dgm:pt modelId="{A361A548-FD26-43C8-884B-EF66B1D0DE77}" type="pres">
      <dgm:prSet presAssocID="{FC231409-4FE8-409C-8D62-D6BEFE0F24C6}" presName="sibTrans" presStyleCnt="0"/>
      <dgm:spPr/>
    </dgm:pt>
    <dgm:pt modelId="{6075E8E0-496E-4AEA-8F2D-4E24E51D9C6C}" type="pres">
      <dgm:prSet presAssocID="{A0A6BC5A-4945-44B4-A185-BA066E488B94}" presName="node" presStyleLbl="node1" presStyleIdx="8" presStyleCnt="12">
        <dgm:presLayoutVars>
          <dgm:bulletEnabled val="1"/>
        </dgm:presLayoutVars>
      </dgm:prSet>
      <dgm:spPr/>
    </dgm:pt>
    <dgm:pt modelId="{9CFFA0AC-F9C2-443A-BB91-A328C29C401C}" type="pres">
      <dgm:prSet presAssocID="{ECEB68B1-76CC-46CB-A22D-FE5C874FD37B}" presName="sibTrans" presStyleCnt="0"/>
      <dgm:spPr/>
    </dgm:pt>
    <dgm:pt modelId="{5909A30C-A63C-4D2F-9593-6F288B2440FE}" type="pres">
      <dgm:prSet presAssocID="{02684D74-265A-4238-BA42-14A948BE9AED}" presName="node" presStyleLbl="node1" presStyleIdx="9" presStyleCnt="12">
        <dgm:presLayoutVars>
          <dgm:bulletEnabled val="1"/>
        </dgm:presLayoutVars>
      </dgm:prSet>
      <dgm:spPr/>
    </dgm:pt>
    <dgm:pt modelId="{3C6F4E78-6BD1-4535-B137-15E328A73656}" type="pres">
      <dgm:prSet presAssocID="{CBD042FC-E278-4052-AA92-973CD273B2D3}" presName="sibTrans" presStyleCnt="0"/>
      <dgm:spPr/>
    </dgm:pt>
    <dgm:pt modelId="{2606E033-BE55-4956-AA63-0D398A70E5B8}" type="pres">
      <dgm:prSet presAssocID="{9F2D841C-A5E4-4EF8-A79C-8EEDC54A92F1}" presName="node" presStyleLbl="node1" presStyleIdx="10" presStyleCnt="12">
        <dgm:presLayoutVars>
          <dgm:bulletEnabled val="1"/>
        </dgm:presLayoutVars>
      </dgm:prSet>
      <dgm:spPr/>
    </dgm:pt>
    <dgm:pt modelId="{9B6291F8-D957-4DE2-BA30-FAF5F9CD90EB}" type="pres">
      <dgm:prSet presAssocID="{6517DCFB-2AF7-47EB-877F-D9A54FF3B0E9}" presName="sibTrans" presStyleCnt="0"/>
      <dgm:spPr/>
    </dgm:pt>
    <dgm:pt modelId="{712DC244-0B32-4666-A7F1-868D0B30B47A}" type="pres">
      <dgm:prSet presAssocID="{507D9CEC-2B83-4A14-AFC9-9D2317F5D71A}" presName="node" presStyleLbl="node1" presStyleIdx="11" presStyleCnt="12">
        <dgm:presLayoutVars>
          <dgm:bulletEnabled val="1"/>
        </dgm:presLayoutVars>
      </dgm:prSet>
      <dgm:spPr/>
    </dgm:pt>
  </dgm:ptLst>
  <dgm:cxnLst>
    <dgm:cxn modelId="{C2041C05-0A37-4CA2-8170-2A1213FC910B}" srcId="{6CBDECF6-0A50-4441-B9E6-BD9D6812FAEA}" destId="{8B894903-D3BB-43F3-A7F9-236B0470A445}" srcOrd="1" destOrd="0" parTransId="{A83C4A56-97FC-4102-8596-B5F25D76F513}" sibTransId="{AFA68A15-CBB5-4852-B53B-2B2601578ACA}"/>
    <dgm:cxn modelId="{E8A3BC07-0525-432B-A078-BD80BCABD295}" type="presOf" srcId="{17BFBE8C-F7DB-40FF-96E2-302C14EFCFAC}" destId="{88EDB5DB-C3F0-4933-8A45-51298FF07BB0}" srcOrd="0" destOrd="0" presId="urn:microsoft.com/office/officeart/2005/8/layout/default"/>
    <dgm:cxn modelId="{45585109-A60F-4BAE-BCBF-138C60E57DC8}" type="presOf" srcId="{A0A6BC5A-4945-44B4-A185-BA066E488B94}" destId="{6075E8E0-496E-4AEA-8F2D-4E24E51D9C6C}" srcOrd="0" destOrd="0" presId="urn:microsoft.com/office/officeart/2005/8/layout/default"/>
    <dgm:cxn modelId="{FDA4C910-9649-466F-B846-BF18C89A3592}" type="presOf" srcId="{507D9CEC-2B83-4A14-AFC9-9D2317F5D71A}" destId="{712DC244-0B32-4666-A7F1-868D0B30B47A}" srcOrd="0" destOrd="0" presId="urn:microsoft.com/office/officeart/2005/8/layout/default"/>
    <dgm:cxn modelId="{139BE011-9C6E-4A24-8BC6-4FBC70A57FDE}" srcId="{6CBDECF6-0A50-4441-B9E6-BD9D6812FAEA}" destId="{539C424C-FF4D-4D0A-A5C9-A17591AD7D2F}" srcOrd="4" destOrd="0" parTransId="{8E428DF9-AB3D-49F7-96B3-643F966C9BE0}" sibTransId="{1D0D51AD-068E-4BC2-8A16-FDCF823703FA}"/>
    <dgm:cxn modelId="{5C738A20-0445-4D05-82F3-821E0DFC9F5F}" type="presOf" srcId="{0C8F2880-E6E3-4C0C-9A16-A337188DBD61}" destId="{115A898F-B933-4856-9E55-3972FAAFF82B}" srcOrd="0" destOrd="0" presId="urn:microsoft.com/office/officeart/2005/8/layout/default"/>
    <dgm:cxn modelId="{7D73C124-B4EF-47C8-9D72-FD32A6281670}" type="presOf" srcId="{A82607CC-5019-449E-8EF2-54A804851F3A}" destId="{D515EA93-9E78-4C43-AFEE-0EB057EBDD3D}" srcOrd="0" destOrd="0" presId="urn:microsoft.com/office/officeart/2005/8/layout/default"/>
    <dgm:cxn modelId="{65E95826-D323-4F21-ACCE-B429F1237E52}" srcId="{6CBDECF6-0A50-4441-B9E6-BD9D6812FAEA}" destId="{0FBA9372-95AB-45C7-8F2A-D5A7295FF58F}" srcOrd="0" destOrd="0" parTransId="{C26438EE-D960-4563-9F39-E9869634F0C9}" sibTransId="{03B2C810-FF66-4557-A4A9-0B53DBDED4A3}"/>
    <dgm:cxn modelId="{1080FE29-043E-4E1E-86DF-7B22F74D548D}" srcId="{6CBDECF6-0A50-4441-B9E6-BD9D6812FAEA}" destId="{0C8F2880-E6E3-4C0C-9A16-A337188DBD61}" srcOrd="2" destOrd="0" parTransId="{129A8598-7C34-425D-8436-F90E3E94A91D}" sibTransId="{B60EBFB3-5E3E-4C44-AF2A-F51623A1C9C7}"/>
    <dgm:cxn modelId="{FDB91A3B-722E-4CF9-9799-D3326A96B5F4}" srcId="{6CBDECF6-0A50-4441-B9E6-BD9D6812FAEA}" destId="{507D9CEC-2B83-4A14-AFC9-9D2317F5D71A}" srcOrd="11" destOrd="0" parTransId="{586BC66C-7499-4CCF-A88E-D054D7B395E7}" sibTransId="{FC4350C2-7DF4-4FD6-9031-51E332A41BC2}"/>
    <dgm:cxn modelId="{F72BA43C-030B-4860-ACBF-DE283E90ACE1}" srcId="{6CBDECF6-0A50-4441-B9E6-BD9D6812FAEA}" destId="{A82607CC-5019-449E-8EF2-54A804851F3A}" srcOrd="5" destOrd="0" parTransId="{05190440-86A2-4F2E-8F9B-A8F521A95F76}" sibTransId="{2C1FFCC9-0CE4-4597-9325-4C12F5D05FE4}"/>
    <dgm:cxn modelId="{DD8C4F5F-17D9-441F-BEE9-E5D7EC9328E6}" srcId="{6CBDECF6-0A50-4441-B9E6-BD9D6812FAEA}" destId="{B055DF00-25B1-4E9B-A821-F5AB7EE57CC6}" srcOrd="6" destOrd="0" parTransId="{880E74C7-4B03-4924-9C64-100F3CE7D563}" sibTransId="{10E81744-0F9F-4A48-A4C0-44316F7946B7}"/>
    <dgm:cxn modelId="{DCE22457-F61C-4740-8297-C5815AB15145}" type="presOf" srcId="{69B6D1AE-E6A7-4894-BD95-394AE82B88B2}" destId="{3DEC8263-6693-422C-8E04-EE771559586E}" srcOrd="0" destOrd="0" presId="urn:microsoft.com/office/officeart/2005/8/layout/default"/>
    <dgm:cxn modelId="{F009DF84-D6C0-4DE0-B47C-D98D12ACEE04}" srcId="{6CBDECF6-0A50-4441-B9E6-BD9D6812FAEA}" destId="{9F2D841C-A5E4-4EF8-A79C-8EEDC54A92F1}" srcOrd="10" destOrd="0" parTransId="{74CF5644-78FF-48F1-A2F1-7E2203778F1A}" sibTransId="{6517DCFB-2AF7-47EB-877F-D9A54FF3B0E9}"/>
    <dgm:cxn modelId="{B362DF8A-05C0-4D93-B956-2B99B25CF945}" type="presOf" srcId="{0FBA9372-95AB-45C7-8F2A-D5A7295FF58F}" destId="{FE2A1331-A466-4914-B740-74449DE79791}" srcOrd="0" destOrd="0" presId="urn:microsoft.com/office/officeart/2005/8/layout/default"/>
    <dgm:cxn modelId="{F3F4C2A1-99AD-4E15-B0D4-BE07E8F439E9}" srcId="{6CBDECF6-0A50-4441-B9E6-BD9D6812FAEA}" destId="{A0A6BC5A-4945-44B4-A185-BA066E488B94}" srcOrd="8" destOrd="0" parTransId="{370C43CC-91C6-4445-8925-C17B59920C3E}" sibTransId="{ECEB68B1-76CC-46CB-A22D-FE5C874FD37B}"/>
    <dgm:cxn modelId="{7A9916A2-2318-4709-A374-4DA32C7A6125}" type="presOf" srcId="{02684D74-265A-4238-BA42-14A948BE9AED}" destId="{5909A30C-A63C-4D2F-9593-6F288B2440FE}" srcOrd="0" destOrd="0" presId="urn:microsoft.com/office/officeart/2005/8/layout/default"/>
    <dgm:cxn modelId="{B52A53A7-4F33-420B-8FC0-8C70E91EBE51}" srcId="{6CBDECF6-0A50-4441-B9E6-BD9D6812FAEA}" destId="{02684D74-265A-4238-BA42-14A948BE9AED}" srcOrd="9" destOrd="0" parTransId="{E4108321-3E9D-4C21-BC81-7A3380A4063B}" sibTransId="{CBD042FC-E278-4052-AA92-973CD273B2D3}"/>
    <dgm:cxn modelId="{A2392DAF-B6D1-41CC-933B-88997CCEDB7E}" srcId="{6CBDECF6-0A50-4441-B9E6-BD9D6812FAEA}" destId="{17BFBE8C-F7DB-40FF-96E2-302C14EFCFAC}" srcOrd="7" destOrd="0" parTransId="{8E5ACCC7-720E-429A-A5E7-5B0A190068FE}" sibTransId="{FC231409-4FE8-409C-8D62-D6BEFE0F24C6}"/>
    <dgm:cxn modelId="{A57A36B2-B8A3-4F48-A9DB-1888A66D1477}" type="presOf" srcId="{B055DF00-25B1-4E9B-A821-F5AB7EE57CC6}" destId="{63A4DAD9-10CB-4CAE-AAF3-9FF4A27A637E}" srcOrd="0" destOrd="0" presId="urn:microsoft.com/office/officeart/2005/8/layout/default"/>
    <dgm:cxn modelId="{D537ACBD-EEF3-4C69-A315-983A6FE6BC9D}" type="presOf" srcId="{6CBDECF6-0A50-4441-B9E6-BD9D6812FAEA}" destId="{BC552D34-FD6D-4CCB-A52A-BEC6FC10BE9B}" srcOrd="0" destOrd="0" presId="urn:microsoft.com/office/officeart/2005/8/layout/default"/>
    <dgm:cxn modelId="{97C848C2-5E73-4101-9C0D-C0E3A4E25541}" type="presOf" srcId="{9F2D841C-A5E4-4EF8-A79C-8EEDC54A92F1}" destId="{2606E033-BE55-4956-AA63-0D398A70E5B8}" srcOrd="0" destOrd="0" presId="urn:microsoft.com/office/officeart/2005/8/layout/default"/>
    <dgm:cxn modelId="{854690E1-CC7D-4F1A-A9B2-F41482B3FF64}" srcId="{6CBDECF6-0A50-4441-B9E6-BD9D6812FAEA}" destId="{69B6D1AE-E6A7-4894-BD95-394AE82B88B2}" srcOrd="3" destOrd="0" parTransId="{D9F02EE6-D9E4-43FB-97C8-39BE9D502057}" sibTransId="{37077A46-730E-4A15-84CE-767BE3FB146F}"/>
    <dgm:cxn modelId="{59C660EF-7A4D-4734-BE2B-2383D2A3A85B}" type="presOf" srcId="{8B894903-D3BB-43F3-A7F9-236B0470A445}" destId="{15349BBD-85E6-4AB9-8368-F04EDF042809}" srcOrd="0" destOrd="0" presId="urn:microsoft.com/office/officeart/2005/8/layout/default"/>
    <dgm:cxn modelId="{A88DA6FD-10B9-46F2-A2A2-4A7CBD3F723A}" type="presOf" srcId="{539C424C-FF4D-4D0A-A5C9-A17591AD7D2F}" destId="{A431603A-5C68-4E13-B785-3FB2AC4F5F12}" srcOrd="0" destOrd="0" presId="urn:microsoft.com/office/officeart/2005/8/layout/default"/>
    <dgm:cxn modelId="{39B7990B-646C-4FF5-B8C2-861CAE58B5CB}" type="presParOf" srcId="{BC552D34-FD6D-4CCB-A52A-BEC6FC10BE9B}" destId="{FE2A1331-A466-4914-B740-74449DE79791}" srcOrd="0" destOrd="0" presId="urn:microsoft.com/office/officeart/2005/8/layout/default"/>
    <dgm:cxn modelId="{336F1479-F742-4B05-88DD-07584277BD85}" type="presParOf" srcId="{BC552D34-FD6D-4CCB-A52A-BEC6FC10BE9B}" destId="{93ACC0CF-054B-4BC5-B773-068B9B045DB9}" srcOrd="1" destOrd="0" presId="urn:microsoft.com/office/officeart/2005/8/layout/default"/>
    <dgm:cxn modelId="{D9E7CB5E-74F8-487B-926D-52652E65098C}" type="presParOf" srcId="{BC552D34-FD6D-4CCB-A52A-BEC6FC10BE9B}" destId="{15349BBD-85E6-4AB9-8368-F04EDF042809}" srcOrd="2" destOrd="0" presId="urn:microsoft.com/office/officeart/2005/8/layout/default"/>
    <dgm:cxn modelId="{8F8139BD-A26B-4452-8459-C11C710C0723}" type="presParOf" srcId="{BC552D34-FD6D-4CCB-A52A-BEC6FC10BE9B}" destId="{29BBBAEC-EF58-425D-8F27-FD75E26D8C1D}" srcOrd="3" destOrd="0" presId="urn:microsoft.com/office/officeart/2005/8/layout/default"/>
    <dgm:cxn modelId="{083EBB2D-1209-4442-B3EA-204E464AED69}" type="presParOf" srcId="{BC552D34-FD6D-4CCB-A52A-BEC6FC10BE9B}" destId="{115A898F-B933-4856-9E55-3972FAAFF82B}" srcOrd="4" destOrd="0" presId="urn:microsoft.com/office/officeart/2005/8/layout/default"/>
    <dgm:cxn modelId="{58AC3764-259E-41F5-9F4A-747480543C6A}" type="presParOf" srcId="{BC552D34-FD6D-4CCB-A52A-BEC6FC10BE9B}" destId="{119C8427-69B8-450F-B804-0C5C2272D8A7}" srcOrd="5" destOrd="0" presId="urn:microsoft.com/office/officeart/2005/8/layout/default"/>
    <dgm:cxn modelId="{477841D7-3BBC-41C3-91C4-905ACD1EADCE}" type="presParOf" srcId="{BC552D34-FD6D-4CCB-A52A-BEC6FC10BE9B}" destId="{3DEC8263-6693-422C-8E04-EE771559586E}" srcOrd="6" destOrd="0" presId="urn:microsoft.com/office/officeart/2005/8/layout/default"/>
    <dgm:cxn modelId="{78934569-0D06-4F76-A1AB-36E9A24D1E9B}" type="presParOf" srcId="{BC552D34-FD6D-4CCB-A52A-BEC6FC10BE9B}" destId="{BEED8150-2344-4A08-8F92-FFB44DF1F274}" srcOrd="7" destOrd="0" presId="urn:microsoft.com/office/officeart/2005/8/layout/default"/>
    <dgm:cxn modelId="{DA5E3460-75A2-4362-BADF-2B2313876549}" type="presParOf" srcId="{BC552D34-FD6D-4CCB-A52A-BEC6FC10BE9B}" destId="{A431603A-5C68-4E13-B785-3FB2AC4F5F12}" srcOrd="8" destOrd="0" presId="urn:microsoft.com/office/officeart/2005/8/layout/default"/>
    <dgm:cxn modelId="{D7A4CB0C-B5D6-436A-A9D7-3B2AE1EACA8E}" type="presParOf" srcId="{BC552D34-FD6D-4CCB-A52A-BEC6FC10BE9B}" destId="{CEC0907E-EA06-4297-B848-4EDDB52B81DF}" srcOrd="9" destOrd="0" presId="urn:microsoft.com/office/officeart/2005/8/layout/default"/>
    <dgm:cxn modelId="{155C882E-FAA2-449E-9186-28C593BA4259}" type="presParOf" srcId="{BC552D34-FD6D-4CCB-A52A-BEC6FC10BE9B}" destId="{D515EA93-9E78-4C43-AFEE-0EB057EBDD3D}" srcOrd="10" destOrd="0" presId="urn:microsoft.com/office/officeart/2005/8/layout/default"/>
    <dgm:cxn modelId="{4ED22095-BBB6-433A-A943-FC26EF95A322}" type="presParOf" srcId="{BC552D34-FD6D-4CCB-A52A-BEC6FC10BE9B}" destId="{1F8BE2ED-0998-490C-A793-7FAB18042390}" srcOrd="11" destOrd="0" presId="urn:microsoft.com/office/officeart/2005/8/layout/default"/>
    <dgm:cxn modelId="{F3EE504F-32F2-4BA3-816A-8D5DB6030B2C}" type="presParOf" srcId="{BC552D34-FD6D-4CCB-A52A-BEC6FC10BE9B}" destId="{63A4DAD9-10CB-4CAE-AAF3-9FF4A27A637E}" srcOrd="12" destOrd="0" presId="urn:microsoft.com/office/officeart/2005/8/layout/default"/>
    <dgm:cxn modelId="{EE8AB395-18E1-450D-8FDF-CF07ABF84845}" type="presParOf" srcId="{BC552D34-FD6D-4CCB-A52A-BEC6FC10BE9B}" destId="{44C73575-AED2-415E-A20B-C6B0E25BD1DC}" srcOrd="13" destOrd="0" presId="urn:microsoft.com/office/officeart/2005/8/layout/default"/>
    <dgm:cxn modelId="{11590C21-242A-400C-B175-F6F4CFE5DF00}" type="presParOf" srcId="{BC552D34-FD6D-4CCB-A52A-BEC6FC10BE9B}" destId="{88EDB5DB-C3F0-4933-8A45-51298FF07BB0}" srcOrd="14" destOrd="0" presId="urn:microsoft.com/office/officeart/2005/8/layout/default"/>
    <dgm:cxn modelId="{F4910542-AA8B-49E8-A625-91F6ABC33355}" type="presParOf" srcId="{BC552D34-FD6D-4CCB-A52A-BEC6FC10BE9B}" destId="{A361A548-FD26-43C8-884B-EF66B1D0DE77}" srcOrd="15" destOrd="0" presId="urn:microsoft.com/office/officeart/2005/8/layout/default"/>
    <dgm:cxn modelId="{86B9EC36-3205-46F9-91B0-2D7FF7A60FEE}" type="presParOf" srcId="{BC552D34-FD6D-4CCB-A52A-BEC6FC10BE9B}" destId="{6075E8E0-496E-4AEA-8F2D-4E24E51D9C6C}" srcOrd="16" destOrd="0" presId="urn:microsoft.com/office/officeart/2005/8/layout/default"/>
    <dgm:cxn modelId="{5BBB2B5D-88B0-4A1C-92B5-AF25B20D8599}" type="presParOf" srcId="{BC552D34-FD6D-4CCB-A52A-BEC6FC10BE9B}" destId="{9CFFA0AC-F9C2-443A-BB91-A328C29C401C}" srcOrd="17" destOrd="0" presId="urn:microsoft.com/office/officeart/2005/8/layout/default"/>
    <dgm:cxn modelId="{5110E965-F69E-47D4-9F6D-777947A69C31}" type="presParOf" srcId="{BC552D34-FD6D-4CCB-A52A-BEC6FC10BE9B}" destId="{5909A30C-A63C-4D2F-9593-6F288B2440FE}" srcOrd="18" destOrd="0" presId="urn:microsoft.com/office/officeart/2005/8/layout/default"/>
    <dgm:cxn modelId="{B3BDC90B-8D0B-440F-AA20-14DAF90307F9}" type="presParOf" srcId="{BC552D34-FD6D-4CCB-A52A-BEC6FC10BE9B}" destId="{3C6F4E78-6BD1-4535-B137-15E328A73656}" srcOrd="19" destOrd="0" presId="urn:microsoft.com/office/officeart/2005/8/layout/default"/>
    <dgm:cxn modelId="{17C308E3-172C-4D4C-BA5D-059A922E167E}" type="presParOf" srcId="{BC552D34-FD6D-4CCB-A52A-BEC6FC10BE9B}" destId="{2606E033-BE55-4956-AA63-0D398A70E5B8}" srcOrd="20" destOrd="0" presId="urn:microsoft.com/office/officeart/2005/8/layout/default"/>
    <dgm:cxn modelId="{76BCD069-CB87-40B8-93A2-DD607E745FE9}" type="presParOf" srcId="{BC552D34-FD6D-4CCB-A52A-BEC6FC10BE9B}" destId="{9B6291F8-D957-4DE2-BA30-FAF5F9CD90EB}" srcOrd="21" destOrd="0" presId="urn:microsoft.com/office/officeart/2005/8/layout/default"/>
    <dgm:cxn modelId="{2A629062-813E-42C5-A629-D0F199858E43}" type="presParOf" srcId="{BC552D34-FD6D-4CCB-A52A-BEC6FC10BE9B}" destId="{712DC244-0B32-4666-A7F1-868D0B30B47A}"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834B90-BC69-463B-BEBD-F6CCB2B8C2E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B2BD6FE-4D8B-4E5D-B6B6-BC0A7C3559B2}">
      <dgm:prSet phldrT="[Text]"/>
      <dgm:spPr/>
      <dgm:t>
        <a:bodyPr/>
        <a:lstStyle/>
        <a:p>
          <a:r>
            <a:rPr lang="en-US" dirty="0"/>
            <a:t>Popular Majors</a:t>
          </a:r>
        </a:p>
      </dgm:t>
    </dgm:pt>
    <dgm:pt modelId="{83AA56D4-A412-479D-89D5-AE94866648A7}" type="parTrans" cxnId="{FA4D03CE-EEA9-49F3-9F52-9D199DF12F91}">
      <dgm:prSet/>
      <dgm:spPr/>
      <dgm:t>
        <a:bodyPr/>
        <a:lstStyle/>
        <a:p>
          <a:endParaRPr lang="en-US"/>
        </a:p>
      </dgm:t>
    </dgm:pt>
    <dgm:pt modelId="{9328C616-FCDC-4AAA-B7EB-88284C94CD46}" type="sibTrans" cxnId="{FA4D03CE-EEA9-49F3-9F52-9D199DF12F91}">
      <dgm:prSet/>
      <dgm:spPr/>
      <dgm:t>
        <a:bodyPr/>
        <a:lstStyle/>
        <a:p>
          <a:endParaRPr lang="en-US"/>
        </a:p>
      </dgm:t>
    </dgm:pt>
    <dgm:pt modelId="{8A5C5817-2001-4CF6-AA3B-CE89092389E8}">
      <dgm:prSet phldrT="[Text]"/>
      <dgm:spPr/>
      <dgm:t>
        <a:bodyPr/>
        <a:lstStyle/>
        <a:p>
          <a:r>
            <a:rPr lang="en-US" dirty="0"/>
            <a:t>Exercise/health science</a:t>
          </a:r>
        </a:p>
      </dgm:t>
    </dgm:pt>
    <dgm:pt modelId="{592DF6AD-1EF0-4202-9EC4-F5D7757ED49F}" type="parTrans" cxnId="{F8751FF8-EE3F-4234-9C45-997A93BFE141}">
      <dgm:prSet/>
      <dgm:spPr/>
      <dgm:t>
        <a:bodyPr/>
        <a:lstStyle/>
        <a:p>
          <a:endParaRPr lang="en-US"/>
        </a:p>
      </dgm:t>
    </dgm:pt>
    <dgm:pt modelId="{F264C7FA-68E2-41BD-9C70-D2C59FBF97CE}" type="sibTrans" cxnId="{F8751FF8-EE3F-4234-9C45-997A93BFE141}">
      <dgm:prSet/>
      <dgm:spPr/>
      <dgm:t>
        <a:bodyPr/>
        <a:lstStyle/>
        <a:p>
          <a:endParaRPr lang="en-US"/>
        </a:p>
      </dgm:t>
    </dgm:pt>
    <dgm:pt modelId="{E87906B7-9430-49A9-B2C9-BFABEB2E6254}">
      <dgm:prSet phldrT="[Text]"/>
      <dgm:spPr/>
      <dgm:t>
        <a:bodyPr/>
        <a:lstStyle/>
        <a:p>
          <a:r>
            <a:rPr lang="en-US" dirty="0"/>
            <a:t>Spanish</a:t>
          </a:r>
        </a:p>
      </dgm:t>
    </dgm:pt>
    <dgm:pt modelId="{EBA242F5-51C3-406F-89CA-DBA71E6FB4DB}" type="parTrans" cxnId="{5EDCC06C-E295-4589-8B01-2A92D1F3B616}">
      <dgm:prSet/>
      <dgm:spPr/>
      <dgm:t>
        <a:bodyPr/>
        <a:lstStyle/>
        <a:p>
          <a:endParaRPr lang="en-US"/>
        </a:p>
      </dgm:t>
    </dgm:pt>
    <dgm:pt modelId="{F6766660-AD56-43A9-9FB7-6151902E3462}" type="sibTrans" cxnId="{5EDCC06C-E295-4589-8B01-2A92D1F3B616}">
      <dgm:prSet/>
      <dgm:spPr/>
      <dgm:t>
        <a:bodyPr/>
        <a:lstStyle/>
        <a:p>
          <a:endParaRPr lang="en-US"/>
        </a:p>
      </dgm:t>
    </dgm:pt>
    <dgm:pt modelId="{0FEC64BC-55F9-4050-AD2A-250833FCA10A}">
      <dgm:prSet phldrT="[Text]"/>
      <dgm:spPr/>
      <dgm:t>
        <a:bodyPr/>
        <a:lstStyle/>
        <a:p>
          <a:r>
            <a:rPr lang="en-US" dirty="0"/>
            <a:t>Business administration</a:t>
          </a:r>
        </a:p>
      </dgm:t>
    </dgm:pt>
    <dgm:pt modelId="{5749262D-4D47-46E7-BAC4-41E80DEC7393}" type="parTrans" cxnId="{555049A3-E6E6-4FDE-99F3-FEE262B37B03}">
      <dgm:prSet/>
      <dgm:spPr/>
      <dgm:t>
        <a:bodyPr/>
        <a:lstStyle/>
        <a:p>
          <a:endParaRPr lang="en-US"/>
        </a:p>
      </dgm:t>
    </dgm:pt>
    <dgm:pt modelId="{19A7975C-29B6-47FF-8806-70163DE201A8}" type="sibTrans" cxnId="{555049A3-E6E6-4FDE-99F3-FEE262B37B03}">
      <dgm:prSet/>
      <dgm:spPr/>
      <dgm:t>
        <a:bodyPr/>
        <a:lstStyle/>
        <a:p>
          <a:endParaRPr lang="en-US"/>
        </a:p>
      </dgm:t>
    </dgm:pt>
    <dgm:pt modelId="{694CF0E3-31C1-45A0-8590-F722A91C9408}">
      <dgm:prSet phldrT="[Text]"/>
      <dgm:spPr/>
      <dgm:t>
        <a:bodyPr/>
        <a:lstStyle/>
        <a:p>
          <a:r>
            <a:rPr lang="en-US" dirty="0"/>
            <a:t>Psychology</a:t>
          </a:r>
        </a:p>
      </dgm:t>
    </dgm:pt>
    <dgm:pt modelId="{8A9062C8-EA15-4243-8B06-F49E605D4890}" type="parTrans" cxnId="{FFAFC531-D4BE-409B-917D-BEC06F5AAE0D}">
      <dgm:prSet/>
      <dgm:spPr/>
      <dgm:t>
        <a:bodyPr/>
        <a:lstStyle/>
        <a:p>
          <a:endParaRPr lang="en-US"/>
        </a:p>
      </dgm:t>
    </dgm:pt>
    <dgm:pt modelId="{C4AFF2A0-CDE7-4F34-800B-B0928F68AF35}" type="sibTrans" cxnId="{FFAFC531-D4BE-409B-917D-BEC06F5AAE0D}">
      <dgm:prSet/>
      <dgm:spPr/>
      <dgm:t>
        <a:bodyPr/>
        <a:lstStyle/>
        <a:p>
          <a:endParaRPr lang="en-US"/>
        </a:p>
      </dgm:t>
    </dgm:pt>
    <dgm:pt modelId="{23415B55-AA90-4E21-AA70-6536EC5EDFB2}">
      <dgm:prSet phldrT="[Text]"/>
      <dgm:spPr/>
      <dgm:t>
        <a:bodyPr/>
        <a:lstStyle/>
        <a:p>
          <a:r>
            <a:rPr lang="en-US" dirty="0"/>
            <a:t>Liberal arts</a:t>
          </a:r>
        </a:p>
      </dgm:t>
    </dgm:pt>
    <dgm:pt modelId="{E164D74B-6C1B-45EC-B368-F2DAB4223942}" type="parTrans" cxnId="{0C109B43-10E3-4A25-AA04-6EB5B3199B02}">
      <dgm:prSet/>
      <dgm:spPr/>
      <dgm:t>
        <a:bodyPr/>
        <a:lstStyle/>
        <a:p>
          <a:endParaRPr lang="en-US"/>
        </a:p>
      </dgm:t>
    </dgm:pt>
    <dgm:pt modelId="{8129EB54-603A-4682-8654-19A33FA2BAC4}" type="sibTrans" cxnId="{0C109B43-10E3-4A25-AA04-6EB5B3199B02}">
      <dgm:prSet/>
      <dgm:spPr/>
      <dgm:t>
        <a:bodyPr/>
        <a:lstStyle/>
        <a:p>
          <a:endParaRPr lang="en-US"/>
        </a:p>
      </dgm:t>
    </dgm:pt>
    <dgm:pt modelId="{3ED25E35-34D4-443B-A11A-084BEA2D51B1}" type="pres">
      <dgm:prSet presAssocID="{47834B90-BC69-463B-BEBD-F6CCB2B8C2E4}" presName="linearFlow" presStyleCnt="0">
        <dgm:presLayoutVars>
          <dgm:dir/>
          <dgm:resizeHandles val="exact"/>
        </dgm:presLayoutVars>
      </dgm:prSet>
      <dgm:spPr/>
    </dgm:pt>
    <dgm:pt modelId="{A765DB54-1647-4159-B37A-EE5F8A9FC31E}" type="pres">
      <dgm:prSet presAssocID="{7B2BD6FE-4D8B-4E5D-B6B6-BC0A7C3559B2}" presName="composite" presStyleCnt="0"/>
      <dgm:spPr/>
    </dgm:pt>
    <dgm:pt modelId="{1EFC6D4E-09F5-4052-8D8F-6A6F69E61AF5}" type="pres">
      <dgm:prSet presAssocID="{7B2BD6FE-4D8B-4E5D-B6B6-BC0A7C3559B2}" presName="imgShp" presStyleLbl="fgImgPlace1" presStyleIdx="0" presStyleCnt="1" custLinFactNeighborX="-60543" custLinFactNeighborY="-40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5F184A2-A95E-4836-BF5F-2065B729C666}" type="pres">
      <dgm:prSet presAssocID="{7B2BD6FE-4D8B-4E5D-B6B6-BC0A7C3559B2}" presName="txShp" presStyleLbl="node1" presStyleIdx="0" presStyleCnt="1">
        <dgm:presLayoutVars>
          <dgm:bulletEnabled val="1"/>
        </dgm:presLayoutVars>
      </dgm:prSet>
      <dgm:spPr/>
    </dgm:pt>
  </dgm:ptLst>
  <dgm:cxnLst>
    <dgm:cxn modelId="{69F76102-468B-4673-80A0-AB86E8349E43}" type="presOf" srcId="{8A5C5817-2001-4CF6-AA3B-CE89092389E8}" destId="{E5F184A2-A95E-4836-BF5F-2065B729C666}" srcOrd="0" destOrd="1" presId="urn:microsoft.com/office/officeart/2005/8/layout/vList3"/>
    <dgm:cxn modelId="{75E7DE0C-49D4-478D-AD9E-F47E418169BE}" type="presOf" srcId="{23415B55-AA90-4E21-AA70-6536EC5EDFB2}" destId="{E5F184A2-A95E-4836-BF5F-2065B729C666}" srcOrd="0" destOrd="5" presId="urn:microsoft.com/office/officeart/2005/8/layout/vList3"/>
    <dgm:cxn modelId="{DA1B2B30-004D-4383-883C-F1D2DD3DB686}" type="presOf" srcId="{47834B90-BC69-463B-BEBD-F6CCB2B8C2E4}" destId="{3ED25E35-34D4-443B-A11A-084BEA2D51B1}" srcOrd="0" destOrd="0" presId="urn:microsoft.com/office/officeart/2005/8/layout/vList3"/>
    <dgm:cxn modelId="{FFAFC531-D4BE-409B-917D-BEC06F5AAE0D}" srcId="{7B2BD6FE-4D8B-4E5D-B6B6-BC0A7C3559B2}" destId="{694CF0E3-31C1-45A0-8590-F722A91C9408}" srcOrd="3" destOrd="0" parTransId="{8A9062C8-EA15-4243-8B06-F49E605D4890}" sibTransId="{C4AFF2A0-CDE7-4F34-800B-B0928F68AF35}"/>
    <dgm:cxn modelId="{0C109B43-10E3-4A25-AA04-6EB5B3199B02}" srcId="{7B2BD6FE-4D8B-4E5D-B6B6-BC0A7C3559B2}" destId="{23415B55-AA90-4E21-AA70-6536EC5EDFB2}" srcOrd="4" destOrd="0" parTransId="{E164D74B-6C1B-45EC-B368-F2DAB4223942}" sibTransId="{8129EB54-603A-4682-8654-19A33FA2BAC4}"/>
    <dgm:cxn modelId="{C761E769-BF09-4110-A2BB-B7DD474EC797}" type="presOf" srcId="{694CF0E3-31C1-45A0-8590-F722A91C9408}" destId="{E5F184A2-A95E-4836-BF5F-2065B729C666}" srcOrd="0" destOrd="4" presId="urn:microsoft.com/office/officeart/2005/8/layout/vList3"/>
    <dgm:cxn modelId="{5EDCC06C-E295-4589-8B01-2A92D1F3B616}" srcId="{7B2BD6FE-4D8B-4E5D-B6B6-BC0A7C3559B2}" destId="{E87906B7-9430-49A9-B2C9-BFABEB2E6254}" srcOrd="1" destOrd="0" parTransId="{EBA242F5-51C3-406F-89CA-DBA71E6FB4DB}" sibTransId="{F6766660-AD56-43A9-9FB7-6151902E3462}"/>
    <dgm:cxn modelId="{D1AADD9C-7881-4B45-86FA-A0D0543AA88E}" type="presOf" srcId="{0FEC64BC-55F9-4050-AD2A-250833FCA10A}" destId="{E5F184A2-A95E-4836-BF5F-2065B729C666}" srcOrd="0" destOrd="3" presId="urn:microsoft.com/office/officeart/2005/8/layout/vList3"/>
    <dgm:cxn modelId="{555049A3-E6E6-4FDE-99F3-FEE262B37B03}" srcId="{7B2BD6FE-4D8B-4E5D-B6B6-BC0A7C3559B2}" destId="{0FEC64BC-55F9-4050-AD2A-250833FCA10A}" srcOrd="2" destOrd="0" parTransId="{5749262D-4D47-46E7-BAC4-41E80DEC7393}" sibTransId="{19A7975C-29B6-47FF-8806-70163DE201A8}"/>
    <dgm:cxn modelId="{FA4D03CE-EEA9-49F3-9F52-9D199DF12F91}" srcId="{47834B90-BC69-463B-BEBD-F6CCB2B8C2E4}" destId="{7B2BD6FE-4D8B-4E5D-B6B6-BC0A7C3559B2}" srcOrd="0" destOrd="0" parTransId="{83AA56D4-A412-479D-89D5-AE94866648A7}" sibTransId="{9328C616-FCDC-4AAA-B7EB-88284C94CD46}"/>
    <dgm:cxn modelId="{50FF06E3-E004-40D9-B491-92172473B9B8}" type="presOf" srcId="{E87906B7-9430-49A9-B2C9-BFABEB2E6254}" destId="{E5F184A2-A95E-4836-BF5F-2065B729C666}" srcOrd="0" destOrd="2" presId="urn:microsoft.com/office/officeart/2005/8/layout/vList3"/>
    <dgm:cxn modelId="{928A89E7-CAB8-4BAD-A0EC-3A3E8FF4BBE5}" type="presOf" srcId="{7B2BD6FE-4D8B-4E5D-B6B6-BC0A7C3559B2}" destId="{E5F184A2-A95E-4836-BF5F-2065B729C666}" srcOrd="0" destOrd="0" presId="urn:microsoft.com/office/officeart/2005/8/layout/vList3"/>
    <dgm:cxn modelId="{F8751FF8-EE3F-4234-9C45-997A93BFE141}" srcId="{7B2BD6FE-4D8B-4E5D-B6B6-BC0A7C3559B2}" destId="{8A5C5817-2001-4CF6-AA3B-CE89092389E8}" srcOrd="0" destOrd="0" parTransId="{592DF6AD-1EF0-4202-9EC4-F5D7757ED49F}" sibTransId="{F264C7FA-68E2-41BD-9C70-D2C59FBF97CE}"/>
    <dgm:cxn modelId="{8D477FB9-DE79-4E64-A7D0-6E1626949040}" type="presParOf" srcId="{3ED25E35-34D4-443B-A11A-084BEA2D51B1}" destId="{A765DB54-1647-4159-B37A-EE5F8A9FC31E}" srcOrd="0" destOrd="0" presId="urn:microsoft.com/office/officeart/2005/8/layout/vList3"/>
    <dgm:cxn modelId="{96DB9FB4-A9C7-4C27-8196-7CE9A8F77AC4}" type="presParOf" srcId="{A765DB54-1647-4159-B37A-EE5F8A9FC31E}" destId="{1EFC6D4E-09F5-4052-8D8F-6A6F69E61AF5}" srcOrd="0" destOrd="0" presId="urn:microsoft.com/office/officeart/2005/8/layout/vList3"/>
    <dgm:cxn modelId="{A179AA2B-C7EC-4E5C-9B1D-1F37794F6B05}" type="presParOf" srcId="{A765DB54-1647-4159-B37A-EE5F8A9FC31E}" destId="{E5F184A2-A95E-4836-BF5F-2065B729C66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3" qsCatId="simple" csTypeId="urn:microsoft.com/office/officeart/2005/8/colors/accent1_2" csCatId="accent1" phldr="1"/>
      <dgm:spPr/>
    </dgm:pt>
    <dgm:pt modelId="{F887FF6E-DFE8-486E-B71B-0EF750EFD852}">
      <dgm:prSet phldrT="[Text]" custT="1"/>
      <dgm:spPr/>
      <dgm:t>
        <a:bodyPr/>
        <a:lstStyle/>
        <a:p>
          <a:r>
            <a:rPr lang="en-US" sz="2400"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custT="1"/>
      <dgm:spPr/>
      <dgm:t>
        <a:bodyPr/>
        <a:lstStyle/>
        <a:p>
          <a:r>
            <a:rPr lang="en-US" sz="2400" dirty="0"/>
            <a:t>Two-year associate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3C6F5308-E591-491C-96F7-52EB5955A470}">
      <dgm:prSet phldrT="[Text]" custT="1"/>
      <dgm:spPr/>
      <dgm:t>
        <a:bodyPr/>
        <a:lstStyle/>
        <a:p>
          <a:r>
            <a:rPr lang="en-US" sz="2400" dirty="0"/>
            <a:t>PTA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3">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3">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23CB08FD-B1FC-4CBD-9CE5-5BECF6417A29}" type="pres">
      <dgm:prSet presAssocID="{3C6F5308-E591-491C-96F7-52EB5955A470}" presName="parTxOnly" presStyleLbl="node1" presStyleIdx="2" presStyleCnt="3">
        <dgm:presLayoutVars>
          <dgm:chMax val="0"/>
          <dgm:chPref val="0"/>
          <dgm:bulletEnabled val="1"/>
        </dgm:presLayoutVars>
      </dgm:prSet>
      <dgm:spPr/>
    </dgm:pt>
  </dgm:ptLst>
  <dgm:cxnLst>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2"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3A914DA3-3DF8-43B9-BE69-8475B11E8DD4}" type="presParOf" srcId="{EC78952A-8A68-4031-B13C-1B646B9A4E7C}" destId="{23CB08FD-B1FC-4CBD-9CE5-5BECF6417A29}"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3-year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Bachelor’s degree</a:t>
          </a:r>
        </a:p>
        <a:p>
          <a:r>
            <a:rPr lang="en-US" dirty="0"/>
            <a:t>(~4 years)</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3-year DPT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Strong 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the  profession (www.apta.org)</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dirty="0"/>
            <a:t>PTCAS</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Application opens in July</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dirty="0"/>
            <a:t>Curriculum</a:t>
          </a:r>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 </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dirty="0"/>
            <a:t>Clinical</a:t>
          </a:r>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NPTE licensure exam</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Doctor of physical therapy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313C43-5503-452C-BFF1-910769776E04}" type="doc">
      <dgm:prSet loTypeId="urn:microsoft.com/office/officeart/2005/8/layout/chevron1" loCatId="process" qsTypeId="urn:microsoft.com/office/officeart/2005/8/quickstyle/simple3" qsCatId="simple" csTypeId="urn:microsoft.com/office/officeart/2005/8/colors/accent1_2" csCatId="accent1" phldr="1"/>
      <dgm:spPr/>
    </dgm:pt>
    <dgm:pt modelId="{F768ACE6-E365-44F7-8C31-99C36C40595A}">
      <dgm:prSet phldrT="[Text]" custT="1"/>
      <dgm:spPr/>
      <dgm:t>
        <a:bodyPr/>
        <a:lstStyle/>
        <a:p>
          <a:r>
            <a:rPr lang="en-US" sz="2400" dirty="0"/>
            <a:t>High school diploma or GED</a:t>
          </a:r>
        </a:p>
      </dgm:t>
    </dgm:pt>
    <dgm:pt modelId="{46D93276-5F1F-4E3F-8DF6-599D6EDFF7E3}" type="parTrans" cxnId="{E8FA85F8-E378-4927-8599-DC9C4FD7D09D}">
      <dgm:prSet/>
      <dgm:spPr/>
      <dgm:t>
        <a:bodyPr/>
        <a:lstStyle/>
        <a:p>
          <a:endParaRPr lang="en-US"/>
        </a:p>
      </dgm:t>
    </dgm:pt>
    <dgm:pt modelId="{066E68E5-DB5D-4267-8AAF-E7826CC3DB41}" type="sibTrans" cxnId="{E8FA85F8-E378-4927-8599-DC9C4FD7D09D}">
      <dgm:prSet/>
      <dgm:spPr/>
      <dgm:t>
        <a:bodyPr/>
        <a:lstStyle/>
        <a:p>
          <a:endParaRPr lang="en-US"/>
        </a:p>
      </dgm:t>
    </dgm:pt>
    <dgm:pt modelId="{AFBECF7A-B5FF-4EC8-B09D-C9170E841BD7}">
      <dgm:prSet phldrT="[Text]" custT="1"/>
      <dgm:spPr/>
      <dgm:t>
        <a:bodyPr/>
        <a:lstStyle/>
        <a:p>
          <a:r>
            <a:rPr lang="en-US" sz="2400" dirty="0"/>
            <a:t>Two-year associate degree</a:t>
          </a:r>
          <a:r>
            <a:rPr lang="en-US" sz="2000" dirty="0"/>
            <a:t>	</a:t>
          </a:r>
        </a:p>
      </dgm:t>
    </dgm:pt>
    <dgm:pt modelId="{E74F2C04-528E-4107-9E82-4E09207DC33B}" type="parTrans" cxnId="{7E2BB071-24C2-4D32-8732-14C3CCA6C9FA}">
      <dgm:prSet/>
      <dgm:spPr/>
      <dgm:t>
        <a:bodyPr/>
        <a:lstStyle/>
        <a:p>
          <a:endParaRPr lang="en-US"/>
        </a:p>
      </dgm:t>
    </dgm:pt>
    <dgm:pt modelId="{DD9A23C5-60E9-4E6C-A0DD-B8771C250B59}" type="sibTrans" cxnId="{7E2BB071-24C2-4D32-8732-14C3CCA6C9FA}">
      <dgm:prSet/>
      <dgm:spPr/>
      <dgm:t>
        <a:bodyPr/>
        <a:lstStyle/>
        <a:p>
          <a:endParaRPr lang="en-US"/>
        </a:p>
      </dgm:t>
    </dgm:pt>
    <dgm:pt modelId="{2BC5B60B-DDCA-4CFB-A361-3A395FFAE96A}">
      <dgm:prSet phldrT="[Text]" custT="1"/>
      <dgm:spPr/>
      <dgm:t>
        <a:bodyPr/>
        <a:lstStyle/>
        <a:p>
          <a:r>
            <a:rPr lang="en-US" sz="2400" dirty="0"/>
            <a:t>PTA licensure exam</a:t>
          </a:r>
        </a:p>
      </dgm:t>
    </dgm:pt>
    <dgm:pt modelId="{D5BC03B7-95B3-49B8-8B9A-87D5AD223DC7}" type="parTrans" cxnId="{DD273FEC-C40C-437E-BAB8-51A12C2D3E2C}">
      <dgm:prSet/>
      <dgm:spPr/>
      <dgm:t>
        <a:bodyPr/>
        <a:lstStyle/>
        <a:p>
          <a:endParaRPr lang="en-US"/>
        </a:p>
      </dgm:t>
    </dgm:pt>
    <dgm:pt modelId="{CD9305DA-0AFE-4963-9BFE-6909BD478802}" type="sibTrans" cxnId="{DD273FEC-C40C-437E-BAB8-51A12C2D3E2C}">
      <dgm:prSet/>
      <dgm:spPr/>
      <dgm:t>
        <a:bodyPr/>
        <a:lstStyle/>
        <a:p>
          <a:endParaRPr lang="en-US"/>
        </a:p>
      </dgm:t>
    </dgm:pt>
    <dgm:pt modelId="{C0ACC627-31E2-4D4C-9090-A3E6FF37CC7C}" type="pres">
      <dgm:prSet presAssocID="{23313C43-5503-452C-BFF1-910769776E04}" presName="Name0" presStyleCnt="0">
        <dgm:presLayoutVars>
          <dgm:dir/>
          <dgm:animLvl val="lvl"/>
          <dgm:resizeHandles val="exact"/>
        </dgm:presLayoutVars>
      </dgm:prSet>
      <dgm:spPr/>
    </dgm:pt>
    <dgm:pt modelId="{BB570B61-25FB-44A2-9A08-EE99F82F7232}" type="pres">
      <dgm:prSet presAssocID="{F768ACE6-E365-44F7-8C31-99C36C40595A}" presName="parTxOnly" presStyleLbl="node1" presStyleIdx="0" presStyleCnt="3">
        <dgm:presLayoutVars>
          <dgm:chMax val="0"/>
          <dgm:chPref val="0"/>
          <dgm:bulletEnabled val="1"/>
        </dgm:presLayoutVars>
      </dgm:prSet>
      <dgm:spPr/>
    </dgm:pt>
    <dgm:pt modelId="{B8826FF3-70E2-4BE5-B8ED-AE3145C9094D}" type="pres">
      <dgm:prSet presAssocID="{066E68E5-DB5D-4267-8AAF-E7826CC3DB41}" presName="parTxOnlySpace" presStyleCnt="0"/>
      <dgm:spPr/>
    </dgm:pt>
    <dgm:pt modelId="{021F9805-B4E9-4D2C-B05D-6339A025C937}" type="pres">
      <dgm:prSet presAssocID="{AFBECF7A-B5FF-4EC8-B09D-C9170E841BD7}" presName="parTxOnly" presStyleLbl="node1" presStyleIdx="1" presStyleCnt="3">
        <dgm:presLayoutVars>
          <dgm:chMax val="0"/>
          <dgm:chPref val="0"/>
          <dgm:bulletEnabled val="1"/>
        </dgm:presLayoutVars>
      </dgm:prSet>
      <dgm:spPr/>
    </dgm:pt>
    <dgm:pt modelId="{44A8ECAD-85B8-4DAC-859A-69B07FC9DD7D}" type="pres">
      <dgm:prSet presAssocID="{DD9A23C5-60E9-4E6C-A0DD-B8771C250B59}" presName="parTxOnlySpace" presStyleCnt="0"/>
      <dgm:spPr/>
    </dgm:pt>
    <dgm:pt modelId="{0DDEA9DC-F2E3-449A-8335-64803355B312}" type="pres">
      <dgm:prSet presAssocID="{2BC5B60B-DDCA-4CFB-A361-3A395FFAE96A}" presName="parTxOnly" presStyleLbl="node1" presStyleIdx="2" presStyleCnt="3">
        <dgm:presLayoutVars>
          <dgm:chMax val="0"/>
          <dgm:chPref val="0"/>
          <dgm:bulletEnabled val="1"/>
        </dgm:presLayoutVars>
      </dgm:prSet>
      <dgm:spPr/>
    </dgm:pt>
  </dgm:ptLst>
  <dgm:cxnLst>
    <dgm:cxn modelId="{CC1A673F-170C-4CA6-AFD7-B8839A9CBA11}" type="presOf" srcId="{2BC5B60B-DDCA-4CFB-A361-3A395FFAE96A}" destId="{0DDEA9DC-F2E3-449A-8335-64803355B312}" srcOrd="0" destOrd="0" presId="urn:microsoft.com/office/officeart/2005/8/layout/chevron1"/>
    <dgm:cxn modelId="{7E2BB071-24C2-4D32-8732-14C3CCA6C9FA}" srcId="{23313C43-5503-452C-BFF1-910769776E04}" destId="{AFBECF7A-B5FF-4EC8-B09D-C9170E841BD7}" srcOrd="1" destOrd="0" parTransId="{E74F2C04-528E-4107-9E82-4E09207DC33B}" sibTransId="{DD9A23C5-60E9-4E6C-A0DD-B8771C250B59}"/>
    <dgm:cxn modelId="{6332C781-55C9-4A93-B959-8745804A740A}" type="presOf" srcId="{23313C43-5503-452C-BFF1-910769776E04}" destId="{C0ACC627-31E2-4D4C-9090-A3E6FF37CC7C}" srcOrd="0" destOrd="0" presId="urn:microsoft.com/office/officeart/2005/8/layout/chevron1"/>
    <dgm:cxn modelId="{B09D19A0-DA7D-42F2-90BE-534C2A4F1882}" type="presOf" srcId="{AFBECF7A-B5FF-4EC8-B09D-C9170E841BD7}" destId="{021F9805-B4E9-4D2C-B05D-6339A025C937}" srcOrd="0" destOrd="0" presId="urn:microsoft.com/office/officeart/2005/8/layout/chevron1"/>
    <dgm:cxn modelId="{C37ADDB9-3461-44EC-8D74-E26CEDFF704C}" type="presOf" srcId="{F768ACE6-E365-44F7-8C31-99C36C40595A}" destId="{BB570B61-25FB-44A2-9A08-EE99F82F7232}" srcOrd="0" destOrd="0" presId="urn:microsoft.com/office/officeart/2005/8/layout/chevron1"/>
    <dgm:cxn modelId="{DD273FEC-C40C-437E-BAB8-51A12C2D3E2C}" srcId="{23313C43-5503-452C-BFF1-910769776E04}" destId="{2BC5B60B-DDCA-4CFB-A361-3A395FFAE96A}" srcOrd="2" destOrd="0" parTransId="{D5BC03B7-95B3-49B8-8B9A-87D5AD223DC7}" sibTransId="{CD9305DA-0AFE-4963-9BFE-6909BD478802}"/>
    <dgm:cxn modelId="{E8FA85F8-E378-4927-8599-DC9C4FD7D09D}" srcId="{23313C43-5503-452C-BFF1-910769776E04}" destId="{F768ACE6-E365-44F7-8C31-99C36C40595A}" srcOrd="0" destOrd="0" parTransId="{46D93276-5F1F-4E3F-8DF6-599D6EDFF7E3}" sibTransId="{066E68E5-DB5D-4267-8AAF-E7826CC3DB41}"/>
    <dgm:cxn modelId="{6CC9227B-4171-42F7-9B7E-6874F26EE753}" type="presParOf" srcId="{C0ACC627-31E2-4D4C-9090-A3E6FF37CC7C}" destId="{BB570B61-25FB-44A2-9A08-EE99F82F7232}" srcOrd="0" destOrd="0" presId="urn:microsoft.com/office/officeart/2005/8/layout/chevron1"/>
    <dgm:cxn modelId="{054AC8F5-5C5C-4559-9B2C-317E313025BA}" type="presParOf" srcId="{C0ACC627-31E2-4D4C-9090-A3E6FF37CC7C}" destId="{B8826FF3-70E2-4BE5-B8ED-AE3145C9094D}" srcOrd="1" destOrd="0" presId="urn:microsoft.com/office/officeart/2005/8/layout/chevron1"/>
    <dgm:cxn modelId="{3CD0957A-B4A7-4411-B8D6-059A08807C86}" type="presParOf" srcId="{C0ACC627-31E2-4D4C-9090-A3E6FF37CC7C}" destId="{021F9805-B4E9-4D2C-B05D-6339A025C937}" srcOrd="2" destOrd="0" presId="urn:microsoft.com/office/officeart/2005/8/layout/chevron1"/>
    <dgm:cxn modelId="{DCABB040-FE15-4CE1-A1F9-2113B5BDB00E}" type="presParOf" srcId="{C0ACC627-31E2-4D4C-9090-A3E6FF37CC7C}" destId="{44A8ECAD-85B8-4DAC-859A-69B07FC9DD7D}" srcOrd="3" destOrd="0" presId="urn:microsoft.com/office/officeart/2005/8/layout/chevron1"/>
    <dgm:cxn modelId="{A3BAF7F4-A834-4500-A241-2EE07DB5F3B2}" type="presParOf" srcId="{C0ACC627-31E2-4D4C-9090-A3E6FF37CC7C}" destId="{0DDEA9DC-F2E3-449A-8335-64803355B3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2" qsCatId="simple" csTypeId="urn:microsoft.com/office/officeart/2005/8/colors/accent1_1"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High school</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Two-year PTA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profession</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a:t>Research programs </a:t>
          </a:r>
          <a:r>
            <a:rPr lang="en-US" dirty="0"/>
            <a:t>(CAPTE)</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Individual program applications</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a:t>Curriculum</a:t>
          </a:r>
          <a:endParaRPr lang="en-US" b="1" dirty="0"/>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a:t>Clinical</a:t>
          </a:r>
          <a:endParaRPr lang="en-US" dirty="0"/>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Licensure exam / certification</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Associate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A1331-A466-4914-B740-74449DE79791}">
      <dsp:nvSpPr>
        <dsp:cNvPr id="0" name=""/>
        <dsp:cNvSpPr/>
      </dsp:nvSpPr>
      <dsp:spPr>
        <a:xfrm>
          <a:off x="240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Hospitals and Acute Care Facilities</a:t>
          </a:r>
        </a:p>
      </dsp:txBody>
      <dsp:txXfrm>
        <a:off x="2402" y="454005"/>
        <a:ext cx="1905654" cy="1143392"/>
      </dsp:txXfrm>
    </dsp:sp>
    <dsp:sp modelId="{15349BBD-85E6-4AB9-8368-F04EDF042809}">
      <dsp:nvSpPr>
        <dsp:cNvPr id="0" name=""/>
        <dsp:cNvSpPr/>
      </dsp:nvSpPr>
      <dsp:spPr>
        <a:xfrm>
          <a:off x="209862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Private Practice</a:t>
          </a:r>
          <a:endParaRPr lang="en-US" sz="2200" kern="1200" dirty="0"/>
        </a:p>
      </dsp:txBody>
      <dsp:txXfrm>
        <a:off x="2098622" y="454005"/>
        <a:ext cx="1905654" cy="1143392"/>
      </dsp:txXfrm>
    </dsp:sp>
    <dsp:sp modelId="{115A898F-B933-4856-9E55-3972FAAFF82B}">
      <dsp:nvSpPr>
        <dsp:cNvPr id="0" name=""/>
        <dsp:cNvSpPr/>
      </dsp:nvSpPr>
      <dsp:spPr>
        <a:xfrm>
          <a:off x="4194842"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Outpatient Clinics</a:t>
          </a:r>
        </a:p>
      </dsp:txBody>
      <dsp:txXfrm>
        <a:off x="4194842" y="454005"/>
        <a:ext cx="1905654" cy="1143392"/>
      </dsp:txXfrm>
    </dsp:sp>
    <dsp:sp modelId="{3DEC8263-6693-422C-8E04-EE771559586E}">
      <dsp:nvSpPr>
        <dsp:cNvPr id="0" name=""/>
        <dsp:cNvSpPr/>
      </dsp:nvSpPr>
      <dsp:spPr>
        <a:xfrm>
          <a:off x="6291063" y="454005"/>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Nursing Homes</a:t>
          </a:r>
        </a:p>
      </dsp:txBody>
      <dsp:txXfrm>
        <a:off x="6291063" y="454005"/>
        <a:ext cx="1905654" cy="1143392"/>
      </dsp:txXfrm>
    </dsp:sp>
    <dsp:sp modelId="{A431603A-5C68-4E13-B785-3FB2AC4F5F12}">
      <dsp:nvSpPr>
        <dsp:cNvPr id="0" name=""/>
        <dsp:cNvSpPr/>
      </dsp:nvSpPr>
      <dsp:spPr>
        <a:xfrm>
          <a:off x="240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Assisted-Living Facilities</a:t>
          </a:r>
        </a:p>
      </dsp:txBody>
      <dsp:txXfrm>
        <a:off x="2402" y="1787963"/>
        <a:ext cx="1905654" cy="1143392"/>
      </dsp:txXfrm>
    </dsp:sp>
    <dsp:sp modelId="{D515EA93-9E78-4C43-AFEE-0EB057EBDD3D}">
      <dsp:nvSpPr>
        <dsp:cNvPr id="0" name=""/>
        <dsp:cNvSpPr/>
      </dsp:nvSpPr>
      <dsp:spPr>
        <a:xfrm>
          <a:off x="209862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Home Health</a:t>
          </a:r>
        </a:p>
      </dsp:txBody>
      <dsp:txXfrm>
        <a:off x="2098622" y="1787963"/>
        <a:ext cx="1905654" cy="1143392"/>
      </dsp:txXfrm>
    </dsp:sp>
    <dsp:sp modelId="{63A4DAD9-10CB-4CAE-AAF3-9FF4A27A637E}">
      <dsp:nvSpPr>
        <dsp:cNvPr id="0" name=""/>
        <dsp:cNvSpPr/>
      </dsp:nvSpPr>
      <dsp:spPr>
        <a:xfrm>
          <a:off x="4194842"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Schools</a:t>
          </a:r>
        </a:p>
      </dsp:txBody>
      <dsp:txXfrm>
        <a:off x="4194842" y="1787963"/>
        <a:ext cx="1905654" cy="1143392"/>
      </dsp:txXfrm>
    </dsp:sp>
    <dsp:sp modelId="{88EDB5DB-C3F0-4933-8A45-51298FF07BB0}">
      <dsp:nvSpPr>
        <dsp:cNvPr id="0" name=""/>
        <dsp:cNvSpPr/>
      </dsp:nvSpPr>
      <dsp:spPr>
        <a:xfrm>
          <a:off x="6291063" y="1787963"/>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Sports and Fitness Facilities</a:t>
          </a:r>
        </a:p>
      </dsp:txBody>
      <dsp:txXfrm>
        <a:off x="6291063" y="1787963"/>
        <a:ext cx="1905654" cy="1143392"/>
      </dsp:txXfrm>
    </dsp:sp>
    <dsp:sp modelId="{6075E8E0-496E-4AEA-8F2D-4E24E51D9C6C}">
      <dsp:nvSpPr>
        <dsp:cNvPr id="0" name=""/>
        <dsp:cNvSpPr/>
      </dsp:nvSpPr>
      <dsp:spPr>
        <a:xfrm>
          <a:off x="240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Corporate Offices</a:t>
          </a:r>
        </a:p>
      </dsp:txBody>
      <dsp:txXfrm>
        <a:off x="2402" y="3121921"/>
        <a:ext cx="1905654" cy="1143392"/>
      </dsp:txXfrm>
    </dsp:sp>
    <dsp:sp modelId="{5909A30C-A63C-4D2F-9593-6F288B2440FE}">
      <dsp:nvSpPr>
        <dsp:cNvPr id="0" name=""/>
        <dsp:cNvSpPr/>
      </dsp:nvSpPr>
      <dsp:spPr>
        <a:xfrm>
          <a:off x="209862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Military</a:t>
          </a:r>
        </a:p>
      </dsp:txBody>
      <dsp:txXfrm>
        <a:off x="2098622" y="3121921"/>
        <a:ext cx="1905654" cy="1143392"/>
      </dsp:txXfrm>
    </dsp:sp>
    <dsp:sp modelId="{2606E033-BE55-4956-AA63-0D398A70E5B8}">
      <dsp:nvSpPr>
        <dsp:cNvPr id="0" name=""/>
        <dsp:cNvSpPr/>
      </dsp:nvSpPr>
      <dsp:spPr>
        <a:xfrm>
          <a:off x="4194842"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Public Health</a:t>
          </a:r>
        </a:p>
      </dsp:txBody>
      <dsp:txXfrm>
        <a:off x="4194842" y="3121921"/>
        <a:ext cx="1905654" cy="1143392"/>
      </dsp:txXfrm>
    </dsp:sp>
    <dsp:sp modelId="{712DC244-0B32-4666-A7F1-868D0B30B47A}">
      <dsp:nvSpPr>
        <dsp:cNvPr id="0" name=""/>
        <dsp:cNvSpPr/>
      </dsp:nvSpPr>
      <dsp:spPr>
        <a:xfrm>
          <a:off x="6291063" y="3121921"/>
          <a:ext cx="1905654" cy="1143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More…</a:t>
          </a:r>
        </a:p>
      </dsp:txBody>
      <dsp:txXfrm>
        <a:off x="6291063" y="3121921"/>
        <a:ext cx="1905654" cy="1143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184A2-A95E-4836-BF5F-2065B729C666}">
      <dsp:nvSpPr>
        <dsp:cNvPr id="0" name=""/>
        <dsp:cNvSpPr/>
      </dsp:nvSpPr>
      <dsp:spPr>
        <a:xfrm rot="10800000">
          <a:off x="2236114" y="468180"/>
          <a:ext cx="5918472" cy="29814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4752" tIns="121920" rIns="227584" bIns="121920" numCol="1" spcCol="1270" anchor="t" anchorCtr="0">
          <a:noAutofit/>
        </a:bodyPr>
        <a:lstStyle/>
        <a:p>
          <a:pPr marL="0" lvl="0" indent="0" algn="l" defTabSz="1422400">
            <a:lnSpc>
              <a:spcPct val="90000"/>
            </a:lnSpc>
            <a:spcBef>
              <a:spcPct val="0"/>
            </a:spcBef>
            <a:spcAft>
              <a:spcPct val="35000"/>
            </a:spcAft>
            <a:buNone/>
          </a:pPr>
          <a:r>
            <a:rPr lang="en-US" sz="3200" kern="1200" dirty="0"/>
            <a:t>Popular Majors</a:t>
          </a:r>
        </a:p>
        <a:p>
          <a:pPr marL="228600" lvl="1" indent="-228600" algn="l" defTabSz="1111250">
            <a:lnSpc>
              <a:spcPct val="90000"/>
            </a:lnSpc>
            <a:spcBef>
              <a:spcPct val="0"/>
            </a:spcBef>
            <a:spcAft>
              <a:spcPct val="15000"/>
            </a:spcAft>
            <a:buChar char="•"/>
          </a:pPr>
          <a:r>
            <a:rPr lang="en-US" sz="2500" kern="1200" dirty="0"/>
            <a:t>Exercise/health science</a:t>
          </a:r>
        </a:p>
        <a:p>
          <a:pPr marL="228600" lvl="1" indent="-228600" algn="l" defTabSz="1111250">
            <a:lnSpc>
              <a:spcPct val="90000"/>
            </a:lnSpc>
            <a:spcBef>
              <a:spcPct val="0"/>
            </a:spcBef>
            <a:spcAft>
              <a:spcPct val="15000"/>
            </a:spcAft>
            <a:buChar char="•"/>
          </a:pPr>
          <a:r>
            <a:rPr lang="en-US" sz="2500" kern="1200" dirty="0"/>
            <a:t>Spanish</a:t>
          </a:r>
        </a:p>
        <a:p>
          <a:pPr marL="228600" lvl="1" indent="-228600" algn="l" defTabSz="1111250">
            <a:lnSpc>
              <a:spcPct val="90000"/>
            </a:lnSpc>
            <a:spcBef>
              <a:spcPct val="0"/>
            </a:spcBef>
            <a:spcAft>
              <a:spcPct val="15000"/>
            </a:spcAft>
            <a:buChar char="•"/>
          </a:pPr>
          <a:r>
            <a:rPr lang="en-US" sz="2500" kern="1200" dirty="0"/>
            <a:t>Business administration</a:t>
          </a:r>
        </a:p>
        <a:p>
          <a:pPr marL="228600" lvl="1" indent="-228600" algn="l" defTabSz="1111250">
            <a:lnSpc>
              <a:spcPct val="90000"/>
            </a:lnSpc>
            <a:spcBef>
              <a:spcPct val="0"/>
            </a:spcBef>
            <a:spcAft>
              <a:spcPct val="15000"/>
            </a:spcAft>
            <a:buChar char="•"/>
          </a:pPr>
          <a:r>
            <a:rPr lang="en-US" sz="2500" kern="1200" dirty="0"/>
            <a:t>Psychology</a:t>
          </a:r>
        </a:p>
        <a:p>
          <a:pPr marL="228600" lvl="1" indent="-228600" algn="l" defTabSz="1111250">
            <a:lnSpc>
              <a:spcPct val="90000"/>
            </a:lnSpc>
            <a:spcBef>
              <a:spcPct val="0"/>
            </a:spcBef>
            <a:spcAft>
              <a:spcPct val="15000"/>
            </a:spcAft>
            <a:buChar char="•"/>
          </a:pPr>
          <a:r>
            <a:rPr lang="en-US" sz="2500" kern="1200" dirty="0"/>
            <a:t>Liberal arts</a:t>
          </a:r>
        </a:p>
      </dsp:txBody>
      <dsp:txXfrm rot="10800000">
        <a:off x="2981485" y="468180"/>
        <a:ext cx="5173101" cy="2981485"/>
      </dsp:txXfrm>
    </dsp:sp>
    <dsp:sp modelId="{1EFC6D4E-09F5-4052-8D8F-6A6F69E61AF5}">
      <dsp:nvSpPr>
        <dsp:cNvPr id="0" name=""/>
        <dsp:cNvSpPr/>
      </dsp:nvSpPr>
      <dsp:spPr>
        <a:xfrm>
          <a:off x="0" y="456134"/>
          <a:ext cx="2981485" cy="29814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268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High school diploma or GED</a:t>
          </a:r>
        </a:p>
      </dsp:txBody>
      <dsp:txXfrm>
        <a:off x="562983" y="0"/>
        <a:ext cx="2156011" cy="1120588"/>
      </dsp:txXfrm>
    </dsp:sp>
    <dsp:sp modelId="{D9422939-09FE-404C-91B9-6B5F1B44C0E6}">
      <dsp:nvSpPr>
        <dsp:cNvPr id="0" name=""/>
        <dsp:cNvSpPr/>
      </dsp:nvSpPr>
      <dsp:spPr>
        <a:xfrm>
          <a:off x="295162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Two-year associate degree</a:t>
          </a:r>
        </a:p>
      </dsp:txBody>
      <dsp:txXfrm>
        <a:off x="3511923" y="0"/>
        <a:ext cx="2156011" cy="1120588"/>
      </dsp:txXfrm>
    </dsp:sp>
    <dsp:sp modelId="{23CB08FD-B1FC-4CBD-9CE5-5BECF6417A29}">
      <dsp:nvSpPr>
        <dsp:cNvPr id="0" name=""/>
        <dsp:cNvSpPr/>
      </dsp:nvSpPr>
      <dsp:spPr>
        <a:xfrm>
          <a:off x="5900568"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PTA licensure exam</a:t>
          </a:r>
        </a:p>
      </dsp:txBody>
      <dsp:txXfrm>
        <a:off x="6460862" y="0"/>
        <a:ext cx="2156011" cy="11205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3-year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Bachelor’s degree</a:t>
          </a:r>
        </a:p>
        <a:p>
          <a:pPr marL="0" lvl="0" indent="0" algn="ctr" defTabSz="577850">
            <a:lnSpc>
              <a:spcPct val="90000"/>
            </a:lnSpc>
            <a:spcBef>
              <a:spcPct val="0"/>
            </a:spcBef>
            <a:spcAft>
              <a:spcPct val="35000"/>
            </a:spcAft>
            <a:buNone/>
          </a:pPr>
          <a:r>
            <a:rPr lang="en-US" sz="1300" kern="1200" dirty="0"/>
            <a:t>(~4 years)</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3-year DPT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Strong 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of the  profession (www.apta.org)</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PTCAS</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Application opens in July</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Curriculum</a:t>
          </a:r>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Clinical</a:t>
          </a:r>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 </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Doctor of physical therapy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NPTE licensure exam</a:t>
          </a:r>
        </a:p>
      </dsp:txBody>
      <dsp:txXfrm>
        <a:off x="7542530" y="3043035"/>
        <a:ext cx="1242182" cy="12765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0B61-25FB-44A2-9A08-EE99F82F7232}">
      <dsp:nvSpPr>
        <dsp:cNvPr id="0" name=""/>
        <dsp:cNvSpPr/>
      </dsp:nvSpPr>
      <dsp:spPr>
        <a:xfrm>
          <a:off x="2829"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High school diploma or GED</a:t>
          </a:r>
        </a:p>
      </dsp:txBody>
      <dsp:txXfrm>
        <a:off x="617514" y="0"/>
        <a:ext cx="2217316" cy="1229370"/>
      </dsp:txXfrm>
    </dsp:sp>
    <dsp:sp modelId="{021F9805-B4E9-4D2C-B05D-6339A025C937}">
      <dsp:nvSpPr>
        <dsp:cNvPr id="0" name=""/>
        <dsp:cNvSpPr/>
      </dsp:nvSpPr>
      <dsp:spPr>
        <a:xfrm>
          <a:off x="3104847"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Two-year associate degree</a:t>
          </a:r>
          <a:r>
            <a:rPr lang="en-US" sz="2000" kern="1200" dirty="0"/>
            <a:t>	</a:t>
          </a:r>
        </a:p>
      </dsp:txBody>
      <dsp:txXfrm>
        <a:off x="3719532" y="0"/>
        <a:ext cx="2217316" cy="1229370"/>
      </dsp:txXfrm>
    </dsp:sp>
    <dsp:sp modelId="{0DDEA9DC-F2E3-449A-8335-64803355B312}">
      <dsp:nvSpPr>
        <dsp:cNvPr id="0" name=""/>
        <dsp:cNvSpPr/>
      </dsp:nvSpPr>
      <dsp:spPr>
        <a:xfrm>
          <a:off x="6206865"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PTA licensure exam</a:t>
          </a:r>
        </a:p>
      </dsp:txBody>
      <dsp:txXfrm>
        <a:off x="6821550" y="0"/>
        <a:ext cx="2217316" cy="1229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High school</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Two-year PTA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Understanding of profession</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Research programs </a:t>
          </a:r>
          <a:r>
            <a:rPr lang="en-US" sz="1400" kern="1200" dirty="0"/>
            <a:t>(CAPTE)</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Individual program applications</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Curriculum</a:t>
          </a:r>
          <a:endParaRPr lang="en-US" sz="1900" b="1" kern="1200" dirty="0"/>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Clinical</a:t>
          </a:r>
          <a:endParaRPr lang="en-US" sz="1400" kern="1200" dirty="0"/>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Associate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Licensure exam / certification</a:t>
          </a:r>
        </a:p>
      </dsp:txBody>
      <dsp:txXfrm>
        <a:off x="7542530" y="3043035"/>
        <a:ext cx="1242182" cy="12765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26162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can be found throughout the health care system. Inpatient and outpatient clinics, acute care facilities, corporate offices, wellness facilities, schools, etc.</a:t>
            </a: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255772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are trained to treat all patient populations and work in multiple environments and specialties. Many people are not aware that there also are specialty areas within the profession of physical therapy. You can choose to be a generalist or focus on a specialty area.</a:t>
            </a:r>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116099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body moves in so many different ways, and movement has an impact on more than just our muscles and bones. Physical therapists and physical therapist assistants treat musculoskeletal concerns; however, they also treat and manage diseases, injuries, and disorders involving multiple other body systems, including the cardiovascular, respiratory, integumentary, nervous, and reproductive systems.</a:t>
            </a:r>
          </a:p>
          <a:p>
            <a:endParaRPr lang="en-US" dirty="0"/>
          </a:p>
          <a:p>
            <a:r>
              <a:rPr lang="en-US" dirty="0"/>
              <a:t>This means that physical therapists manage more than just athletes or orthopedic patients. They work with patients who have cardiac disease, have had a stroke or brain injury, who have been severely burned, and who are postpartum, to name a few populations.</a:t>
            </a: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2038947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or physical therapist assistant you can have interests outside of science. Here are a few of the popular nonscience undergraduate majors of students entering doctor of physical therapy programs. </a:t>
            </a:r>
          </a:p>
          <a:p>
            <a:endParaRPr lang="en-US" dirty="0"/>
          </a:p>
          <a:p>
            <a:r>
              <a:rPr lang="en-US" dirty="0"/>
              <a:t>If you want to be a physical therapist assistant, you can enter a program straight from high school. </a:t>
            </a:r>
          </a:p>
          <a:p>
            <a:endParaRPr lang="en-US" dirty="0"/>
          </a:p>
          <a:p>
            <a:r>
              <a:rPr lang="en-US" dirty="0"/>
              <a:t>Keep in mind that you will have to take science courses while enrolled in a PT or PTA program, as it is a profession that is heavy on anatomy, physiology, biomechanics, and basic sciences.</a:t>
            </a:r>
          </a:p>
          <a:p>
            <a:endParaRPr lang="en-US" dirty="0"/>
          </a:p>
          <a:p>
            <a:r>
              <a:rPr lang="en-US" dirty="0"/>
              <a:t>So, if you’re interested in foreign language, theatre, history, or dance, you can still be a physical therapist or PTA. Just be sure to do well in your science courses.</a:t>
            </a:r>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204585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pathways you can choose to enter the profession of physical therapy.</a:t>
            </a:r>
          </a:p>
          <a:p>
            <a:endParaRPr lang="en-US" dirty="0"/>
          </a:p>
          <a:p>
            <a:r>
              <a:rPr lang="en-US" dirty="0"/>
              <a:t>You can be a physical therapist or physical therapist assistant. Both career pathways involve working with patients. However, as mentioned before, physical therapists are trained to examine, diagnose, and treat patients, while physical therapist assistants are trained to assist physical therapists with patient treatment. Physical therapists must obtain a bachelor’s degree and then a three-year clinical doctor of physical therapy degree. Physical therapist assistants must obtain a two-year associate degree.</a:t>
            </a:r>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30741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physical therapist you will be a trained clinician; however, there are multiple pathways you can choose within this profession. You can be a general practitioner, a specialist, researcher, professor/clinical educator, advocate, entrepreneur, CEO, board member, and more. Or a combination of these things.</a:t>
            </a:r>
          </a:p>
          <a:p>
            <a:endParaRPr lang="en-US" dirty="0"/>
          </a:p>
          <a:p>
            <a:r>
              <a:rPr lang="en-US" dirty="0"/>
              <a:t>So, in addition to treating patients, there are other professional opportunities available to you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60794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a quick overview of what it takes to become a physical therapist or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322020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you must complete a professional doctor of physical therapy degree from a CAPTE-accredited physical therapist program. Upon completion of the DPT program, you’ll take the National Physical Therapy Examination for </a:t>
            </a:r>
            <a:r>
              <a:rPr lang="en-US" dirty="0" err="1"/>
              <a:t>PTs.</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4000242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DPT program you must obtain a bachelor’s degree, then most DPT programs take three years to complete. However, there are some freshman-entry programs.</a:t>
            </a:r>
          </a:p>
          <a:p>
            <a:endParaRPr lang="en-US" dirty="0"/>
          </a:p>
          <a:p>
            <a:r>
              <a:rPr lang="en-US" dirty="0"/>
              <a:t>Preparation:</a:t>
            </a:r>
          </a:p>
          <a:p>
            <a:r>
              <a:rPr lang="en-US" dirty="0"/>
              <a:t>The DPT program curriculum is heavy on basic science, so having a strong science foundation is helpful (biology, chemistry, physics, anatomy, physiology, biomechanics, etc.). You also want to make sure you have a good understanding of the profession and what physical therapists do. You can do this can by shadowing a PT, volunteering, finding a PT or PT student mentor, and looking at the APTA website (www.apta.org), among other things.</a:t>
            </a:r>
          </a:p>
          <a:p>
            <a:endParaRPr lang="en-US" dirty="0"/>
          </a:p>
          <a:p>
            <a:r>
              <a:rPr lang="en-US" dirty="0"/>
              <a:t>Applying:</a:t>
            </a:r>
          </a:p>
          <a:p>
            <a:r>
              <a:rPr lang="en-US" dirty="0"/>
              <a:t>Most DPT programs require prerequisite courses, PT observation hours, and letters of recommendation as part of their application process. Also, 95% of DPT programs require applicants to apply via the Physical Therapy Centralized Application Service. You can visit www.PTCAS.org for more detailed application information, requirements, average GPAs, and more.</a:t>
            </a:r>
          </a:p>
          <a:p>
            <a:endParaRPr lang="en-US" dirty="0"/>
          </a:p>
          <a:p>
            <a:r>
              <a:rPr lang="en-US" dirty="0"/>
              <a:t>Curriculum:</a:t>
            </a:r>
          </a:p>
          <a:p>
            <a:r>
              <a:rPr lang="en-US" dirty="0"/>
              <a:t>Most DPT programs have a combination of didactic/classroom, lab, and clinical coursework. In additional to classroom learning you will have intensive anatomy and physiology courses and labs and be required to complete clinical rotations.</a:t>
            </a:r>
          </a:p>
          <a:p>
            <a:endParaRPr lang="en-US" dirty="0"/>
          </a:p>
          <a:p>
            <a:r>
              <a:rPr lang="en-US" dirty="0"/>
              <a:t>Degree:</a:t>
            </a:r>
          </a:p>
          <a:p>
            <a:r>
              <a:rPr lang="en-US" dirty="0"/>
              <a:t>Upon completion of a DPT program you will obtain a doctor of physical therapy degree, and when you pass the National Physical Therapy Examination you will become a licensed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459318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 physical therapist assistant you must complete a two-year associate’s degree from a CAPTE-accredited physical therapist assistant program. Upon completion of the program, you’ll take the National Physical Therapy Examination for PTAs.</a:t>
            </a:r>
          </a:p>
        </p:txBody>
      </p:sp>
      <p:sp>
        <p:nvSpPr>
          <p:cNvPr id="4" name="Slide Number Placeholder 3"/>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1656635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Today you’ll learn more about the profession of physical therapy and why it is a great career option for you to consider. Let’s start with the basics.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307688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PTA program you must obtain a high school diploma or GED. Most PTA programs take two years to complete. However, some programs will accept transfer credits, so it could take less than two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prepare for PTA program application, you also want to have a good understanding of anatomy and physiology. You also want to make sure you have a good understanding of the profession and what physical therapist assistants do. You can do this by shadowing a PT or PTA, volunteering, finding a PTA or PTA student mentor, and by looking at the APTA website (www.apta.org), among other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PTA programs require prerequisite courses, physical therapy observation </a:t>
            </a:r>
            <a:r>
              <a:rPr lang="en-US" dirty="0" err="1"/>
              <a:t>hours,and</a:t>
            </a:r>
            <a:r>
              <a:rPr lang="en-US" dirty="0"/>
              <a:t>  letters of recommendation as part of their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order to apply for PTA programs, you will apply directly to your desired institution. Each program will have individual program applications so please refer to their application in regards to what they want. CAPTE provides a list of all PTA programs around the country. </a:t>
            </a:r>
          </a:p>
          <a:p>
            <a:endParaRPr lang="en-US" dirty="0"/>
          </a:p>
          <a:p>
            <a:r>
              <a:rPr lang="en-US" dirty="0"/>
              <a:t>Curriculum:</a:t>
            </a:r>
          </a:p>
          <a:p>
            <a:r>
              <a:rPr lang="en-US" dirty="0"/>
              <a:t>PTA programs have a combination of didactic/classroom, lab, and clinical coursework.</a:t>
            </a:r>
          </a:p>
          <a:p>
            <a:endParaRPr lang="en-US" dirty="0"/>
          </a:p>
          <a:p>
            <a:r>
              <a:rPr lang="en-US" dirty="0"/>
              <a:t>Degree:</a:t>
            </a:r>
          </a:p>
          <a:p>
            <a:r>
              <a:rPr lang="en-US" dirty="0"/>
              <a:t>Upon completion of a PTA program, you will obtain an associate degree, and when you pass the National Physical Therapy Examination you will become a licensed physical therapist assistant.</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1258070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career options, even within health care, but why should you choose the profession of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15181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love anatomy, physiology, muscle movement, and exercise, and you’re curious about human body movement in general, then physical therapy is a great career option.  Physical therapists and physical therapist assistants do more than help keep people moving — in some instances they help people regain their life.</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37408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helping people regain their quality of life:</a:t>
            </a:r>
          </a:p>
          <a:p>
            <a:endParaRPr lang="en-US" dirty="0"/>
          </a:p>
          <a:p>
            <a:r>
              <a:rPr lang="en-US" dirty="0"/>
              <a:t>1. Physical therapy is consistently ranked as one of the top health professions.</a:t>
            </a:r>
          </a:p>
          <a:p>
            <a:r>
              <a:rPr lang="en-US" dirty="0"/>
              <a:t>Top Ranked Profession (https://money.usnews.com/careers/best-jobs/physical-therapist)</a:t>
            </a:r>
          </a:p>
          <a:p>
            <a:r>
              <a:rPr lang="en-US" dirty="0"/>
              <a:t>#10 in Best Healthcare Jobs</a:t>
            </a:r>
          </a:p>
          <a:p>
            <a:r>
              <a:rPr lang="en-US" dirty="0"/>
              <a:t>#15 in 100 Best Jobs</a:t>
            </a:r>
          </a:p>
          <a:p>
            <a:endParaRPr lang="en-US" dirty="0"/>
          </a:p>
          <a:p>
            <a:r>
              <a:rPr lang="en-US" dirty="0"/>
              <a:t>2. It’s a profession that is predicted to continue to grow. People are living longer and want to keep moving on their own as much as possible. Physical therapists are needed.</a:t>
            </a:r>
          </a:p>
          <a:p>
            <a:r>
              <a:rPr lang="en-US" dirty="0"/>
              <a:t>Cited by U.S. Bureau of Labor Statistics under Job Outlook (https://www.bls.gov/ooh/healthcare/physical-therapists.htm#:~:text=Employment%20of%20physical%20therapists%20is,the%20average%20for%20all%20occupations.&amp;text=In%20addition%2C%20physical%20therapists%20will,such%20as%20diabetes%20or%20obesity)</a:t>
            </a:r>
          </a:p>
          <a:p>
            <a:endParaRPr lang="en-US" dirty="0"/>
          </a:p>
          <a:p>
            <a:r>
              <a:rPr lang="en-US" dirty="0"/>
              <a:t>3. Salary levels are strong. Median PT salary is $89,440 (https://www.bls.gov/oes/current/oes291123.htm). Median PTA salary is $58,520 (https://www.bls.gov/oes/current/oes312021.htm)</a:t>
            </a:r>
          </a:p>
          <a:p>
            <a:endParaRPr lang="en-US" dirty="0"/>
          </a:p>
          <a:p>
            <a:r>
              <a:rPr lang="en-US" dirty="0"/>
              <a:t>4. Physical therapy fosters relationships with patients. Physical therapists on average spend more time with their patients than other health professions do, with 30- to 60-minute appointment times and potential multiple visits that could continues for weeks, months, and maybe even years, depending on the patient’s needs and goals.</a:t>
            </a:r>
          </a:p>
          <a:p>
            <a:endParaRPr lang="en-US" dirty="0"/>
          </a:p>
          <a:p>
            <a:r>
              <a:rPr lang="en-US" dirty="0"/>
              <a:t>5. It is likely that you’ll be able to witness your patient’s progress over time, allowing you to see the physical impact of your work.</a:t>
            </a:r>
          </a:p>
        </p:txBody>
      </p:sp>
      <p:sp>
        <p:nvSpPr>
          <p:cNvPr id="4" name="Slide Number Placeholder 3"/>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232700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now to start preparing for a future in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2859156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Do your research: Visit www.apta.org, www.ptcas.org, and individual programs.</a:t>
            </a:r>
          </a:p>
          <a:p>
            <a:r>
              <a:rPr lang="en-US" dirty="0"/>
              <a:t>2. Shadow or observe a PT or PTA to see what it’s like up close.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Diversify your experience: If possible, observe more than one or two days, in a variety of settings, and with a variety of patient populations. An experience in an outpatient orthopedic clinic will be different from an inpatient burn unit or a cardio/pulmonary clinic.</a:t>
            </a:r>
          </a:p>
          <a:p>
            <a:r>
              <a:rPr lang="en-US" dirty="0"/>
              <a:t>4. Find a mentor: Reach out to a local PT, PTA, or student PT or PTA who is willing to share their experience and guide you through the process.</a:t>
            </a:r>
          </a:p>
          <a:p>
            <a:r>
              <a:rPr lang="en-US" dirty="0"/>
              <a:t>5. Review anatomy and physiology: PTs are movement experts, and movement is based on understanding how muscles, bones, nerves, blood vessels, and other parts of the body work together to create movement.</a:t>
            </a:r>
          </a:p>
          <a:p>
            <a:r>
              <a:rPr lang="en-US" dirty="0"/>
              <a:t>6. Build a strong science foundation: Science courses such as biology, chemistry, and physics are required to enter physical therapy school. Anything you can do to ensure a solid foundation in these courses will be helpful.</a:t>
            </a:r>
          </a:p>
        </p:txBody>
      </p:sp>
      <p:sp>
        <p:nvSpPr>
          <p:cNvPr id="4" name="Slide Number Placeholder 3"/>
          <p:cNvSpPr>
            <a:spLocks noGrp="1"/>
          </p:cNvSpPr>
          <p:nvPr>
            <p:ph type="sldNum" sz="quarter" idx="5"/>
          </p:nvPr>
        </p:nvSpPr>
        <p:spPr/>
        <p:txBody>
          <a:bodyPr/>
          <a:lstStyle/>
          <a:p>
            <a:fld id="{6AEFB637-B57D-4560-B50F-19DE43BA0930}" type="slidenum">
              <a:rPr lang="en-US" smtClean="0"/>
              <a:t>27</a:t>
            </a:fld>
            <a:endParaRPr lang="en-US"/>
          </a:p>
        </p:txBody>
      </p:sp>
    </p:spTree>
    <p:extLst>
      <p:ext uri="{BB962C8B-B14F-4D97-AF65-F5344CB8AC3E}">
        <p14:creationId xmlns:p14="http://schemas.microsoft.com/office/powerpoint/2010/main" val="296479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28</a:t>
            </a:fld>
            <a:endParaRPr lang="en-US"/>
          </a:p>
        </p:txBody>
      </p:sp>
    </p:spTree>
    <p:extLst>
      <p:ext uri="{BB962C8B-B14F-4D97-AF65-F5344CB8AC3E}">
        <p14:creationId xmlns:p14="http://schemas.microsoft.com/office/powerpoint/2010/main" val="300066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29</a:t>
            </a:fld>
            <a:endParaRPr lang="en-US"/>
          </a:p>
        </p:txBody>
      </p:sp>
    </p:spTree>
    <p:extLst>
      <p:ext uri="{BB962C8B-B14F-4D97-AF65-F5344CB8AC3E}">
        <p14:creationId xmlns:p14="http://schemas.microsoft.com/office/powerpoint/2010/main" val="2505292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EFB637-B57D-4560-B50F-19DE43BA0930}" type="slidenum">
              <a:rPr lang="en-US" smtClean="0"/>
              <a:t>35</a:t>
            </a:fld>
            <a:endParaRPr lang="en-US"/>
          </a:p>
        </p:txBody>
      </p:sp>
    </p:spTree>
    <p:extLst>
      <p:ext uri="{BB962C8B-B14F-4D97-AF65-F5344CB8AC3E}">
        <p14:creationId xmlns:p14="http://schemas.microsoft.com/office/powerpoint/2010/main" val="251522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physical therapy? Here is a formal definition, but, in short, physical therapy helps people move better. It helps improve movement and physical function to prevent and/or treat injury and chronic disease.</a:t>
            </a:r>
          </a:p>
          <a:p>
            <a:endParaRPr lang="en-US" dirty="0"/>
          </a:p>
          <a:p>
            <a:r>
              <a:rPr lang="en-US" dirty="0"/>
              <a:t>Big picture: Physical therapy is vital because it keeps people moving, and movement is one of the keys to life. Think about how your life would change if you couldn’t move or your mobility was limited in a way you are not used to. </a:t>
            </a:r>
          </a:p>
          <a:p>
            <a:endParaRPr lang="en-US" dirty="0"/>
          </a:p>
          <a:p>
            <a:r>
              <a:rPr lang="en-US" dirty="0"/>
              <a:t>Movement doesn’t refer just to running and dancing; we’re also talking about sitting and standing, walking, playing, bathing, breathing, even keeping lymph moving through your body. Physical therapists help keep people moving so they can live life to the fullest. </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9936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are licensed health care providers who help people move better.  They are educated with a professional doctoral degree and trained to examine, diagnose, and treat movement dysfunction, as well as to optimize movement function.</a:t>
            </a:r>
          </a:p>
          <a:p>
            <a:endParaRPr lang="en-US" dirty="0"/>
          </a:p>
          <a:p>
            <a:r>
              <a:rPr lang="en-US" dirty="0"/>
              <a:t>They are anatomy and physiology experts. Physical therapists have an in-depth knowledge of the body’s muscles, bones, nerves, ligaments, tendons, blood vessels, fascia, etc., and how they all work together to keep people moving.</a:t>
            </a:r>
          </a:p>
          <a:p>
            <a:endParaRPr lang="en-US" dirty="0"/>
          </a:p>
          <a:p>
            <a:r>
              <a:rPr lang="en-US" dirty="0"/>
              <a:t>Physical therapists use movement, exercise, modalities, and techniques such as heat, cold, electrical stimulation, manual therapy, and light therapy to treat movement dysfunction and prevent injury.</a:t>
            </a:r>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424978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 assistants are licensed or certified clinicians that provide physical therapist services under the direction and supervision of a licensed physical therapist. </a:t>
            </a:r>
          </a:p>
          <a:p>
            <a:endParaRPr lang="en-US" dirty="0"/>
          </a:p>
          <a:p>
            <a:r>
              <a:rPr lang="en-US" dirty="0"/>
              <a:t>Physical therapist assistants are not trained to examine and diagnose as physical therapist are, but they are trained to assist with the implementation of patient care and treatment.</a:t>
            </a:r>
          </a:p>
          <a:p>
            <a:endParaRPr lang="en-US" dirty="0"/>
          </a:p>
          <a:p>
            <a:r>
              <a:rPr lang="en-US" dirty="0"/>
              <a:t>There is a difference between physical therapist assistants and physical therapy aides.  PTAs are licensed or certified clinicians trained to provide health care services, while physical therapy aides perform nonmedical tasks and assist with clinic duties, working under the supervision of PTs and PTAs.</a:t>
            </a:r>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222831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many patient populations that physical therapists and physical therapist assistants treat are those living with a disability. In the United States, 21 million adults have some sort of disability, including the loss of mobility. </a:t>
            </a:r>
          </a:p>
          <a:p>
            <a:r>
              <a:rPr lang="en-US" dirty="0"/>
              <a:t>(Source: CDC Vital Signs, May 2014)</a:t>
            </a:r>
          </a:p>
          <a:p>
            <a:endParaRPr lang="en-US" dirty="0"/>
          </a:p>
          <a:p>
            <a:r>
              <a:rPr lang="en-US" dirty="0"/>
              <a:t>Physical therapists examine, develop a treatment plan, and work with patients to help regain, maintain, prevent, or slow the loss of movement. </a:t>
            </a: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24673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misconceptions about what physical therapy is. The next few slides will give you a better understanding of what physical therapy is, what PTs and PTAs do, and what you can do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318860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PTs and PTAs can provide physical therapist services. Other health professions deal with movement as well, but only physical therapists can provide physical therapy.  It’s true that massage/manual therapy is one of the many techniques PTs use for treatment, but it is by far not the only technique. Physical therapists most definitely treat athletes, but it they treat a wide variety of other populations as well. Physical therapists use exercise and movement to treat patients. </a:t>
            </a:r>
            <a:r>
              <a:rPr lang="en-US" dirty="0">
                <a:solidFill>
                  <a:srgbClr val="FF0000"/>
                </a:solidFill>
                <a:highlight>
                  <a:srgbClr val="FFFF00"/>
                </a:highlight>
              </a:rPr>
              <a:t>The goal is to increase movement ability and help heal the body using that movement.</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395393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and physical therapist assistants treat patients across the lifespan, from infancy to end of life. As a PT you can work with pediatric through geriatric patient populations and all in between.</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3621953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37160"/>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2020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 id="2147483667" r:id="rId16"/>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0.jpg"/><Relationship Id="rId4" Type="http://schemas.openxmlformats.org/officeDocument/2006/relationships/diagramLayout" Target="../diagrams/layout5.xml"/><Relationship Id="rId9"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23.jpg"/><Relationship Id="rId4" Type="http://schemas.openxmlformats.org/officeDocument/2006/relationships/diagramLayout" Target="../diagrams/layout7.xml"/><Relationship Id="rId9"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video" Target="https://www.youtube.com/embed/lMHp5C5V8jU?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apta.org/" TargetMode="External"/><Relationship Id="rId7"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moneysmart.ptmovesme.org/" TargetMode="External"/><Relationship Id="rId5" Type="http://schemas.openxmlformats.org/officeDocument/2006/relationships/hyperlink" Target="http://www.capteonline.org/" TargetMode="External"/><Relationship Id="rId4" Type="http://schemas.openxmlformats.org/officeDocument/2006/relationships/hyperlink" Target="http://www.ptca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oneysmart.ptmovesme.org/"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The Physical </a:t>
            </a:r>
            <a:r>
              <a:rPr lang="en-US"/>
              <a:t>Therapy Profession 	</a:t>
            </a:r>
            <a:endParaRPr lang="en-US" dirty="0"/>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p:txBody>
          <a:bodyPr/>
          <a:lstStyle/>
          <a:p>
            <a:r>
              <a:rPr lang="en-US" dirty="0"/>
              <a:t>Month DD, YYYY</a:t>
            </a:r>
          </a:p>
          <a:p>
            <a:r>
              <a:rPr lang="en-US" dirty="0"/>
              <a:t>Name or Location [Arial 20pt, White]</a:t>
            </a:r>
          </a:p>
        </p:txBody>
      </p:sp>
    </p:spTree>
    <p:extLst>
      <p:ext uri="{BB962C8B-B14F-4D97-AF65-F5344CB8AC3E}">
        <p14:creationId xmlns:p14="http://schemas.microsoft.com/office/powerpoint/2010/main" val="119813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80" y="457200"/>
            <a:ext cx="10363200" cy="914400"/>
          </a:xfrm>
        </p:spPr>
        <p:txBody>
          <a:bodyPr/>
          <a:lstStyle/>
          <a:p>
            <a:r>
              <a:rPr lang="en-US" dirty="0"/>
              <a:t>2. PTs and PTAs Care for People of All Ages and Abilities</a:t>
            </a:r>
          </a:p>
        </p:txBody>
      </p:sp>
      <p:sp>
        <p:nvSpPr>
          <p:cNvPr id="6" name="Text Placeholder 5">
            <a:extLst>
              <a:ext uri="{FF2B5EF4-FFF2-40B4-BE49-F238E27FC236}">
                <a16:creationId xmlns:a16="http://schemas.microsoft.com/office/drawing/2014/main" id="{91B39B5C-4253-465B-8D67-22D1317075B8}"/>
              </a:ext>
            </a:extLst>
          </p:cNvPr>
          <p:cNvSpPr>
            <a:spLocks noGrp="1"/>
          </p:cNvSpPr>
          <p:nvPr>
            <p:ph type="body" sz="quarter" idx="10"/>
          </p:nvPr>
        </p:nvSpPr>
        <p:spPr>
          <a:xfrm>
            <a:off x="1569720" y="1089977"/>
            <a:ext cx="9311640" cy="563245"/>
          </a:xfrm>
        </p:spPr>
        <p:txBody>
          <a:bodyPr>
            <a:normAutofit/>
          </a:bodyPr>
          <a:lstStyle/>
          <a:p>
            <a:r>
              <a:rPr lang="en-US" sz="2400" dirty="0"/>
              <a:t>They treat patients across the lifespan (birth to end of life)</a:t>
            </a:r>
          </a:p>
        </p:txBody>
      </p:sp>
      <p:pic>
        <p:nvPicPr>
          <p:cNvPr id="13" name="Picture 12" descr="A picture containing indoor, floor, person, wall&#10;&#10;Description automatically generated">
            <a:extLst>
              <a:ext uri="{FF2B5EF4-FFF2-40B4-BE49-F238E27FC236}">
                <a16:creationId xmlns:a16="http://schemas.microsoft.com/office/drawing/2014/main" id="{829BF48A-41F9-493B-B4DA-04194F9C24C3}"/>
              </a:ext>
            </a:extLst>
          </p:cNvPr>
          <p:cNvPicPr>
            <a:picLocks noChangeAspect="1"/>
          </p:cNvPicPr>
          <p:nvPr/>
        </p:nvPicPr>
        <p:blipFill rotWithShape="1">
          <a:blip r:embed="rId3"/>
          <a:srcRect l="8350" t="11501" r="32751"/>
          <a:stretch/>
        </p:blipFill>
        <p:spPr>
          <a:xfrm>
            <a:off x="2958903" y="2329436"/>
            <a:ext cx="2564490" cy="2567212"/>
          </a:xfrm>
          <a:prstGeom prst="rect">
            <a:avLst/>
          </a:prstGeom>
        </p:spPr>
      </p:pic>
      <p:pic>
        <p:nvPicPr>
          <p:cNvPr id="15" name="Picture 14">
            <a:extLst>
              <a:ext uri="{FF2B5EF4-FFF2-40B4-BE49-F238E27FC236}">
                <a16:creationId xmlns:a16="http://schemas.microsoft.com/office/drawing/2014/main" id="{69804EEA-ADA5-4CA8-8217-3A3661B67FC3}"/>
              </a:ext>
            </a:extLst>
          </p:cNvPr>
          <p:cNvPicPr>
            <a:picLocks noChangeAspect="1"/>
          </p:cNvPicPr>
          <p:nvPr/>
        </p:nvPicPr>
        <p:blipFill rotWithShape="1">
          <a:blip r:embed="rId4"/>
          <a:srcRect t="15893"/>
          <a:stretch/>
        </p:blipFill>
        <p:spPr>
          <a:xfrm>
            <a:off x="5638590" y="2335385"/>
            <a:ext cx="2033618" cy="2567212"/>
          </a:xfrm>
          <a:prstGeom prst="rect">
            <a:avLst/>
          </a:prstGeom>
        </p:spPr>
      </p:pic>
      <p:pic>
        <p:nvPicPr>
          <p:cNvPr id="17" name="Picture 16" descr="A picture containing person, indoor, floor, child&#10;&#10;Description automatically generated">
            <a:extLst>
              <a:ext uri="{FF2B5EF4-FFF2-40B4-BE49-F238E27FC236}">
                <a16:creationId xmlns:a16="http://schemas.microsoft.com/office/drawing/2014/main" id="{87623050-002B-4051-A737-3F47FC1137DD}"/>
              </a:ext>
            </a:extLst>
          </p:cNvPr>
          <p:cNvPicPr>
            <a:picLocks noChangeAspect="1"/>
          </p:cNvPicPr>
          <p:nvPr/>
        </p:nvPicPr>
        <p:blipFill rotWithShape="1">
          <a:blip r:embed="rId5"/>
          <a:srcRect l="30650" r="12201"/>
          <a:stretch/>
        </p:blipFill>
        <p:spPr>
          <a:xfrm>
            <a:off x="637649" y="2329436"/>
            <a:ext cx="2197015" cy="2561263"/>
          </a:xfrm>
          <a:prstGeom prst="rect">
            <a:avLst/>
          </a:prstGeom>
        </p:spPr>
      </p:pic>
      <p:pic>
        <p:nvPicPr>
          <p:cNvPr id="19" name="Picture 18">
            <a:extLst>
              <a:ext uri="{FF2B5EF4-FFF2-40B4-BE49-F238E27FC236}">
                <a16:creationId xmlns:a16="http://schemas.microsoft.com/office/drawing/2014/main" id="{074F2DF7-6199-4D6C-9920-5A084868F473}"/>
              </a:ext>
            </a:extLst>
          </p:cNvPr>
          <p:cNvPicPr>
            <a:picLocks noChangeAspect="1"/>
          </p:cNvPicPr>
          <p:nvPr/>
        </p:nvPicPr>
        <p:blipFill rotWithShape="1">
          <a:blip r:embed="rId6"/>
          <a:srcRect l="34550" t="6098" r="29900" b="6098"/>
          <a:stretch/>
        </p:blipFill>
        <p:spPr>
          <a:xfrm>
            <a:off x="7787405" y="2335385"/>
            <a:ext cx="1560075" cy="2567212"/>
          </a:xfrm>
          <a:prstGeom prst="rect">
            <a:avLst/>
          </a:prstGeom>
        </p:spPr>
      </p:pic>
      <p:pic>
        <p:nvPicPr>
          <p:cNvPr id="7" name="Picture 6" descr="A picture containing person, indoor, table&#10;&#10;Description automatically generated">
            <a:extLst>
              <a:ext uri="{FF2B5EF4-FFF2-40B4-BE49-F238E27FC236}">
                <a16:creationId xmlns:a16="http://schemas.microsoft.com/office/drawing/2014/main" id="{28CFFC17-B884-4A6D-A354-7E9618824AD7}"/>
              </a:ext>
            </a:extLst>
          </p:cNvPr>
          <p:cNvPicPr>
            <a:picLocks noChangeAspect="1"/>
          </p:cNvPicPr>
          <p:nvPr/>
        </p:nvPicPr>
        <p:blipFill rotWithShape="1">
          <a:blip r:embed="rId7"/>
          <a:srcRect t="14683" r="6091"/>
          <a:stretch/>
        </p:blipFill>
        <p:spPr>
          <a:xfrm>
            <a:off x="9462677" y="2329436"/>
            <a:ext cx="1931921" cy="2634368"/>
          </a:xfrm>
          <a:prstGeom prst="rect">
            <a:avLst/>
          </a:prstGeom>
        </p:spPr>
      </p:pic>
    </p:spTree>
    <p:extLst>
      <p:ext uri="{BB962C8B-B14F-4D97-AF65-F5344CB8AC3E}">
        <p14:creationId xmlns:p14="http://schemas.microsoft.com/office/powerpoint/2010/main" val="423828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79" y="457200"/>
            <a:ext cx="10733773" cy="563245"/>
          </a:xfrm>
        </p:spPr>
        <p:txBody>
          <a:bodyPr>
            <a:noAutofit/>
          </a:bodyPr>
          <a:lstStyle/>
          <a:p>
            <a:r>
              <a:rPr lang="en-US" dirty="0"/>
              <a:t>3. PTs and PTAs Work Throughout the Health Care System</a:t>
            </a:r>
          </a:p>
        </p:txBody>
      </p:sp>
      <p:graphicFrame>
        <p:nvGraphicFramePr>
          <p:cNvPr id="8" name="Content Placeholder 3">
            <a:extLst>
              <a:ext uri="{FF2B5EF4-FFF2-40B4-BE49-F238E27FC236}">
                <a16:creationId xmlns:a16="http://schemas.microsoft.com/office/drawing/2014/main" id="{B61399F2-C47E-482D-A837-38F8F4793631}"/>
              </a:ext>
            </a:extLst>
          </p:cNvPr>
          <p:cNvGraphicFramePr>
            <a:graphicFrameLocks noGrp="1"/>
          </p:cNvGraphicFramePr>
          <p:nvPr>
            <p:ph idx="1"/>
            <p:extLst>
              <p:ext uri="{D42A27DB-BD31-4B8C-83A1-F6EECF244321}">
                <p14:modId xmlns:p14="http://schemas.microsoft.com/office/powerpoint/2010/main" val="2209144498"/>
              </p:ext>
            </p:extLst>
          </p:nvPr>
        </p:nvGraphicFramePr>
        <p:xfrm>
          <a:off x="1996440" y="1069340"/>
          <a:ext cx="8199120" cy="471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900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640079" y="457200"/>
            <a:ext cx="11282632" cy="659467"/>
          </a:xfrm>
        </p:spPr>
        <p:txBody>
          <a:bodyPr/>
          <a:lstStyle/>
          <a:p>
            <a:r>
              <a:rPr lang="en-US" dirty="0"/>
              <a:t>4. PTs and PTAs Can Focus on Specific Areas of Care</a:t>
            </a:r>
          </a:p>
        </p:txBody>
      </p:sp>
      <p:sp>
        <p:nvSpPr>
          <p:cNvPr id="5" name="TextBox 4">
            <a:extLst>
              <a:ext uri="{FF2B5EF4-FFF2-40B4-BE49-F238E27FC236}">
                <a16:creationId xmlns:a16="http://schemas.microsoft.com/office/drawing/2014/main" id="{A7B9E518-5C8C-486C-AF2A-5F732101FAA1}"/>
              </a:ext>
            </a:extLst>
          </p:cNvPr>
          <p:cNvSpPr txBox="1"/>
          <p:nvPr/>
        </p:nvSpPr>
        <p:spPr>
          <a:xfrm>
            <a:off x="6096000" y="2186514"/>
            <a:ext cx="4739640" cy="2569934"/>
          </a:xfrm>
          <a:prstGeom prst="rect">
            <a:avLst/>
          </a:prstGeom>
          <a:noFill/>
        </p:spPr>
        <p:txBody>
          <a:bodyPr wrap="square" rtlCol="0">
            <a:spAutoFit/>
          </a:bodyPr>
          <a:lstStyle/>
          <a:p>
            <a:pPr algn="ctr"/>
            <a:r>
              <a:rPr lang="en-US" dirty="0"/>
              <a:t>Acute Care</a:t>
            </a:r>
          </a:p>
          <a:p>
            <a:pPr algn="ctr"/>
            <a:endParaRPr lang="en-US" sz="500" dirty="0"/>
          </a:p>
          <a:p>
            <a:pPr algn="ctr"/>
            <a:r>
              <a:rPr lang="en-US" dirty="0"/>
              <a:t>Cardiovascular &amp; Pulmonary</a:t>
            </a:r>
          </a:p>
          <a:p>
            <a:pPr algn="ctr"/>
            <a:endParaRPr lang="en-US" sz="500" dirty="0"/>
          </a:p>
          <a:p>
            <a:pPr algn="ctr"/>
            <a:r>
              <a:rPr lang="en-US" dirty="0"/>
              <a:t>Geriatrics</a:t>
            </a:r>
          </a:p>
          <a:p>
            <a:pPr algn="ctr"/>
            <a:endParaRPr lang="en-US" sz="500" dirty="0"/>
          </a:p>
          <a:p>
            <a:pPr algn="ctr"/>
            <a:r>
              <a:rPr lang="en-US" dirty="0"/>
              <a:t>Oncology</a:t>
            </a:r>
          </a:p>
          <a:p>
            <a:pPr algn="ctr"/>
            <a:endParaRPr lang="en-US" sz="500" dirty="0"/>
          </a:p>
          <a:p>
            <a:pPr algn="ctr"/>
            <a:r>
              <a:rPr lang="en-US" dirty="0" err="1"/>
              <a:t>Orthopaedics</a:t>
            </a:r>
            <a:endParaRPr lang="en-US" dirty="0"/>
          </a:p>
          <a:p>
            <a:pPr algn="ctr"/>
            <a:endParaRPr lang="en-US" sz="500" dirty="0"/>
          </a:p>
          <a:p>
            <a:pPr algn="ctr"/>
            <a:r>
              <a:rPr lang="en-US" dirty="0"/>
              <a:t>Pediatrics</a:t>
            </a:r>
          </a:p>
          <a:p>
            <a:pPr algn="ctr"/>
            <a:endParaRPr lang="en-US" sz="500" dirty="0"/>
          </a:p>
          <a:p>
            <a:pPr algn="ctr"/>
            <a:r>
              <a:rPr lang="en-US" dirty="0"/>
              <a:t>Wound Management</a:t>
            </a:r>
          </a:p>
          <a:p>
            <a:pPr algn="ctr"/>
            <a:endParaRPr lang="en-US" sz="500" dirty="0"/>
          </a:p>
        </p:txBody>
      </p:sp>
      <p:sp>
        <p:nvSpPr>
          <p:cNvPr id="4" name="Rectangle 3">
            <a:extLst>
              <a:ext uri="{FF2B5EF4-FFF2-40B4-BE49-F238E27FC236}">
                <a16:creationId xmlns:a16="http://schemas.microsoft.com/office/drawing/2014/main" id="{8644452D-4FB6-4E6A-B997-953BE7CD0E31}"/>
              </a:ext>
            </a:extLst>
          </p:cNvPr>
          <p:cNvSpPr/>
          <p:nvPr/>
        </p:nvSpPr>
        <p:spPr>
          <a:xfrm>
            <a:off x="1179576" y="1335024"/>
            <a:ext cx="3877056" cy="4636008"/>
          </a:xfrm>
          <a:prstGeom prst="rect">
            <a:avLst/>
          </a:prstGeom>
          <a:noFill/>
          <a:ln w="38100">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0F0A12-29B3-4CF8-A4C7-62A8FD032230}"/>
              </a:ext>
            </a:extLst>
          </p:cNvPr>
          <p:cNvSpPr/>
          <p:nvPr/>
        </p:nvSpPr>
        <p:spPr>
          <a:xfrm>
            <a:off x="6527292" y="1335024"/>
            <a:ext cx="3877056" cy="4625765"/>
          </a:xfrm>
          <a:prstGeom prst="rect">
            <a:avLst/>
          </a:prstGeom>
          <a:noFill/>
          <a:ln w="38100">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8D00E0-5657-44CE-AE1F-F3DEFAE73C3D}"/>
              </a:ext>
            </a:extLst>
          </p:cNvPr>
          <p:cNvSpPr txBox="1"/>
          <p:nvPr/>
        </p:nvSpPr>
        <p:spPr>
          <a:xfrm>
            <a:off x="2211988" y="1598825"/>
            <a:ext cx="1655261" cy="369332"/>
          </a:xfrm>
          <a:prstGeom prst="rect">
            <a:avLst/>
          </a:prstGeom>
          <a:noFill/>
        </p:spPr>
        <p:txBody>
          <a:bodyPr wrap="none" rtlCol="0">
            <a:spAutoFit/>
          </a:bodyPr>
          <a:lstStyle/>
          <a:p>
            <a:r>
              <a:rPr lang="en-US" u="sng" dirty="0"/>
              <a:t>PT Specialties</a:t>
            </a:r>
          </a:p>
        </p:txBody>
      </p:sp>
      <p:sp>
        <p:nvSpPr>
          <p:cNvPr id="10" name="TextBox 9">
            <a:extLst>
              <a:ext uri="{FF2B5EF4-FFF2-40B4-BE49-F238E27FC236}">
                <a16:creationId xmlns:a16="http://schemas.microsoft.com/office/drawing/2014/main" id="{F0758151-9329-424B-B3C2-4DE4524E4A06}"/>
              </a:ext>
            </a:extLst>
          </p:cNvPr>
          <p:cNvSpPr txBox="1"/>
          <p:nvPr/>
        </p:nvSpPr>
        <p:spPr>
          <a:xfrm>
            <a:off x="7477921" y="1598825"/>
            <a:ext cx="1975797" cy="369332"/>
          </a:xfrm>
          <a:prstGeom prst="rect">
            <a:avLst/>
          </a:prstGeom>
          <a:noFill/>
        </p:spPr>
        <p:txBody>
          <a:bodyPr wrap="none" rtlCol="0">
            <a:spAutoFit/>
          </a:bodyPr>
          <a:lstStyle/>
          <a:p>
            <a:r>
              <a:rPr lang="en-US" u="sng" dirty="0"/>
              <a:t>PTA Proficiencies</a:t>
            </a:r>
          </a:p>
        </p:txBody>
      </p:sp>
      <p:sp>
        <p:nvSpPr>
          <p:cNvPr id="12" name="TextBox 11">
            <a:extLst>
              <a:ext uri="{FF2B5EF4-FFF2-40B4-BE49-F238E27FC236}">
                <a16:creationId xmlns:a16="http://schemas.microsoft.com/office/drawing/2014/main" id="{270C4BB8-6347-41EC-A626-69B45F232E8D}"/>
              </a:ext>
            </a:extLst>
          </p:cNvPr>
          <p:cNvSpPr txBox="1"/>
          <p:nvPr/>
        </p:nvSpPr>
        <p:spPr>
          <a:xfrm>
            <a:off x="736092" y="2186514"/>
            <a:ext cx="4764024" cy="3554819"/>
          </a:xfrm>
          <a:prstGeom prst="rect">
            <a:avLst/>
          </a:prstGeom>
          <a:noFill/>
        </p:spPr>
        <p:txBody>
          <a:bodyPr wrap="square" rtlCol="0">
            <a:spAutoFit/>
          </a:bodyPr>
          <a:lstStyle/>
          <a:p>
            <a:pPr algn="ctr"/>
            <a:r>
              <a:rPr lang="en-US" dirty="0"/>
              <a:t>Cardiovascular &amp; Pulmonary</a:t>
            </a:r>
          </a:p>
          <a:p>
            <a:pPr algn="ctr"/>
            <a:endParaRPr lang="en-US" sz="500" dirty="0"/>
          </a:p>
          <a:p>
            <a:pPr algn="ctr"/>
            <a:r>
              <a:rPr lang="en-US" dirty="0"/>
              <a:t>Clinical Electrophysiology</a:t>
            </a:r>
          </a:p>
          <a:p>
            <a:pPr algn="ctr"/>
            <a:endParaRPr lang="en-US" sz="500" dirty="0"/>
          </a:p>
          <a:p>
            <a:pPr algn="ctr"/>
            <a:r>
              <a:rPr lang="en-US" dirty="0"/>
              <a:t>Geriatrics</a:t>
            </a:r>
          </a:p>
          <a:p>
            <a:pPr algn="ctr"/>
            <a:endParaRPr lang="en-US" sz="500" dirty="0"/>
          </a:p>
          <a:p>
            <a:pPr algn="ctr"/>
            <a:r>
              <a:rPr lang="en-US" dirty="0"/>
              <a:t>Neurology</a:t>
            </a:r>
          </a:p>
          <a:p>
            <a:pPr algn="ctr"/>
            <a:endParaRPr lang="en-US" sz="500" dirty="0"/>
          </a:p>
          <a:p>
            <a:pPr algn="ctr"/>
            <a:r>
              <a:rPr lang="en-US" dirty="0"/>
              <a:t>Oncology</a:t>
            </a:r>
          </a:p>
          <a:p>
            <a:pPr algn="ctr"/>
            <a:endParaRPr lang="en-US" sz="500" dirty="0"/>
          </a:p>
          <a:p>
            <a:pPr algn="ctr"/>
            <a:r>
              <a:rPr lang="en-US" dirty="0" err="1"/>
              <a:t>Orthopaedics</a:t>
            </a:r>
            <a:endParaRPr lang="en-US" dirty="0"/>
          </a:p>
          <a:p>
            <a:pPr algn="ctr"/>
            <a:endParaRPr lang="en-US" sz="500" dirty="0"/>
          </a:p>
          <a:p>
            <a:pPr algn="ctr"/>
            <a:r>
              <a:rPr lang="en-US" dirty="0"/>
              <a:t>Pediatrics</a:t>
            </a:r>
          </a:p>
          <a:p>
            <a:pPr algn="ctr"/>
            <a:endParaRPr lang="en-US" sz="500" dirty="0"/>
          </a:p>
          <a:p>
            <a:pPr algn="ctr"/>
            <a:r>
              <a:rPr lang="en-US" dirty="0"/>
              <a:t>Sports</a:t>
            </a:r>
          </a:p>
          <a:p>
            <a:pPr algn="ctr"/>
            <a:endParaRPr lang="en-US" sz="500" dirty="0"/>
          </a:p>
          <a:p>
            <a:pPr algn="ctr"/>
            <a:r>
              <a:rPr lang="en-US" dirty="0"/>
              <a:t>Women’s Health</a:t>
            </a:r>
          </a:p>
          <a:p>
            <a:pPr algn="ctr"/>
            <a:endParaRPr lang="en-US" sz="500" dirty="0"/>
          </a:p>
          <a:p>
            <a:pPr algn="ctr"/>
            <a:r>
              <a:rPr lang="en-US" dirty="0"/>
              <a:t>Wound Management</a:t>
            </a:r>
          </a:p>
        </p:txBody>
      </p:sp>
    </p:spTree>
    <p:extLst>
      <p:ext uri="{BB962C8B-B14F-4D97-AF65-F5344CB8AC3E}">
        <p14:creationId xmlns:p14="http://schemas.microsoft.com/office/powerpoint/2010/main" val="1001442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91368-66D7-4A42-83AB-D883CF7B3E73}"/>
              </a:ext>
            </a:extLst>
          </p:cNvPr>
          <p:cNvSpPr>
            <a:spLocks noGrp="1"/>
          </p:cNvSpPr>
          <p:nvPr>
            <p:ph type="title"/>
          </p:nvPr>
        </p:nvSpPr>
        <p:spPr>
          <a:xfrm>
            <a:off x="640080" y="457200"/>
            <a:ext cx="11125200" cy="914400"/>
          </a:xfrm>
        </p:spPr>
        <p:txBody>
          <a:bodyPr/>
          <a:lstStyle/>
          <a:p>
            <a:r>
              <a:rPr lang="en-US" dirty="0"/>
              <a:t>5. PTs and PTAs Treat Multiple Body Systems</a:t>
            </a:r>
          </a:p>
        </p:txBody>
      </p:sp>
      <p:sp>
        <p:nvSpPr>
          <p:cNvPr id="3" name="Content Placeholder 2">
            <a:extLst>
              <a:ext uri="{FF2B5EF4-FFF2-40B4-BE49-F238E27FC236}">
                <a16:creationId xmlns:a16="http://schemas.microsoft.com/office/drawing/2014/main" id="{A39D98CC-237D-4D77-8C42-872370ADD754}"/>
              </a:ext>
            </a:extLst>
          </p:cNvPr>
          <p:cNvSpPr>
            <a:spLocks noGrp="1"/>
          </p:cNvSpPr>
          <p:nvPr>
            <p:ph sz="half" idx="1"/>
          </p:nvPr>
        </p:nvSpPr>
        <p:spPr>
          <a:xfrm>
            <a:off x="6202680" y="2198553"/>
            <a:ext cx="5806440" cy="4023360"/>
          </a:xfrm>
        </p:spPr>
        <p:txBody>
          <a:bodyPr>
            <a:normAutofit/>
          </a:bodyPr>
          <a:lstStyle/>
          <a:p>
            <a:r>
              <a:rPr lang="en-US" sz="1800" b="1" dirty="0"/>
              <a:t>Cardiovascular</a:t>
            </a:r>
            <a:r>
              <a:rPr lang="en-US" sz="1800" dirty="0"/>
              <a:t>: Coronary artery disease</a:t>
            </a:r>
          </a:p>
          <a:p>
            <a:r>
              <a:rPr lang="en-US" sz="1800" b="1" dirty="0"/>
              <a:t>Respiratory</a:t>
            </a:r>
            <a:r>
              <a:rPr lang="en-US" sz="1800" dirty="0"/>
              <a:t>: Chronic obstructive pulmonary disease</a:t>
            </a:r>
          </a:p>
          <a:p>
            <a:r>
              <a:rPr lang="en-US" sz="1800" b="1" dirty="0"/>
              <a:t>Integumentary</a:t>
            </a:r>
            <a:r>
              <a:rPr lang="en-US" sz="1800" dirty="0"/>
              <a:t>: Skin burns</a:t>
            </a:r>
          </a:p>
          <a:p>
            <a:r>
              <a:rPr lang="en-US" sz="1800" b="1" dirty="0"/>
              <a:t>Muscular/Skeletal</a:t>
            </a:r>
            <a:r>
              <a:rPr lang="en-US" sz="1800" dirty="0"/>
              <a:t>: Back pain, dislocations/fractures</a:t>
            </a:r>
          </a:p>
          <a:p>
            <a:r>
              <a:rPr lang="en-US" sz="1800" b="1" dirty="0"/>
              <a:t>Nervous</a:t>
            </a:r>
            <a:r>
              <a:rPr lang="en-US" sz="1800" dirty="0"/>
              <a:t>: Stroke, traumatic brain injury, vertigo</a:t>
            </a:r>
          </a:p>
          <a:p>
            <a:r>
              <a:rPr lang="en-US" sz="1800" b="1" dirty="0"/>
              <a:t>Urinary/Renal</a:t>
            </a:r>
            <a:r>
              <a:rPr lang="en-US" sz="1800" dirty="0"/>
              <a:t>: Incontinence</a:t>
            </a:r>
          </a:p>
          <a:p>
            <a:r>
              <a:rPr lang="en-US" sz="1800" b="1" dirty="0"/>
              <a:t>Reproductive</a:t>
            </a:r>
            <a:r>
              <a:rPr lang="en-US" sz="1800" dirty="0"/>
              <a:t>: Pelvic pain</a:t>
            </a:r>
          </a:p>
          <a:p>
            <a:r>
              <a:rPr lang="en-US" sz="1800" b="1" dirty="0"/>
              <a:t>Immune/Lymphatic</a:t>
            </a:r>
            <a:r>
              <a:rPr lang="en-US" sz="1800" dirty="0"/>
              <a:t>: Lymphedema</a:t>
            </a:r>
          </a:p>
          <a:p>
            <a:r>
              <a:rPr lang="en-US" sz="1800" b="1" dirty="0"/>
              <a:t>Digestive</a:t>
            </a:r>
            <a:r>
              <a:rPr lang="en-US" sz="1800" dirty="0"/>
              <a:t>: SIBO, GERD, IBS</a:t>
            </a:r>
          </a:p>
        </p:txBody>
      </p:sp>
      <p:sp>
        <p:nvSpPr>
          <p:cNvPr id="5" name="Text Placeholder 4">
            <a:extLst>
              <a:ext uri="{FF2B5EF4-FFF2-40B4-BE49-F238E27FC236}">
                <a16:creationId xmlns:a16="http://schemas.microsoft.com/office/drawing/2014/main" id="{336162C3-4E4A-4628-96CF-C3620AA1D4DA}"/>
              </a:ext>
            </a:extLst>
          </p:cNvPr>
          <p:cNvSpPr>
            <a:spLocks noGrp="1"/>
          </p:cNvSpPr>
          <p:nvPr>
            <p:ph type="body" sz="quarter" idx="10"/>
          </p:nvPr>
        </p:nvSpPr>
        <p:spPr>
          <a:xfrm>
            <a:off x="6202680" y="1735638"/>
            <a:ext cx="4846320" cy="365760"/>
          </a:xfrm>
        </p:spPr>
        <p:txBody>
          <a:bodyPr>
            <a:normAutofit/>
          </a:bodyPr>
          <a:lstStyle/>
          <a:p>
            <a:r>
              <a:rPr lang="en-US" sz="1800" b="0" u="sng" dirty="0"/>
              <a:t>For example:</a:t>
            </a:r>
          </a:p>
        </p:txBody>
      </p:sp>
      <p:pic>
        <p:nvPicPr>
          <p:cNvPr id="8" name="Picture 7" descr="Two people in a dress&#10;&#10;Description automatically generated">
            <a:extLst>
              <a:ext uri="{FF2B5EF4-FFF2-40B4-BE49-F238E27FC236}">
                <a16:creationId xmlns:a16="http://schemas.microsoft.com/office/drawing/2014/main" id="{2201779C-0453-4449-AE05-80AFE9CAF20C}"/>
              </a:ext>
            </a:extLst>
          </p:cNvPr>
          <p:cNvPicPr>
            <a:picLocks noChangeAspect="1"/>
          </p:cNvPicPr>
          <p:nvPr/>
        </p:nvPicPr>
        <p:blipFill rotWithShape="1">
          <a:blip r:embed="rId3"/>
          <a:srcRect l="5364" r="956"/>
          <a:stretch/>
        </p:blipFill>
        <p:spPr>
          <a:xfrm>
            <a:off x="746760" y="1735638"/>
            <a:ext cx="5455920" cy="4243958"/>
          </a:xfrm>
          <a:prstGeom prst="rect">
            <a:avLst/>
          </a:prstGeom>
        </p:spPr>
      </p:pic>
      <p:sp>
        <p:nvSpPr>
          <p:cNvPr id="9" name="Text Placeholder 5">
            <a:extLst>
              <a:ext uri="{FF2B5EF4-FFF2-40B4-BE49-F238E27FC236}">
                <a16:creationId xmlns:a16="http://schemas.microsoft.com/office/drawing/2014/main" id="{23A047C6-CA1C-4E7D-AABD-3062665EED7A}"/>
              </a:ext>
            </a:extLst>
          </p:cNvPr>
          <p:cNvSpPr txBox="1">
            <a:spLocks/>
          </p:cNvSpPr>
          <p:nvPr/>
        </p:nvSpPr>
        <p:spPr>
          <a:xfrm>
            <a:off x="640080" y="1075238"/>
            <a:ext cx="11125200" cy="563245"/>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They also manage and decrease symptoms associated with diseases and disorders.</a:t>
            </a:r>
          </a:p>
        </p:txBody>
      </p:sp>
    </p:spTree>
    <p:extLst>
      <p:ext uri="{BB962C8B-B14F-4D97-AF65-F5344CB8AC3E}">
        <p14:creationId xmlns:p14="http://schemas.microsoft.com/office/powerpoint/2010/main" val="17566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7D539E7-874F-4B85-ADB2-D9A98DD907B5}"/>
              </a:ext>
            </a:extLst>
          </p:cNvPr>
          <p:cNvGraphicFramePr/>
          <p:nvPr>
            <p:extLst>
              <p:ext uri="{D42A27DB-BD31-4B8C-83A1-F6EECF244321}">
                <p14:modId xmlns:p14="http://schemas.microsoft.com/office/powerpoint/2010/main" val="1461961035"/>
              </p:ext>
            </p:extLst>
          </p:nvPr>
        </p:nvGraphicFramePr>
        <p:xfrm>
          <a:off x="1905202" y="1470077"/>
          <a:ext cx="8899958" cy="3917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11">
            <a:extLst>
              <a:ext uri="{FF2B5EF4-FFF2-40B4-BE49-F238E27FC236}">
                <a16:creationId xmlns:a16="http://schemas.microsoft.com/office/drawing/2014/main" id="{38233C02-0777-4E5E-82A0-1ACB5030EF7F}"/>
              </a:ext>
            </a:extLst>
          </p:cNvPr>
          <p:cNvSpPr>
            <a:spLocks noGrp="1"/>
          </p:cNvSpPr>
          <p:nvPr>
            <p:ph idx="1"/>
          </p:nvPr>
        </p:nvSpPr>
        <p:spPr>
          <a:xfrm>
            <a:off x="640080" y="5387923"/>
            <a:ext cx="10165080" cy="737937"/>
          </a:xfrm>
        </p:spPr>
        <p:txBody>
          <a:bodyPr>
            <a:normAutofit/>
          </a:bodyPr>
          <a:lstStyle/>
          <a:p>
            <a:pPr marL="0" indent="0">
              <a:buNone/>
            </a:pPr>
            <a:r>
              <a:rPr lang="en-US" sz="2000" dirty="0">
                <a:solidFill>
                  <a:srgbClr val="179DB8"/>
                </a:solidFill>
              </a:rPr>
              <a:t>*You will have to take science courses, but you do not have to be a science major.</a:t>
            </a:r>
          </a:p>
        </p:txBody>
      </p:sp>
      <p:sp>
        <p:nvSpPr>
          <p:cNvPr id="5" name="Title 4">
            <a:extLst>
              <a:ext uri="{FF2B5EF4-FFF2-40B4-BE49-F238E27FC236}">
                <a16:creationId xmlns:a16="http://schemas.microsoft.com/office/drawing/2014/main" id="{F7B9C807-968A-4E46-A6AA-26B464D2E8F2}"/>
              </a:ext>
            </a:extLst>
          </p:cNvPr>
          <p:cNvSpPr>
            <a:spLocks noGrp="1"/>
          </p:cNvSpPr>
          <p:nvPr>
            <p:ph type="title"/>
          </p:nvPr>
        </p:nvSpPr>
        <p:spPr/>
        <p:txBody>
          <a:bodyPr/>
          <a:lstStyle/>
          <a:p>
            <a:r>
              <a:rPr lang="en-US" dirty="0"/>
              <a:t>6. You Do Not Have To Be a Science Major* To Pursue a Career in Physical Therapy</a:t>
            </a:r>
          </a:p>
        </p:txBody>
      </p:sp>
    </p:spTree>
    <p:extLst>
      <p:ext uri="{BB962C8B-B14F-4D97-AF65-F5344CB8AC3E}">
        <p14:creationId xmlns:p14="http://schemas.microsoft.com/office/powerpoint/2010/main" val="389988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579120" y="618934"/>
            <a:ext cx="10058400" cy="914400"/>
          </a:xfrm>
        </p:spPr>
        <p:txBody>
          <a:bodyPr/>
          <a:lstStyle/>
          <a:p>
            <a:r>
              <a:rPr lang="en-US" dirty="0"/>
              <a:t>7. There Are Two Physical Therapy Career Pathways</a:t>
            </a:r>
          </a:p>
        </p:txBody>
      </p:sp>
      <p:graphicFrame>
        <p:nvGraphicFramePr>
          <p:cNvPr id="8" name="Diagram 7">
            <a:extLst>
              <a:ext uri="{FF2B5EF4-FFF2-40B4-BE49-F238E27FC236}">
                <a16:creationId xmlns:a16="http://schemas.microsoft.com/office/drawing/2014/main" id="{C0494CD9-E7CF-4F8D-8051-4D5C89A948B6}"/>
              </a:ext>
            </a:extLst>
          </p:cNvPr>
          <p:cNvGraphicFramePr/>
          <p:nvPr>
            <p:extLst>
              <p:ext uri="{D42A27DB-BD31-4B8C-83A1-F6EECF244321}">
                <p14:modId xmlns:p14="http://schemas.microsoft.com/office/powerpoint/2010/main" val="3591977803"/>
              </p:ext>
            </p:extLst>
          </p:nvPr>
        </p:nvGraphicFramePr>
        <p:xfrm>
          <a:off x="900056" y="1788234"/>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7077C8B-D62F-4426-9EDA-234A1B458D54}"/>
              </a:ext>
            </a:extLst>
          </p:cNvPr>
          <p:cNvSpPr txBox="1"/>
          <p:nvPr/>
        </p:nvSpPr>
        <p:spPr>
          <a:xfrm>
            <a:off x="900055" y="1533334"/>
            <a:ext cx="5760721" cy="461665"/>
          </a:xfrm>
          <a:prstGeom prst="rect">
            <a:avLst/>
          </a:prstGeom>
          <a:noFill/>
        </p:spPr>
        <p:txBody>
          <a:bodyPr wrap="square" rtlCol="0">
            <a:spAutoFit/>
          </a:bodyPr>
          <a:lstStyle/>
          <a:p>
            <a:r>
              <a:rPr lang="en-US" sz="2400" dirty="0">
                <a:solidFill>
                  <a:srgbClr val="179DB8"/>
                </a:solidFill>
              </a:rPr>
              <a:t>Pathway to DPT</a:t>
            </a:r>
          </a:p>
        </p:txBody>
      </p:sp>
      <p:sp>
        <p:nvSpPr>
          <p:cNvPr id="10" name="TextBox 9">
            <a:extLst>
              <a:ext uri="{FF2B5EF4-FFF2-40B4-BE49-F238E27FC236}">
                <a16:creationId xmlns:a16="http://schemas.microsoft.com/office/drawing/2014/main" id="{9931EEF3-0783-4684-94DE-C32647FF8D70}"/>
              </a:ext>
            </a:extLst>
          </p:cNvPr>
          <p:cNvSpPr txBox="1"/>
          <p:nvPr/>
        </p:nvSpPr>
        <p:spPr>
          <a:xfrm>
            <a:off x="7046259" y="3338196"/>
            <a:ext cx="4966448" cy="369332"/>
          </a:xfrm>
          <a:prstGeom prst="rect">
            <a:avLst/>
          </a:prstGeom>
          <a:noFill/>
        </p:spPr>
        <p:txBody>
          <a:bodyPr wrap="square" rtlCol="0">
            <a:spAutoFit/>
          </a:bodyPr>
          <a:lstStyle/>
          <a:p>
            <a:r>
              <a:rPr lang="en-US" dirty="0">
                <a:solidFill>
                  <a:schemeClr val="tx2"/>
                </a:solidFill>
              </a:rPr>
              <a:t>* Some DPT programs offer freshman entry</a:t>
            </a:r>
          </a:p>
        </p:txBody>
      </p:sp>
      <p:graphicFrame>
        <p:nvGraphicFramePr>
          <p:cNvPr id="11" name="Diagram 10">
            <a:extLst>
              <a:ext uri="{FF2B5EF4-FFF2-40B4-BE49-F238E27FC236}">
                <a16:creationId xmlns:a16="http://schemas.microsoft.com/office/drawing/2014/main" id="{6FF6CF4D-EE19-44D0-AEB2-25F4C5CB560E}"/>
              </a:ext>
            </a:extLst>
          </p:cNvPr>
          <p:cNvGraphicFramePr/>
          <p:nvPr>
            <p:extLst>
              <p:ext uri="{D42A27DB-BD31-4B8C-83A1-F6EECF244321}">
                <p14:modId xmlns:p14="http://schemas.microsoft.com/office/powerpoint/2010/main" val="4161910746"/>
              </p:ext>
            </p:extLst>
          </p:nvPr>
        </p:nvGraphicFramePr>
        <p:xfrm>
          <a:off x="920373" y="4335888"/>
          <a:ext cx="9179858" cy="1120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EC65FB48-07CC-403E-9A4C-6F903E8BF92E}"/>
              </a:ext>
            </a:extLst>
          </p:cNvPr>
          <p:cNvSpPr txBox="1"/>
          <p:nvPr/>
        </p:nvSpPr>
        <p:spPr>
          <a:xfrm>
            <a:off x="920373" y="3707528"/>
            <a:ext cx="5760721" cy="461665"/>
          </a:xfrm>
          <a:prstGeom prst="rect">
            <a:avLst/>
          </a:prstGeom>
          <a:noFill/>
        </p:spPr>
        <p:txBody>
          <a:bodyPr wrap="square" rtlCol="0">
            <a:spAutoFit/>
          </a:bodyPr>
          <a:lstStyle/>
          <a:p>
            <a:r>
              <a:rPr lang="en-US" sz="2400" dirty="0">
                <a:solidFill>
                  <a:srgbClr val="179DB8"/>
                </a:solidFill>
              </a:rPr>
              <a:t>Pathway to PTA</a:t>
            </a:r>
          </a:p>
        </p:txBody>
      </p:sp>
    </p:spTree>
    <p:extLst>
      <p:ext uri="{BB962C8B-B14F-4D97-AF65-F5344CB8AC3E}">
        <p14:creationId xmlns:p14="http://schemas.microsoft.com/office/powerpoint/2010/main" val="11246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BBBE-D0F2-4BAD-BB88-1DD67809A29D}"/>
              </a:ext>
            </a:extLst>
          </p:cNvPr>
          <p:cNvSpPr txBox="1">
            <a:spLocks/>
          </p:cNvSpPr>
          <p:nvPr/>
        </p:nvSpPr>
        <p:spPr>
          <a:xfrm>
            <a:off x="594360" y="420814"/>
            <a:ext cx="10058400" cy="914400"/>
          </a:xfrm>
          <a:prstGeom prst="rect">
            <a:avLst/>
          </a:prstGeom>
        </p:spPr>
        <p:txBody>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8. As a Physical Therapist You Can Be a ….</a:t>
            </a:r>
          </a:p>
        </p:txBody>
      </p:sp>
      <p:sp>
        <p:nvSpPr>
          <p:cNvPr id="3" name="TextBox 2">
            <a:extLst>
              <a:ext uri="{FF2B5EF4-FFF2-40B4-BE49-F238E27FC236}">
                <a16:creationId xmlns:a16="http://schemas.microsoft.com/office/drawing/2014/main" id="{80D26C4B-4F61-4690-BBCD-7A9EDBF69A82}"/>
              </a:ext>
            </a:extLst>
          </p:cNvPr>
          <p:cNvSpPr txBox="1"/>
          <p:nvPr/>
        </p:nvSpPr>
        <p:spPr>
          <a:xfrm>
            <a:off x="915737" y="1416141"/>
            <a:ext cx="4283242"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Clinical practitioner.</a:t>
            </a:r>
          </a:p>
          <a:p>
            <a:pPr>
              <a:lnSpc>
                <a:spcPct val="90000"/>
              </a:lnSpc>
            </a:pPr>
            <a:endParaRPr lang="en-US" sz="2400" dirty="0"/>
          </a:p>
          <a:p>
            <a:pPr marL="57150" indent="-285750">
              <a:lnSpc>
                <a:spcPct val="90000"/>
              </a:lnSpc>
              <a:buFont typeface="Arial" panose="020B0604020202020204" pitchFamily="34" charset="0"/>
              <a:buChar char="•"/>
            </a:pPr>
            <a:r>
              <a:rPr lang="en-US" sz="2400" dirty="0"/>
              <a:t>Board-certified specialist.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resident.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fellow.</a:t>
            </a:r>
          </a:p>
          <a:p>
            <a:pPr>
              <a:lnSpc>
                <a:spcPct val="90000"/>
              </a:lnSpc>
            </a:pPr>
            <a:endParaRPr lang="en-US" sz="2400" dirty="0"/>
          </a:p>
          <a:p>
            <a:pPr marL="57150" indent="-285750">
              <a:lnSpc>
                <a:spcPct val="90000"/>
              </a:lnSpc>
              <a:buFont typeface="Arial" panose="020B0604020202020204" pitchFamily="34" charset="0"/>
              <a:buChar char="•"/>
            </a:pPr>
            <a:r>
              <a:rPr lang="en-US" sz="2400" dirty="0"/>
              <a:t>Professor/program director.</a:t>
            </a:r>
          </a:p>
          <a:p>
            <a:pPr>
              <a:lnSpc>
                <a:spcPct val="90000"/>
              </a:lnSpc>
            </a:pPr>
            <a:endParaRPr lang="en-US" sz="2400" dirty="0"/>
          </a:p>
          <a:p>
            <a:pPr marL="57150" indent="-285750">
              <a:lnSpc>
                <a:spcPct val="90000"/>
              </a:lnSpc>
              <a:buFont typeface="Arial" panose="020B0604020202020204" pitchFamily="34" charset="0"/>
              <a:buChar char="•"/>
            </a:pPr>
            <a:r>
              <a:rPr lang="en-US" sz="2400" dirty="0"/>
              <a:t>Researcher.</a:t>
            </a:r>
          </a:p>
          <a:p>
            <a:endParaRPr lang="en-US" dirty="0"/>
          </a:p>
        </p:txBody>
      </p:sp>
      <p:sp>
        <p:nvSpPr>
          <p:cNvPr id="4" name="TextBox 3">
            <a:extLst>
              <a:ext uri="{FF2B5EF4-FFF2-40B4-BE49-F238E27FC236}">
                <a16:creationId xmlns:a16="http://schemas.microsoft.com/office/drawing/2014/main" id="{02A2DC6C-E872-421C-8370-E6F91DC78441}"/>
              </a:ext>
            </a:extLst>
          </p:cNvPr>
          <p:cNvSpPr txBox="1"/>
          <p:nvPr/>
        </p:nvSpPr>
        <p:spPr>
          <a:xfrm>
            <a:off x="5765799" y="1416141"/>
            <a:ext cx="4816383"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Professional advocate.</a:t>
            </a:r>
          </a:p>
          <a:p>
            <a:pPr>
              <a:lnSpc>
                <a:spcPct val="90000"/>
              </a:lnSpc>
            </a:pPr>
            <a:endParaRPr lang="en-US" sz="2400" dirty="0"/>
          </a:p>
          <a:p>
            <a:pPr marL="57150" indent="-285750">
              <a:lnSpc>
                <a:spcPct val="90000"/>
              </a:lnSpc>
              <a:buFont typeface="Arial" panose="020B0604020202020204" pitchFamily="34" charset="0"/>
              <a:buChar char="•"/>
            </a:pPr>
            <a:r>
              <a:rPr lang="en-US" sz="2400" dirty="0"/>
              <a:t>APTA staff/CEO/Board member.</a:t>
            </a:r>
          </a:p>
          <a:p>
            <a:pPr>
              <a:lnSpc>
                <a:spcPct val="90000"/>
              </a:lnSpc>
            </a:pPr>
            <a:endParaRPr lang="en-US" sz="2400" dirty="0"/>
          </a:p>
          <a:p>
            <a:pPr marL="57150" indent="-285750">
              <a:lnSpc>
                <a:spcPct val="90000"/>
              </a:lnSpc>
              <a:buFont typeface="Arial" panose="020B0604020202020204" pitchFamily="34" charset="0"/>
              <a:buChar char="•"/>
            </a:pPr>
            <a:r>
              <a:rPr lang="en-US" sz="2400" dirty="0"/>
              <a:t>Travel PT.</a:t>
            </a:r>
          </a:p>
          <a:p>
            <a:pPr>
              <a:lnSpc>
                <a:spcPct val="90000"/>
              </a:lnSpc>
            </a:pPr>
            <a:endParaRPr lang="en-US" sz="2400" dirty="0"/>
          </a:p>
          <a:p>
            <a:pPr marL="57150" indent="-285750">
              <a:lnSpc>
                <a:spcPct val="90000"/>
              </a:lnSpc>
              <a:buFont typeface="Arial" panose="020B0604020202020204" pitchFamily="34" charset="0"/>
              <a:buChar char="•"/>
            </a:pPr>
            <a:r>
              <a:rPr lang="en-US" sz="2400" dirty="0"/>
              <a:t>Entrepreneur.</a:t>
            </a:r>
          </a:p>
          <a:p>
            <a:pPr marL="57150" indent="-285750">
              <a:lnSpc>
                <a:spcPct val="90000"/>
              </a:lnSpc>
              <a:buFont typeface="Arial" panose="020B0604020202020204" pitchFamily="34" charset="0"/>
              <a:buChar char="•"/>
            </a:pPr>
            <a:endParaRPr lang="en-US" sz="2400" dirty="0"/>
          </a:p>
          <a:p>
            <a:pPr marL="57150" indent="-285750">
              <a:lnSpc>
                <a:spcPct val="90000"/>
              </a:lnSpc>
              <a:buFont typeface="Arial" panose="020B0604020202020204" pitchFamily="34" charset="0"/>
              <a:buChar char="•"/>
            </a:pPr>
            <a:r>
              <a:rPr lang="en-US" sz="2400" dirty="0"/>
              <a:t>Influencer.</a:t>
            </a:r>
          </a:p>
          <a:p>
            <a:pPr>
              <a:lnSpc>
                <a:spcPct val="90000"/>
              </a:lnSpc>
            </a:pPr>
            <a:endParaRPr lang="en-US" sz="2400" dirty="0"/>
          </a:p>
          <a:p>
            <a:pPr marL="57150" indent="-285750">
              <a:lnSpc>
                <a:spcPct val="90000"/>
              </a:lnSpc>
              <a:buFont typeface="Arial" panose="020B0604020202020204" pitchFamily="34" charset="0"/>
              <a:buChar char="•"/>
            </a:pPr>
            <a:r>
              <a:rPr lang="en-US" sz="2400" dirty="0"/>
              <a:t>More …</a:t>
            </a:r>
          </a:p>
          <a:p>
            <a:endParaRPr lang="en-US" dirty="0"/>
          </a:p>
        </p:txBody>
      </p:sp>
    </p:spTree>
    <p:extLst>
      <p:ext uri="{BB962C8B-B14F-4D97-AF65-F5344CB8AC3E}">
        <p14:creationId xmlns:p14="http://schemas.microsoft.com/office/powerpoint/2010/main" val="151213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Physical Therapy Education</a:t>
            </a:r>
          </a:p>
        </p:txBody>
      </p:sp>
    </p:spTree>
    <p:extLst>
      <p:ext uri="{BB962C8B-B14F-4D97-AF65-F5344CB8AC3E}">
        <p14:creationId xmlns:p14="http://schemas.microsoft.com/office/powerpoint/2010/main" val="991222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415878" y="562332"/>
            <a:ext cx="6640101" cy="759851"/>
          </a:xfrm>
        </p:spPr>
        <p:txBody>
          <a:bodyPr>
            <a:normAutofit/>
          </a:bodyPr>
          <a:lstStyle/>
          <a:p>
            <a:r>
              <a:rPr lang="en-US" sz="3600" dirty="0">
                <a:solidFill>
                  <a:srgbClr val="179DB8"/>
                </a:solidFill>
              </a:rPr>
              <a:t>Pathway to DPT</a:t>
            </a:r>
          </a:p>
        </p:txBody>
      </p:sp>
      <p:sp>
        <p:nvSpPr>
          <p:cNvPr id="4" name="TextBox 3">
            <a:extLst>
              <a:ext uri="{FF2B5EF4-FFF2-40B4-BE49-F238E27FC236}">
                <a16:creationId xmlns:a16="http://schemas.microsoft.com/office/drawing/2014/main" id="{DDC15E41-BE06-4C0C-A4E5-7BD7780E5BE5}"/>
              </a:ext>
            </a:extLst>
          </p:cNvPr>
          <p:cNvSpPr txBox="1"/>
          <p:nvPr/>
        </p:nvSpPr>
        <p:spPr>
          <a:xfrm>
            <a:off x="8359507" y="2542308"/>
            <a:ext cx="3687948" cy="261610"/>
          </a:xfrm>
          <a:prstGeom prst="rect">
            <a:avLst/>
          </a:prstGeom>
          <a:noFill/>
        </p:spPr>
        <p:txBody>
          <a:bodyPr wrap="square" rtlCol="0">
            <a:spAutoFit/>
          </a:bodyPr>
          <a:lstStyle/>
          <a:p>
            <a:r>
              <a:rPr lang="en-US" sz="1100" dirty="0">
                <a:solidFill>
                  <a:schemeClr val="tx2"/>
                </a:solidFill>
              </a:rPr>
              <a:t>* Some DPT programs offer freshman entry</a:t>
            </a:r>
          </a:p>
        </p:txBody>
      </p:sp>
      <p:graphicFrame>
        <p:nvGraphicFramePr>
          <p:cNvPr id="5" name="Diagram 4">
            <a:extLst>
              <a:ext uri="{FF2B5EF4-FFF2-40B4-BE49-F238E27FC236}">
                <a16:creationId xmlns:a16="http://schemas.microsoft.com/office/drawing/2014/main" id="{0FD8119C-7F74-4865-9B30-1E99E8387AF5}"/>
              </a:ext>
            </a:extLst>
          </p:cNvPr>
          <p:cNvGraphicFramePr/>
          <p:nvPr>
            <p:extLst>
              <p:ext uri="{D42A27DB-BD31-4B8C-83A1-F6EECF244321}">
                <p14:modId xmlns:p14="http://schemas.microsoft.com/office/powerpoint/2010/main" val="2658372735"/>
              </p:ext>
            </p:extLst>
          </p:nvPr>
        </p:nvGraphicFramePr>
        <p:xfrm>
          <a:off x="855100" y="1002012"/>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5D6BB80-2390-4234-86C4-B18A368F1CCE}"/>
              </a:ext>
            </a:extLst>
          </p:cNvPr>
          <p:cNvPicPr>
            <a:picLocks noChangeAspect="1"/>
          </p:cNvPicPr>
          <p:nvPr/>
        </p:nvPicPr>
        <p:blipFill rotWithShape="1">
          <a:blip r:embed="rId8"/>
          <a:srcRect l="4621" r="10618"/>
          <a:stretch/>
        </p:blipFill>
        <p:spPr>
          <a:xfrm>
            <a:off x="415878" y="3160653"/>
            <a:ext cx="3429000" cy="2695334"/>
          </a:xfrm>
          <a:prstGeom prst="rect">
            <a:avLst/>
          </a:prstGeom>
        </p:spPr>
      </p:pic>
      <p:pic>
        <p:nvPicPr>
          <p:cNvPr id="14" name="Picture 13">
            <a:extLst>
              <a:ext uri="{FF2B5EF4-FFF2-40B4-BE49-F238E27FC236}">
                <a16:creationId xmlns:a16="http://schemas.microsoft.com/office/drawing/2014/main" id="{6486C9C6-7B2F-4A33-9349-4B0185F1235D}"/>
              </a:ext>
            </a:extLst>
          </p:cNvPr>
          <p:cNvPicPr>
            <a:picLocks noChangeAspect="1"/>
          </p:cNvPicPr>
          <p:nvPr/>
        </p:nvPicPr>
        <p:blipFill rotWithShape="1">
          <a:blip r:embed="rId9"/>
          <a:srcRect l="13017" t="7650" r="19027"/>
          <a:stretch/>
        </p:blipFill>
        <p:spPr>
          <a:xfrm>
            <a:off x="4037267" y="3160653"/>
            <a:ext cx="3002280" cy="2695334"/>
          </a:xfrm>
          <a:prstGeom prst="rect">
            <a:avLst/>
          </a:prstGeom>
        </p:spPr>
      </p:pic>
      <p:pic>
        <p:nvPicPr>
          <p:cNvPr id="18" name="Picture 17">
            <a:extLst>
              <a:ext uri="{FF2B5EF4-FFF2-40B4-BE49-F238E27FC236}">
                <a16:creationId xmlns:a16="http://schemas.microsoft.com/office/drawing/2014/main" id="{2B9217C0-09AC-4766-ACB7-96FDC6E4C02A}"/>
              </a:ext>
            </a:extLst>
          </p:cNvPr>
          <p:cNvPicPr>
            <a:picLocks noChangeAspect="1"/>
          </p:cNvPicPr>
          <p:nvPr/>
        </p:nvPicPr>
        <p:blipFill>
          <a:blip r:embed="rId10"/>
          <a:stretch>
            <a:fillRect/>
          </a:stretch>
        </p:blipFill>
        <p:spPr>
          <a:xfrm>
            <a:off x="7231936" y="3160653"/>
            <a:ext cx="4045531" cy="2695335"/>
          </a:xfrm>
          <a:prstGeom prst="rect">
            <a:avLst/>
          </a:prstGeom>
        </p:spPr>
      </p:pic>
    </p:spTree>
    <p:extLst>
      <p:ext uri="{BB962C8B-B14F-4D97-AF65-F5344CB8AC3E}">
        <p14:creationId xmlns:p14="http://schemas.microsoft.com/office/powerpoint/2010/main" val="300592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02166"/>
            <a:ext cx="9004300" cy="599017"/>
          </a:xfrm>
        </p:spPr>
        <p:txBody>
          <a:bodyPr>
            <a:normAutofit/>
          </a:bodyPr>
          <a:lstStyle/>
          <a:p>
            <a:pPr algn="ctr"/>
            <a:r>
              <a:rPr lang="en-US" sz="3600" dirty="0"/>
              <a:t>DPT Application and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2688963446"/>
              </p:ext>
            </p:extLst>
          </p:nvPr>
        </p:nvGraphicFramePr>
        <p:xfrm>
          <a:off x="1593850" y="9144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7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2"/>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2269154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15F114-5475-47AD-AEDA-6D27163C663D}"/>
              </a:ext>
            </a:extLst>
          </p:cNvPr>
          <p:cNvSpPr txBox="1">
            <a:spLocks/>
          </p:cNvSpPr>
          <p:nvPr/>
        </p:nvSpPr>
        <p:spPr>
          <a:xfrm>
            <a:off x="352124" y="366504"/>
            <a:ext cx="10058400" cy="54996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solidFill>
                  <a:srgbClr val="179DB8"/>
                </a:solidFill>
              </a:rPr>
              <a:t>Pathway to PTA</a:t>
            </a:r>
          </a:p>
        </p:txBody>
      </p:sp>
      <p:graphicFrame>
        <p:nvGraphicFramePr>
          <p:cNvPr id="10" name="Diagram 9">
            <a:extLst>
              <a:ext uri="{FF2B5EF4-FFF2-40B4-BE49-F238E27FC236}">
                <a16:creationId xmlns:a16="http://schemas.microsoft.com/office/drawing/2014/main" id="{81196A73-6345-481D-9E10-A124854C7E86}"/>
              </a:ext>
            </a:extLst>
          </p:cNvPr>
          <p:cNvGraphicFramePr/>
          <p:nvPr>
            <p:extLst>
              <p:ext uri="{D42A27DB-BD31-4B8C-83A1-F6EECF244321}">
                <p14:modId xmlns:p14="http://schemas.microsoft.com/office/powerpoint/2010/main" val="1546764434"/>
              </p:ext>
            </p:extLst>
          </p:nvPr>
        </p:nvGraphicFramePr>
        <p:xfrm>
          <a:off x="754144" y="1023636"/>
          <a:ext cx="9656381" cy="1229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wall, person, indoor&#10;&#10;Description automatically generated">
            <a:extLst>
              <a:ext uri="{FF2B5EF4-FFF2-40B4-BE49-F238E27FC236}">
                <a16:creationId xmlns:a16="http://schemas.microsoft.com/office/drawing/2014/main" id="{3B769AE7-5617-4BAF-B35A-A170390D6065}"/>
              </a:ext>
            </a:extLst>
          </p:cNvPr>
          <p:cNvPicPr>
            <a:picLocks noChangeAspect="1"/>
          </p:cNvPicPr>
          <p:nvPr/>
        </p:nvPicPr>
        <p:blipFill rotWithShape="1">
          <a:blip r:embed="rId8"/>
          <a:srcRect l="16370" t="16889" r="19815" b="7555"/>
          <a:stretch/>
        </p:blipFill>
        <p:spPr>
          <a:xfrm>
            <a:off x="4181338" y="2869632"/>
            <a:ext cx="3578103" cy="2824270"/>
          </a:xfrm>
          <a:prstGeom prst="rect">
            <a:avLst/>
          </a:prstGeom>
        </p:spPr>
      </p:pic>
      <p:pic>
        <p:nvPicPr>
          <p:cNvPr id="8" name="Picture 7" descr="A picture containing wall, indoor, person&#10;&#10;Description automatically generated">
            <a:extLst>
              <a:ext uri="{FF2B5EF4-FFF2-40B4-BE49-F238E27FC236}">
                <a16:creationId xmlns:a16="http://schemas.microsoft.com/office/drawing/2014/main" id="{966A9067-9CFD-4836-97AB-0BE7BDD7C682}"/>
              </a:ext>
            </a:extLst>
          </p:cNvPr>
          <p:cNvPicPr>
            <a:picLocks noChangeAspect="1"/>
          </p:cNvPicPr>
          <p:nvPr/>
        </p:nvPicPr>
        <p:blipFill rotWithShape="1">
          <a:blip r:embed="rId9"/>
          <a:srcRect t="9556" r="22592"/>
          <a:stretch/>
        </p:blipFill>
        <p:spPr>
          <a:xfrm>
            <a:off x="352124" y="2869632"/>
            <a:ext cx="3578103" cy="2787154"/>
          </a:xfrm>
          <a:prstGeom prst="rect">
            <a:avLst/>
          </a:prstGeom>
        </p:spPr>
      </p:pic>
      <p:pic>
        <p:nvPicPr>
          <p:cNvPr id="11" name="Picture 10">
            <a:extLst>
              <a:ext uri="{FF2B5EF4-FFF2-40B4-BE49-F238E27FC236}">
                <a16:creationId xmlns:a16="http://schemas.microsoft.com/office/drawing/2014/main" id="{9FCB67CD-04A7-4C88-839F-41B31DC2955B}"/>
              </a:ext>
            </a:extLst>
          </p:cNvPr>
          <p:cNvPicPr>
            <a:picLocks noChangeAspect="1"/>
          </p:cNvPicPr>
          <p:nvPr/>
        </p:nvPicPr>
        <p:blipFill rotWithShape="1">
          <a:blip r:embed="rId10"/>
          <a:srcRect l="15333" t="11493" r="21407"/>
          <a:stretch/>
        </p:blipFill>
        <p:spPr>
          <a:xfrm>
            <a:off x="8010552" y="2869633"/>
            <a:ext cx="3027923" cy="2824269"/>
          </a:xfrm>
          <a:prstGeom prst="rect">
            <a:avLst/>
          </a:prstGeom>
        </p:spPr>
      </p:pic>
    </p:spTree>
    <p:extLst>
      <p:ext uri="{BB962C8B-B14F-4D97-AF65-F5344CB8AC3E}">
        <p14:creationId xmlns:p14="http://schemas.microsoft.com/office/powerpoint/2010/main" val="115904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19099"/>
            <a:ext cx="9004300" cy="601133"/>
          </a:xfrm>
        </p:spPr>
        <p:txBody>
          <a:bodyPr>
            <a:normAutofit/>
          </a:bodyPr>
          <a:lstStyle/>
          <a:p>
            <a:pPr algn="ctr"/>
            <a:r>
              <a:rPr lang="en-US" sz="3600" dirty="0">
                <a:solidFill>
                  <a:srgbClr val="179DB8"/>
                </a:solidFill>
              </a:rPr>
              <a:t>PTA Application and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1516123611"/>
              </p:ext>
            </p:extLst>
          </p:nvPr>
        </p:nvGraphicFramePr>
        <p:xfrm>
          <a:off x="1593850" y="8763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260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Why Choose Physical Therapy?</a:t>
            </a:r>
          </a:p>
        </p:txBody>
      </p:sp>
    </p:spTree>
    <p:extLst>
      <p:ext uri="{BB962C8B-B14F-4D97-AF65-F5344CB8AC3E}">
        <p14:creationId xmlns:p14="http://schemas.microsoft.com/office/powerpoint/2010/main" val="389967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441EE-A832-43F4-826C-99624876335C}"/>
              </a:ext>
            </a:extLst>
          </p:cNvPr>
          <p:cNvSpPr/>
          <p:nvPr/>
        </p:nvSpPr>
        <p:spPr>
          <a:xfrm>
            <a:off x="-15241" y="0"/>
            <a:ext cx="587359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5858359"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emale&#10;&#10;Description automatically generated">
            <a:extLst>
              <a:ext uri="{FF2B5EF4-FFF2-40B4-BE49-F238E27FC236}">
                <a16:creationId xmlns:a16="http://schemas.microsoft.com/office/drawing/2014/main" id="{3C4614AA-2F01-4CFA-AFB1-43BF84FBB661}"/>
              </a:ext>
            </a:extLst>
          </p:cNvPr>
          <p:cNvPicPr>
            <a:picLocks noChangeAspect="1"/>
          </p:cNvPicPr>
          <p:nvPr/>
        </p:nvPicPr>
        <p:blipFill rotWithShape="1">
          <a:blip r:embed="rId3"/>
          <a:srcRect l="19393" r="18171"/>
          <a:stretch/>
        </p:blipFill>
        <p:spPr>
          <a:xfrm>
            <a:off x="6193639" y="0"/>
            <a:ext cx="5998361" cy="6400800"/>
          </a:xfrm>
          <a:prstGeom prst="rect">
            <a:avLst/>
          </a:prstGeom>
        </p:spPr>
      </p:pic>
      <p:sp>
        <p:nvSpPr>
          <p:cNvPr id="2" name="TextBox 1">
            <a:extLst>
              <a:ext uri="{FF2B5EF4-FFF2-40B4-BE49-F238E27FC236}">
                <a16:creationId xmlns:a16="http://schemas.microsoft.com/office/drawing/2014/main" id="{AE66783C-0E69-4F98-98D7-8189564F5896}"/>
              </a:ext>
            </a:extLst>
          </p:cNvPr>
          <p:cNvSpPr txBox="1"/>
          <p:nvPr/>
        </p:nvSpPr>
        <p:spPr>
          <a:xfrm>
            <a:off x="300278" y="1459676"/>
            <a:ext cx="5431638" cy="523220"/>
          </a:xfrm>
          <a:prstGeom prst="rect">
            <a:avLst/>
          </a:prstGeom>
          <a:noFill/>
        </p:spPr>
        <p:txBody>
          <a:bodyPr wrap="square" rtlCol="0">
            <a:spAutoFit/>
          </a:bodyPr>
          <a:lstStyle/>
          <a:p>
            <a:r>
              <a:rPr lang="en-US" sz="2800" b="1" dirty="0">
                <a:solidFill>
                  <a:schemeClr val="bg1"/>
                </a:solidFill>
              </a:rPr>
              <a:t>Movement Is Essential to Life</a:t>
            </a:r>
          </a:p>
        </p:txBody>
      </p:sp>
      <p:sp>
        <p:nvSpPr>
          <p:cNvPr id="3" name="TextBox 2">
            <a:extLst>
              <a:ext uri="{FF2B5EF4-FFF2-40B4-BE49-F238E27FC236}">
                <a16:creationId xmlns:a16="http://schemas.microsoft.com/office/drawing/2014/main" id="{86CE927C-C356-4848-8ABA-124A62FA25C8}"/>
              </a:ext>
            </a:extLst>
          </p:cNvPr>
          <p:cNvSpPr txBox="1"/>
          <p:nvPr/>
        </p:nvSpPr>
        <p:spPr>
          <a:xfrm>
            <a:off x="300278" y="2521059"/>
            <a:ext cx="5242560" cy="1815882"/>
          </a:xfrm>
          <a:prstGeom prst="rect">
            <a:avLst/>
          </a:prstGeom>
          <a:noFill/>
        </p:spPr>
        <p:txBody>
          <a:bodyPr wrap="square" rtlCol="0">
            <a:spAutoFit/>
          </a:bodyPr>
          <a:lstStyle/>
          <a:p>
            <a:r>
              <a:rPr lang="en-US" sz="2800" dirty="0">
                <a:solidFill>
                  <a:schemeClr val="bg1"/>
                </a:solidFill>
              </a:rPr>
              <a:t>PTs and PTAs optimize quality of life by focusing on movement loss prevention and optimal movement performance.</a:t>
            </a:r>
          </a:p>
        </p:txBody>
      </p:sp>
    </p:spTree>
    <p:extLst>
      <p:ext uri="{BB962C8B-B14F-4D97-AF65-F5344CB8AC3E}">
        <p14:creationId xmlns:p14="http://schemas.microsoft.com/office/powerpoint/2010/main" val="960420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87072" y="504907"/>
            <a:ext cx="10860290" cy="1371600"/>
          </a:xfrm>
        </p:spPr>
        <p:txBody>
          <a:bodyPr>
            <a:noAutofit/>
          </a:bodyPr>
          <a:lstStyle/>
          <a:p>
            <a:r>
              <a:rPr lang="en-US" sz="2800" b="0" i="0" dirty="0">
                <a:solidFill>
                  <a:srgbClr val="179DB8"/>
                </a:solidFill>
                <a:effectLst/>
                <a:latin typeface="Roboto"/>
              </a:rPr>
              <a:t>Boston Marathon bombing survivor Adrianne Haslet thought her quality of life would be a zero. Her physical therapist and the rest of her health care team helped Adrianne to move and to believe again.</a:t>
            </a:r>
            <a:endParaRPr lang="en-US" sz="2800" dirty="0">
              <a:solidFill>
                <a:srgbClr val="179DB8"/>
              </a:solidFill>
            </a:endParaRPr>
          </a:p>
        </p:txBody>
      </p:sp>
      <p:pic>
        <p:nvPicPr>
          <p:cNvPr id="3" name="Online Media 2" title="&quot;Physical therapy means everything to me!&quot; - Adrianne Haslet">
            <a:hlinkClick r:id="" action="ppaction://media"/>
            <a:extLst>
              <a:ext uri="{FF2B5EF4-FFF2-40B4-BE49-F238E27FC236}">
                <a16:creationId xmlns:a16="http://schemas.microsoft.com/office/drawing/2014/main" id="{B1A8EEF9-86F8-45CF-8276-DE5494B5369C}"/>
              </a:ext>
            </a:extLst>
          </p:cNvPr>
          <p:cNvPicPr>
            <a:picLocks noRot="1" noChangeAspect="1"/>
          </p:cNvPicPr>
          <p:nvPr>
            <a:videoFile r:link="rId1"/>
          </p:nvPr>
        </p:nvPicPr>
        <p:blipFill>
          <a:blip r:embed="rId3"/>
          <a:stretch>
            <a:fillRect/>
          </a:stretch>
        </p:blipFill>
        <p:spPr>
          <a:xfrm>
            <a:off x="587072" y="2390360"/>
            <a:ext cx="7364232" cy="4142381"/>
          </a:xfrm>
          <a:prstGeom prst="rect">
            <a:avLst/>
          </a:prstGeom>
        </p:spPr>
      </p:pic>
    </p:spTree>
    <p:extLst>
      <p:ext uri="{BB962C8B-B14F-4D97-AF65-F5344CB8AC3E}">
        <p14:creationId xmlns:p14="http://schemas.microsoft.com/office/powerpoint/2010/main" val="31211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a:xfrm>
            <a:off x="640080" y="457200"/>
            <a:ext cx="10637520" cy="914400"/>
          </a:xfrm>
        </p:spPr>
        <p:txBody>
          <a:bodyPr anchor="t">
            <a:normAutofit/>
          </a:bodyPr>
          <a:lstStyle/>
          <a:p>
            <a:r>
              <a:rPr lang="en-US" dirty="0"/>
              <a:t>Physical Therapy Is a Personally, Professionally, and Financially Rewarding Career!</a:t>
            </a:r>
          </a:p>
        </p:txBody>
      </p:sp>
      <p:sp>
        <p:nvSpPr>
          <p:cNvPr id="3" name="Content Placeholder 2">
            <a:extLst>
              <a:ext uri="{FF2B5EF4-FFF2-40B4-BE49-F238E27FC236}">
                <a16:creationId xmlns:a16="http://schemas.microsoft.com/office/drawing/2014/main" id="{F0D8F9E6-E705-41CA-814E-BF5C5507D6D4}"/>
              </a:ext>
            </a:extLst>
          </p:cNvPr>
          <p:cNvSpPr>
            <a:spLocks noGrp="1"/>
          </p:cNvSpPr>
          <p:nvPr>
            <p:ph sz="half" idx="1"/>
          </p:nvPr>
        </p:nvSpPr>
        <p:spPr>
          <a:xfrm>
            <a:off x="533400" y="1645920"/>
            <a:ext cx="5562600" cy="4572000"/>
          </a:xfrm>
        </p:spPr>
        <p:txBody>
          <a:bodyPr>
            <a:normAutofit/>
          </a:bodyPr>
          <a:lstStyle/>
          <a:p>
            <a:pPr>
              <a:lnSpc>
                <a:spcPct val="90000"/>
              </a:lnSpc>
            </a:pPr>
            <a:r>
              <a:rPr lang="en-US" sz="2400" dirty="0"/>
              <a:t>Top-ranked health care profession</a:t>
            </a:r>
            <a:br>
              <a:rPr lang="en-US" sz="2400" dirty="0"/>
            </a:br>
            <a:endParaRPr lang="en-US" sz="2400" dirty="0"/>
          </a:p>
          <a:p>
            <a:pPr>
              <a:lnSpc>
                <a:spcPct val="90000"/>
              </a:lnSpc>
            </a:pPr>
            <a:r>
              <a:rPr lang="en-US" sz="2400" dirty="0"/>
              <a:t>Growing profession; </a:t>
            </a:r>
            <a:r>
              <a:rPr lang="en-US" sz="2400"/>
              <a:t>14% increase </a:t>
            </a:r>
            <a:r>
              <a:rPr lang="en-US" sz="2400" dirty="0"/>
              <a:t>(PT) in 2022-2023 </a:t>
            </a:r>
            <a:br>
              <a:rPr lang="en-US" sz="2400" dirty="0"/>
            </a:br>
            <a:endParaRPr lang="en-US" sz="2400" dirty="0"/>
          </a:p>
          <a:p>
            <a:pPr>
              <a:lnSpc>
                <a:spcPct val="90000"/>
              </a:lnSpc>
            </a:pPr>
            <a:r>
              <a:rPr lang="en-US" sz="2400" dirty="0"/>
              <a:t>2023 Median salaries: $99,710 (PT) and $58,740 (PTA)</a:t>
            </a:r>
            <a:br>
              <a:rPr lang="en-US" sz="2400" dirty="0"/>
            </a:br>
            <a:endParaRPr lang="en-US" sz="2400" dirty="0"/>
          </a:p>
          <a:p>
            <a:pPr>
              <a:lnSpc>
                <a:spcPct val="90000"/>
              </a:lnSpc>
            </a:pPr>
            <a:r>
              <a:rPr lang="en-US" sz="2400" dirty="0"/>
              <a:t>Fosters relationships with patients</a:t>
            </a:r>
            <a:br>
              <a:rPr lang="en-US" sz="2400" dirty="0"/>
            </a:br>
            <a:endParaRPr lang="en-US" sz="2400" dirty="0"/>
          </a:p>
          <a:p>
            <a:pPr>
              <a:lnSpc>
                <a:spcPct val="90000"/>
              </a:lnSpc>
            </a:pPr>
            <a:r>
              <a:rPr lang="en-US" sz="2400" dirty="0"/>
              <a:t>Allows you to see the direct impact and benefit of your work</a:t>
            </a:r>
          </a:p>
          <a:p>
            <a:pPr>
              <a:lnSpc>
                <a:spcPct val="90000"/>
              </a:lnSpc>
            </a:pPr>
            <a:endParaRPr lang="en-US" sz="2400" dirty="0"/>
          </a:p>
          <a:p>
            <a:pPr>
              <a:lnSpc>
                <a:spcPct val="90000"/>
              </a:lnSpc>
            </a:pPr>
            <a:endParaRPr lang="en-US" sz="2400" dirty="0"/>
          </a:p>
        </p:txBody>
      </p:sp>
      <p:pic>
        <p:nvPicPr>
          <p:cNvPr id="5" name="Content Placeholder 4" descr="A picture containing person, indoor, standing, posing&#10;&#10;Description automatically generated">
            <a:extLst>
              <a:ext uri="{FF2B5EF4-FFF2-40B4-BE49-F238E27FC236}">
                <a16:creationId xmlns:a16="http://schemas.microsoft.com/office/drawing/2014/main" id="{DBFB9BAC-0A1C-4CBC-8824-DBB90CE4952B}"/>
              </a:ext>
            </a:extLst>
          </p:cNvPr>
          <p:cNvPicPr>
            <a:picLocks noGrp="1" noChangeAspect="1"/>
          </p:cNvPicPr>
          <p:nvPr>
            <p:ph sz="half" idx="2"/>
          </p:nvPr>
        </p:nvPicPr>
        <p:blipFill rotWithShape="1">
          <a:blip r:embed="rId3"/>
          <a:srcRect l="25865" t="6141" r="3709"/>
          <a:stretch/>
        </p:blipFill>
        <p:spPr>
          <a:xfrm>
            <a:off x="6392119" y="1371600"/>
            <a:ext cx="5266481" cy="4676290"/>
          </a:xfrm>
          <a:prstGeom prst="rect">
            <a:avLst/>
          </a:prstGeom>
        </p:spPr>
      </p:pic>
    </p:spTree>
    <p:extLst>
      <p:ext uri="{BB962C8B-B14F-4D97-AF65-F5344CB8AC3E}">
        <p14:creationId xmlns:p14="http://schemas.microsoft.com/office/powerpoint/2010/main" val="1440508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How To Prepare</a:t>
            </a:r>
          </a:p>
        </p:txBody>
      </p:sp>
    </p:spTree>
    <p:extLst>
      <p:ext uri="{BB962C8B-B14F-4D97-AF65-F5344CB8AC3E}">
        <p14:creationId xmlns:p14="http://schemas.microsoft.com/office/powerpoint/2010/main" val="84704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287DEF-06BC-46F9-B24D-40A4FE73C3A9}"/>
              </a:ext>
            </a:extLst>
          </p:cNvPr>
          <p:cNvGrpSpPr/>
          <p:nvPr/>
        </p:nvGrpSpPr>
        <p:grpSpPr>
          <a:xfrm>
            <a:off x="3657600" y="400121"/>
            <a:ext cx="7564746" cy="5661938"/>
            <a:chOff x="5259092" y="362021"/>
            <a:chExt cx="6515704" cy="5661938"/>
          </a:xfrm>
        </p:grpSpPr>
        <p:sp>
          <p:nvSpPr>
            <p:cNvPr id="11" name="Freeform: Shape 10">
              <a:extLst>
                <a:ext uri="{FF2B5EF4-FFF2-40B4-BE49-F238E27FC236}">
                  <a16:creationId xmlns:a16="http://schemas.microsoft.com/office/drawing/2014/main" id="{F313FAC5-D4F9-4F9E-8D01-C9A938362FFC}"/>
                </a:ext>
              </a:extLst>
            </p:cNvPr>
            <p:cNvSpPr/>
            <p:nvPr/>
          </p:nvSpPr>
          <p:spPr>
            <a:xfrm rot="21600000">
              <a:off x="5259092" y="362021"/>
              <a:ext cx="6515703" cy="755678"/>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22152"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Do your research</a:t>
              </a:r>
            </a:p>
          </p:txBody>
        </p:sp>
        <p:sp>
          <p:nvSpPr>
            <p:cNvPr id="13" name="Freeform: Shape 12">
              <a:extLst>
                <a:ext uri="{FF2B5EF4-FFF2-40B4-BE49-F238E27FC236}">
                  <a16:creationId xmlns:a16="http://schemas.microsoft.com/office/drawing/2014/main" id="{4CBD101B-893B-4F53-8304-9FBF1A303C96}"/>
                </a:ext>
              </a:extLst>
            </p:cNvPr>
            <p:cNvSpPr/>
            <p:nvPr/>
          </p:nvSpPr>
          <p:spPr>
            <a:xfrm rot="21600000">
              <a:off x="5259092" y="1343274"/>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75693"/>
                <a:satOff val="-12365"/>
                <a:lumOff val="7522"/>
                <a:alphaOff val="0"/>
              </a:schemeClr>
            </a:fillRef>
            <a:effectRef idx="0">
              <a:schemeClr val="accent1">
                <a:shade val="80000"/>
                <a:hueOff val="75693"/>
                <a:satOff val="-12365"/>
                <a:lumOff val="7522"/>
                <a:alphaOff val="0"/>
              </a:schemeClr>
            </a:effectRef>
            <a:fontRef idx="minor">
              <a:schemeClr val="lt1"/>
            </a:fontRef>
          </p:style>
          <p:txBody>
            <a:bodyPr spcFirstLastPara="0" vert="horz" wrap="square" lIns="522152" tIns="137160"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Observe a PT or PTA</a:t>
              </a:r>
            </a:p>
          </p:txBody>
        </p:sp>
        <p:sp>
          <p:nvSpPr>
            <p:cNvPr id="15" name="Freeform: Shape 14">
              <a:extLst>
                <a:ext uri="{FF2B5EF4-FFF2-40B4-BE49-F238E27FC236}">
                  <a16:creationId xmlns:a16="http://schemas.microsoft.com/office/drawing/2014/main" id="{DA6C8715-E34F-4210-B867-BE882E9029C5}"/>
                </a:ext>
              </a:extLst>
            </p:cNvPr>
            <p:cNvSpPr/>
            <p:nvPr/>
          </p:nvSpPr>
          <p:spPr>
            <a:xfrm rot="21600000">
              <a:off x="5259092" y="2324525"/>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151385"/>
                <a:satOff val="-24731"/>
                <a:lumOff val="15043"/>
                <a:alphaOff val="0"/>
              </a:schemeClr>
            </a:fillRef>
            <a:effectRef idx="0">
              <a:schemeClr val="accent1">
                <a:shade val="80000"/>
                <a:hueOff val="151385"/>
                <a:satOff val="-24731"/>
                <a:lumOff val="15043"/>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Diversify your experience</a:t>
              </a:r>
            </a:p>
          </p:txBody>
        </p:sp>
        <p:sp>
          <p:nvSpPr>
            <p:cNvPr id="17" name="Freeform: Shape 16">
              <a:extLst>
                <a:ext uri="{FF2B5EF4-FFF2-40B4-BE49-F238E27FC236}">
                  <a16:creationId xmlns:a16="http://schemas.microsoft.com/office/drawing/2014/main" id="{6FDA66F8-9EF4-4E58-A905-4801E8692FEB}"/>
                </a:ext>
              </a:extLst>
            </p:cNvPr>
            <p:cNvSpPr/>
            <p:nvPr/>
          </p:nvSpPr>
          <p:spPr>
            <a:xfrm rot="21600000">
              <a:off x="5259092" y="3305778"/>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227078"/>
                <a:satOff val="-37096"/>
                <a:lumOff val="22565"/>
                <a:alphaOff val="0"/>
              </a:schemeClr>
            </a:fillRef>
            <a:effectRef idx="0">
              <a:schemeClr val="accent1">
                <a:shade val="80000"/>
                <a:hueOff val="227078"/>
                <a:satOff val="-37096"/>
                <a:lumOff val="22565"/>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Find a mentor</a:t>
              </a:r>
            </a:p>
          </p:txBody>
        </p:sp>
        <p:sp>
          <p:nvSpPr>
            <p:cNvPr id="19" name="Freeform: Shape 18">
              <a:extLst>
                <a:ext uri="{FF2B5EF4-FFF2-40B4-BE49-F238E27FC236}">
                  <a16:creationId xmlns:a16="http://schemas.microsoft.com/office/drawing/2014/main" id="{71E95849-EC90-44AF-BFA7-D8EE9B521648}"/>
                </a:ext>
              </a:extLst>
            </p:cNvPr>
            <p:cNvSpPr/>
            <p:nvPr/>
          </p:nvSpPr>
          <p:spPr>
            <a:xfrm rot="21600000">
              <a:off x="5259092" y="4287030"/>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02771"/>
                <a:satOff val="-49462"/>
                <a:lumOff val="30086"/>
                <a:alphaOff val="0"/>
              </a:schemeClr>
            </a:fillRef>
            <a:effectRef idx="0">
              <a:schemeClr val="accent1">
                <a:shade val="80000"/>
                <a:hueOff val="302771"/>
                <a:satOff val="-49462"/>
                <a:lumOff val="30086"/>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dirty="0"/>
                <a:t>Review a</a:t>
              </a:r>
              <a:r>
                <a:rPr lang="en-US" sz="3600" kern="1200" dirty="0"/>
                <a:t>natomy and physiology</a:t>
              </a:r>
            </a:p>
          </p:txBody>
        </p:sp>
        <p:sp>
          <p:nvSpPr>
            <p:cNvPr id="21" name="Freeform: Shape 20">
              <a:extLst>
                <a:ext uri="{FF2B5EF4-FFF2-40B4-BE49-F238E27FC236}">
                  <a16:creationId xmlns:a16="http://schemas.microsoft.com/office/drawing/2014/main" id="{EA66E89C-B999-4553-9A4B-04B92E6FD622}"/>
                </a:ext>
              </a:extLst>
            </p:cNvPr>
            <p:cNvSpPr/>
            <p:nvPr/>
          </p:nvSpPr>
          <p:spPr>
            <a:xfrm rot="21600000">
              <a:off x="5259092" y="5268282"/>
              <a:ext cx="6515704"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78463"/>
                <a:satOff val="-61827"/>
                <a:lumOff val="37608"/>
                <a:alphaOff val="0"/>
              </a:schemeClr>
            </a:fillRef>
            <a:effectRef idx="0">
              <a:schemeClr val="accent1">
                <a:shade val="80000"/>
                <a:hueOff val="378463"/>
                <a:satOff val="-61827"/>
                <a:lumOff val="37608"/>
                <a:alphaOff val="0"/>
              </a:schemeClr>
            </a:effectRef>
            <a:fontRef idx="minor">
              <a:schemeClr val="lt1"/>
            </a:fontRef>
          </p:style>
          <p:txBody>
            <a:bodyPr spcFirstLastPara="0" vert="horz" wrap="square" lIns="522152" tIns="137161" rIns="256033" bIns="137160" numCol="1" spcCol="1270" anchor="ctr" anchorCtr="0">
              <a:noAutofit/>
            </a:bodyPr>
            <a:lstStyle/>
            <a:p>
              <a:pPr marL="0" lvl="0" indent="0" algn="ctr" defTabSz="1600200">
                <a:lnSpc>
                  <a:spcPct val="90000"/>
                </a:lnSpc>
                <a:spcBef>
                  <a:spcPct val="0"/>
                </a:spcBef>
                <a:spcAft>
                  <a:spcPct val="35000"/>
                </a:spcAft>
                <a:buNone/>
              </a:pPr>
              <a:r>
                <a:rPr lang="en-US" sz="3600" dirty="0"/>
                <a:t>Build a s</a:t>
              </a:r>
              <a:r>
                <a:rPr lang="en-US" sz="3600" kern="1200" dirty="0"/>
                <a:t>trong science foundation</a:t>
              </a:r>
            </a:p>
          </p:txBody>
        </p:sp>
      </p:grpSp>
      <p:sp>
        <p:nvSpPr>
          <p:cNvPr id="23" name="Rectangle 22">
            <a:extLst>
              <a:ext uri="{FF2B5EF4-FFF2-40B4-BE49-F238E27FC236}">
                <a16:creationId xmlns:a16="http://schemas.microsoft.com/office/drawing/2014/main" id="{1C1A7B57-1AE7-4886-BEC7-429EB72B0BB6}"/>
              </a:ext>
            </a:extLst>
          </p:cNvPr>
          <p:cNvSpPr/>
          <p:nvPr/>
        </p:nvSpPr>
        <p:spPr>
          <a:xfrm>
            <a:off x="0" y="0"/>
            <a:ext cx="2990850" cy="638175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79DB8"/>
                </a:solidFill>
              </a:ln>
            </a:endParaRPr>
          </a:p>
        </p:txBody>
      </p:sp>
      <p:sp>
        <p:nvSpPr>
          <p:cNvPr id="24" name="TextBox 23">
            <a:extLst>
              <a:ext uri="{FF2B5EF4-FFF2-40B4-BE49-F238E27FC236}">
                <a16:creationId xmlns:a16="http://schemas.microsoft.com/office/drawing/2014/main" id="{478BD13E-C87E-4931-9B87-994CAC599A3A}"/>
              </a:ext>
            </a:extLst>
          </p:cNvPr>
          <p:cNvSpPr txBox="1"/>
          <p:nvPr/>
        </p:nvSpPr>
        <p:spPr>
          <a:xfrm>
            <a:off x="300377" y="1789671"/>
            <a:ext cx="2390095" cy="2862322"/>
          </a:xfrm>
          <a:prstGeom prst="rect">
            <a:avLst/>
          </a:prstGeom>
          <a:noFill/>
        </p:spPr>
        <p:txBody>
          <a:bodyPr wrap="square" rtlCol="0">
            <a:spAutoFit/>
          </a:bodyPr>
          <a:lstStyle/>
          <a:p>
            <a:r>
              <a:rPr lang="en-US" sz="3600" b="1" dirty="0">
                <a:solidFill>
                  <a:schemeClr val="bg1"/>
                </a:solidFill>
              </a:rPr>
              <a:t>Start </a:t>
            </a:r>
          </a:p>
          <a:p>
            <a:endParaRPr lang="en-US" sz="3600" b="1" dirty="0">
              <a:solidFill>
                <a:schemeClr val="bg1"/>
              </a:solidFill>
            </a:endParaRPr>
          </a:p>
          <a:p>
            <a:r>
              <a:rPr lang="en-US" sz="3600" b="1" dirty="0">
                <a:solidFill>
                  <a:schemeClr val="bg1"/>
                </a:solidFill>
              </a:rPr>
              <a:t>Preparing</a:t>
            </a:r>
          </a:p>
          <a:p>
            <a:endParaRPr lang="en-US" sz="3600" b="1" dirty="0">
              <a:solidFill>
                <a:schemeClr val="bg1"/>
              </a:solidFill>
            </a:endParaRPr>
          </a:p>
          <a:p>
            <a:r>
              <a:rPr lang="en-US" sz="3600" b="1" dirty="0">
                <a:solidFill>
                  <a:schemeClr val="bg1"/>
                </a:solidFill>
              </a:rPr>
              <a:t>Now!</a:t>
            </a:r>
          </a:p>
        </p:txBody>
      </p:sp>
    </p:spTree>
    <p:extLst>
      <p:ext uri="{BB962C8B-B14F-4D97-AF65-F5344CB8AC3E}">
        <p14:creationId xmlns:p14="http://schemas.microsoft.com/office/powerpoint/2010/main" val="1559162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Resources</a:t>
            </a:r>
          </a:p>
        </p:txBody>
      </p:sp>
    </p:spTree>
    <p:extLst>
      <p:ext uri="{BB962C8B-B14F-4D97-AF65-F5344CB8AC3E}">
        <p14:creationId xmlns:p14="http://schemas.microsoft.com/office/powerpoint/2010/main" val="248209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3C9C-783F-4FB4-AE64-7F0053D72B61}"/>
              </a:ext>
            </a:extLst>
          </p:cNvPr>
          <p:cNvSpPr>
            <a:spLocks noGrp="1"/>
          </p:cNvSpPr>
          <p:nvPr>
            <p:ph type="title"/>
          </p:nvPr>
        </p:nvSpPr>
        <p:spPr>
          <a:xfrm>
            <a:off x="624841" y="512121"/>
            <a:ext cx="10058400" cy="914400"/>
          </a:xfrm>
        </p:spPr>
        <p:txBody>
          <a:bodyPr vert="horz" lIns="0" tIns="0" rIns="0" bIns="0" rtlCol="0" anchor="t" anchorCtr="0">
            <a:normAutofit/>
          </a:bodyPr>
          <a:lstStyle/>
          <a:p>
            <a:r>
              <a:rPr lang="en-US" kern="1200" dirty="0">
                <a:latin typeface="Arial" panose="020B0604020202020204" pitchFamily="34" charset="0"/>
                <a:ea typeface="+mj-ea"/>
                <a:cs typeface="Arial" panose="020B0604020202020204" pitchFamily="34" charset="0"/>
              </a:rPr>
              <a:t>APTA Helpful Resources</a:t>
            </a:r>
          </a:p>
        </p:txBody>
      </p:sp>
      <p:sp>
        <p:nvSpPr>
          <p:cNvPr id="10" name="Content Placeholder 2">
            <a:extLst>
              <a:ext uri="{FF2B5EF4-FFF2-40B4-BE49-F238E27FC236}">
                <a16:creationId xmlns:a16="http://schemas.microsoft.com/office/drawing/2014/main" id="{57C0108A-995F-4773-8F86-DF5D326BF11C}"/>
              </a:ext>
            </a:extLst>
          </p:cNvPr>
          <p:cNvSpPr txBox="1">
            <a:spLocks/>
          </p:cNvSpPr>
          <p:nvPr/>
        </p:nvSpPr>
        <p:spPr>
          <a:xfrm>
            <a:off x="640080" y="1188719"/>
            <a:ext cx="5699760" cy="5067701"/>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ts val="0"/>
              </a:spcBef>
              <a:spcAft>
                <a:spcPts val="600"/>
              </a:spcAft>
              <a:buNone/>
            </a:pPr>
            <a:r>
              <a:rPr lang="en-US" sz="1600" dirty="0">
                <a:solidFill>
                  <a:schemeClr val="tx2"/>
                </a:solidFill>
              </a:rPr>
              <a:t>American Physical Therapy Association</a:t>
            </a:r>
          </a:p>
          <a:p>
            <a:pPr marL="0" indent="0" defTabSz="914400">
              <a:lnSpc>
                <a:spcPct val="90000"/>
              </a:lnSpc>
              <a:spcBef>
                <a:spcPts val="0"/>
              </a:spcBef>
              <a:spcAft>
                <a:spcPts val="600"/>
              </a:spcAft>
              <a:buNone/>
            </a:pPr>
            <a:r>
              <a:rPr lang="en-US" sz="1600" dirty="0">
                <a:solidFill>
                  <a:schemeClr val="tx2"/>
                </a:solidFill>
                <a:hlinkClick r:id="rId3">
                  <a:extLst>
                    <a:ext uri="{A12FA001-AC4F-418D-AE19-62706E023703}">
                      <ahyp:hlinkClr xmlns:ahyp="http://schemas.microsoft.com/office/drawing/2018/hyperlinkcolor" val="tx"/>
                    </a:ext>
                  </a:extLst>
                </a:hlinkClick>
              </a:rPr>
              <a:t>apta.org</a:t>
            </a:r>
            <a:r>
              <a:rPr lang="en-US" sz="16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Physical Therapist Centralized Application Service</a:t>
            </a:r>
          </a:p>
          <a:p>
            <a:pPr marL="0" indent="0" defTabSz="914400">
              <a:lnSpc>
                <a:spcPct val="90000"/>
              </a:lnSpc>
              <a:spcBef>
                <a:spcPts val="0"/>
              </a:spcBef>
              <a:spcAft>
                <a:spcPts val="600"/>
              </a:spcAft>
              <a:buNone/>
            </a:pPr>
            <a:r>
              <a:rPr lang="en-US" sz="1600" dirty="0">
                <a:solidFill>
                  <a:schemeClr val="tx2"/>
                </a:solidFill>
                <a:hlinkClick r:id="rId4"/>
              </a:rPr>
              <a:t>ptcas.org</a:t>
            </a:r>
            <a:r>
              <a:rPr lang="en-US" sz="16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Commission on Accreditation in Physical Therapy Education</a:t>
            </a:r>
          </a:p>
          <a:p>
            <a:pPr marL="0" indent="0" defTabSz="914400">
              <a:lnSpc>
                <a:spcPct val="90000"/>
              </a:lnSpc>
              <a:spcBef>
                <a:spcPts val="0"/>
              </a:spcBef>
              <a:spcAft>
                <a:spcPts val="600"/>
              </a:spcAft>
              <a:buNone/>
            </a:pPr>
            <a:r>
              <a:rPr lang="en-US" sz="1600" dirty="0">
                <a:solidFill>
                  <a:schemeClr val="tx2"/>
                </a:solidFill>
                <a:hlinkClick r:id="rId5">
                  <a:extLst>
                    <a:ext uri="{A12FA001-AC4F-418D-AE19-62706E023703}">
                      <ahyp:hlinkClr xmlns:ahyp="http://schemas.microsoft.com/office/drawing/2018/hyperlinkcolor" val="tx"/>
                    </a:ext>
                  </a:extLst>
                </a:hlinkClick>
              </a:rPr>
              <a:t>capteonline.org</a:t>
            </a:r>
            <a:endParaRPr lang="en-US" sz="1600" dirty="0">
              <a:solidFill>
                <a:schemeClr val="tx2"/>
              </a:solidFill>
            </a:endParaRPr>
          </a:p>
          <a:p>
            <a:pPr marL="0" indent="-274320" defTabSz="914400">
              <a:lnSpc>
                <a:spcPct val="90000"/>
              </a:lnSpc>
              <a:spcBef>
                <a:spcPts val="0"/>
              </a:spcBef>
              <a:spcAft>
                <a:spcPts val="600"/>
              </a:spcAft>
              <a:buFont typeface="Arial" panose="020B0604020202020204" pitchFamily="34" charset="0"/>
              <a:buChar char="•"/>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APTA Free Financial Literacy Resource</a:t>
            </a:r>
          </a:p>
          <a:p>
            <a:pPr marL="0" indent="0" defTabSz="914400">
              <a:lnSpc>
                <a:spcPct val="90000"/>
              </a:lnSpc>
              <a:spcBef>
                <a:spcPts val="0"/>
              </a:spcBef>
              <a:spcAft>
                <a:spcPts val="600"/>
              </a:spcAft>
              <a:buNone/>
            </a:pPr>
            <a:r>
              <a:rPr lang="en-US" sz="1600" dirty="0">
                <a:solidFill>
                  <a:schemeClr val="tx2"/>
                </a:solidFill>
                <a:hlinkClick r:id="rId6"/>
              </a:rPr>
              <a:t>moneysmart.ptmovesme.org/</a:t>
            </a:r>
            <a:endParaRPr lang="en-US" sz="1600" dirty="0">
              <a:solidFill>
                <a:schemeClr val="tx2"/>
              </a:solidFill>
            </a:endParaRPr>
          </a:p>
          <a:p>
            <a:pPr marL="0" indent="0" defTabSz="914400">
              <a:lnSpc>
                <a:spcPct val="90000"/>
              </a:lnSpc>
              <a:spcBef>
                <a:spcPts val="0"/>
              </a:spcBef>
              <a:spcAft>
                <a:spcPts val="600"/>
              </a:spcAft>
              <a:buNone/>
            </a:pPr>
            <a:endParaRPr lang="en-US" sz="1600" dirty="0">
              <a:solidFill>
                <a:schemeClr val="tx2"/>
              </a:solidFill>
            </a:endParaRPr>
          </a:p>
          <a:p>
            <a:pPr marL="0" indent="0" defTabSz="914400">
              <a:lnSpc>
                <a:spcPct val="90000"/>
              </a:lnSpc>
              <a:spcBef>
                <a:spcPts val="0"/>
              </a:spcBef>
              <a:spcAft>
                <a:spcPts val="600"/>
              </a:spcAft>
              <a:buNone/>
            </a:pPr>
            <a:r>
              <a:rPr lang="en-US" sz="1600" dirty="0">
                <a:solidFill>
                  <a:schemeClr val="tx2"/>
                </a:solidFill>
              </a:rPr>
              <a:t>Questions about PT Careers or Pathway to PT/PTA</a:t>
            </a:r>
          </a:p>
          <a:p>
            <a:pPr marL="0" indent="0" defTabSz="914400">
              <a:lnSpc>
                <a:spcPct val="90000"/>
              </a:lnSpc>
              <a:spcBef>
                <a:spcPts val="0"/>
              </a:spcBef>
              <a:spcAft>
                <a:spcPts val="600"/>
              </a:spcAft>
              <a:buNone/>
            </a:pPr>
            <a:r>
              <a:rPr lang="en-US" sz="1600" u="sng" dirty="0">
                <a:solidFill>
                  <a:schemeClr val="tx2"/>
                </a:solidFill>
              </a:rPr>
              <a:t>studentrecruitment@apta.org</a:t>
            </a:r>
          </a:p>
        </p:txBody>
      </p:sp>
      <p:pic>
        <p:nvPicPr>
          <p:cNvPr id="8" name="Content Placeholder 7">
            <a:extLst>
              <a:ext uri="{FF2B5EF4-FFF2-40B4-BE49-F238E27FC236}">
                <a16:creationId xmlns:a16="http://schemas.microsoft.com/office/drawing/2014/main" id="{FC9166C3-5C3D-4367-BF5A-685BB1B83AB1}"/>
              </a:ext>
            </a:extLst>
          </p:cNvPr>
          <p:cNvPicPr>
            <a:picLocks noGrp="1" noChangeAspect="1"/>
          </p:cNvPicPr>
          <p:nvPr>
            <p:ph sz="half" idx="2"/>
          </p:nvPr>
        </p:nvPicPr>
        <p:blipFill rotWithShape="1">
          <a:blip r:embed="rId7"/>
          <a:srcRect l="18561" r="10686" b="2"/>
          <a:stretch/>
        </p:blipFill>
        <p:spPr>
          <a:xfrm>
            <a:off x="6537960" y="969321"/>
            <a:ext cx="5214518" cy="4919357"/>
          </a:xfrm>
          <a:noFill/>
        </p:spPr>
      </p:pic>
    </p:spTree>
    <p:extLst>
      <p:ext uri="{BB962C8B-B14F-4D97-AF65-F5344CB8AC3E}">
        <p14:creationId xmlns:p14="http://schemas.microsoft.com/office/powerpoint/2010/main" val="378631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Introduction to Physical Therapy</a:t>
            </a:r>
          </a:p>
        </p:txBody>
      </p:sp>
    </p:spTree>
    <p:extLst>
      <p:ext uri="{BB962C8B-B14F-4D97-AF65-F5344CB8AC3E}">
        <p14:creationId xmlns:p14="http://schemas.microsoft.com/office/powerpoint/2010/main" val="205603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741AFDA8-A246-4B3C-A407-906D669B366F}"/>
              </a:ext>
            </a:extLst>
          </p:cNvPr>
          <p:cNvPicPr>
            <a:picLocks noChangeAspect="1"/>
          </p:cNvPicPr>
          <p:nvPr/>
        </p:nvPicPr>
        <p:blipFill>
          <a:blip r:embed="rId2"/>
          <a:stretch>
            <a:fillRect/>
          </a:stretch>
        </p:blipFill>
        <p:spPr>
          <a:xfrm>
            <a:off x="1767649" y="1311048"/>
            <a:ext cx="1180105" cy="1188416"/>
          </a:xfrm>
          <a:prstGeom prst="rect">
            <a:avLst/>
          </a:prstGeom>
        </p:spPr>
      </p:pic>
      <p:pic>
        <p:nvPicPr>
          <p:cNvPr id="6" name="Picture 5" descr="A close up of a logo&#10;&#10;Description automatically generated">
            <a:extLst>
              <a:ext uri="{FF2B5EF4-FFF2-40B4-BE49-F238E27FC236}">
                <a16:creationId xmlns:a16="http://schemas.microsoft.com/office/drawing/2014/main" id="{2FA73483-5AF3-485E-B0CF-30BBDB2E1EA7}"/>
              </a:ext>
            </a:extLst>
          </p:cNvPr>
          <p:cNvPicPr>
            <a:picLocks noChangeAspect="1"/>
          </p:cNvPicPr>
          <p:nvPr/>
        </p:nvPicPr>
        <p:blipFill>
          <a:blip r:embed="rId3"/>
          <a:stretch>
            <a:fillRect/>
          </a:stretch>
        </p:blipFill>
        <p:spPr>
          <a:xfrm>
            <a:off x="1789801" y="2584023"/>
            <a:ext cx="1180105" cy="118010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9299C1B-B476-4DD8-95BE-65A1C4B859FE}"/>
              </a:ext>
            </a:extLst>
          </p:cNvPr>
          <p:cNvPicPr>
            <a:picLocks noChangeAspect="1"/>
          </p:cNvPicPr>
          <p:nvPr/>
        </p:nvPicPr>
        <p:blipFill>
          <a:blip r:embed="rId4"/>
          <a:stretch>
            <a:fillRect/>
          </a:stretch>
        </p:blipFill>
        <p:spPr>
          <a:xfrm>
            <a:off x="1789801" y="3847710"/>
            <a:ext cx="1180105" cy="1127489"/>
          </a:xfrm>
          <a:prstGeom prst="rect">
            <a:avLst/>
          </a:prstGeom>
        </p:spPr>
      </p:pic>
      <p:pic>
        <p:nvPicPr>
          <p:cNvPr id="8" name="Picture 7" descr="A picture containing object, kit, drawing&#10;&#10;Description automatically generated">
            <a:extLst>
              <a:ext uri="{FF2B5EF4-FFF2-40B4-BE49-F238E27FC236}">
                <a16:creationId xmlns:a16="http://schemas.microsoft.com/office/drawing/2014/main" id="{5855015A-EEC4-4A33-833F-7E1F45A85EA9}"/>
              </a:ext>
            </a:extLst>
          </p:cNvPr>
          <p:cNvPicPr>
            <a:picLocks noChangeAspect="1"/>
          </p:cNvPicPr>
          <p:nvPr/>
        </p:nvPicPr>
        <p:blipFill>
          <a:blip r:embed="rId5"/>
          <a:stretch>
            <a:fillRect/>
          </a:stretch>
        </p:blipFill>
        <p:spPr>
          <a:xfrm>
            <a:off x="1767649" y="5058781"/>
            <a:ext cx="1180105" cy="1132901"/>
          </a:xfrm>
          <a:prstGeom prst="rect">
            <a:avLst/>
          </a:prstGeom>
        </p:spPr>
      </p:pic>
      <p:sp>
        <p:nvSpPr>
          <p:cNvPr id="9" name="TextBox 29">
            <a:extLst>
              <a:ext uri="{FF2B5EF4-FFF2-40B4-BE49-F238E27FC236}">
                <a16:creationId xmlns:a16="http://schemas.microsoft.com/office/drawing/2014/main" id="{D0BBE580-8C86-43D9-B308-5D2624C7FA6E}"/>
              </a:ext>
            </a:extLst>
          </p:cNvPr>
          <p:cNvSpPr txBox="1"/>
          <p:nvPr/>
        </p:nvSpPr>
        <p:spPr>
          <a:xfrm>
            <a:off x="3169485" y="1674423"/>
            <a:ext cx="288762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APTAPics</a:t>
            </a:r>
            <a:endParaRPr lang="en-US" sz="2800" b="1" dirty="0">
              <a:solidFill>
                <a:schemeClr val="tx1">
                  <a:lumMod val="65000"/>
                  <a:lumOff val="35000"/>
                </a:schemeClr>
              </a:solidFill>
              <a:latin typeface="+mj-lt"/>
            </a:endParaRPr>
          </a:p>
        </p:txBody>
      </p:sp>
      <p:sp>
        <p:nvSpPr>
          <p:cNvPr id="10" name="TextBox 30">
            <a:extLst>
              <a:ext uri="{FF2B5EF4-FFF2-40B4-BE49-F238E27FC236}">
                <a16:creationId xmlns:a16="http://schemas.microsoft.com/office/drawing/2014/main" id="{1FF54CA2-9F83-496E-A071-A4F448E0656B}"/>
              </a:ext>
            </a:extLst>
          </p:cNvPr>
          <p:cNvSpPr txBox="1"/>
          <p:nvPr/>
        </p:nvSpPr>
        <p:spPr>
          <a:xfrm>
            <a:off x="3169485" y="2943242"/>
            <a:ext cx="3388556"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APTATweets</a:t>
            </a:r>
            <a:endParaRPr lang="en-US" sz="2800" b="1" dirty="0">
              <a:solidFill>
                <a:schemeClr val="tx1">
                  <a:lumMod val="65000"/>
                  <a:lumOff val="35000"/>
                </a:schemeClr>
              </a:solidFill>
              <a:latin typeface="+mj-lt"/>
            </a:endParaRPr>
          </a:p>
        </p:txBody>
      </p:sp>
      <p:sp>
        <p:nvSpPr>
          <p:cNvPr id="11" name="TextBox 31">
            <a:extLst>
              <a:ext uri="{FF2B5EF4-FFF2-40B4-BE49-F238E27FC236}">
                <a16:creationId xmlns:a16="http://schemas.microsoft.com/office/drawing/2014/main" id="{68CCBB50-C6CA-4D8C-8FCF-4CC45937314F}"/>
              </a:ext>
            </a:extLst>
          </p:cNvPr>
          <p:cNvSpPr txBox="1"/>
          <p:nvPr/>
        </p:nvSpPr>
        <p:spPr>
          <a:xfrm>
            <a:off x="3169485" y="4180621"/>
            <a:ext cx="395022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ChoosePTVideos</a:t>
            </a:r>
            <a:endParaRPr lang="en-US" sz="2800" b="1" dirty="0">
              <a:solidFill>
                <a:schemeClr val="tx1">
                  <a:lumMod val="65000"/>
                  <a:lumOff val="35000"/>
                </a:schemeClr>
              </a:solidFill>
              <a:latin typeface="+mj-lt"/>
            </a:endParaRPr>
          </a:p>
        </p:txBody>
      </p:sp>
      <p:sp>
        <p:nvSpPr>
          <p:cNvPr id="12" name="TextBox 32">
            <a:extLst>
              <a:ext uri="{FF2B5EF4-FFF2-40B4-BE49-F238E27FC236}">
                <a16:creationId xmlns:a16="http://schemas.microsoft.com/office/drawing/2014/main" id="{EF1846FC-5D9A-42B2-8D50-1B8362572B5B}"/>
              </a:ext>
            </a:extLst>
          </p:cNvPr>
          <p:cNvSpPr txBox="1"/>
          <p:nvPr/>
        </p:nvSpPr>
        <p:spPr>
          <a:xfrm>
            <a:off x="3169485" y="5394398"/>
            <a:ext cx="747576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AmericanPhysicalTherapyAssociation</a:t>
            </a:r>
            <a:endParaRPr lang="en-US" sz="2800" b="1" dirty="0">
              <a:solidFill>
                <a:schemeClr val="tx1">
                  <a:lumMod val="65000"/>
                  <a:lumOff val="35000"/>
                </a:schemeClr>
              </a:solidFill>
              <a:latin typeface="+mj-lt"/>
            </a:endParaRPr>
          </a:p>
        </p:txBody>
      </p:sp>
      <p:sp>
        <p:nvSpPr>
          <p:cNvPr id="13" name="Title 1">
            <a:extLst>
              <a:ext uri="{FF2B5EF4-FFF2-40B4-BE49-F238E27FC236}">
                <a16:creationId xmlns:a16="http://schemas.microsoft.com/office/drawing/2014/main" id="{894CE484-961B-4F64-BA3D-3EE841279B50}"/>
              </a:ext>
            </a:extLst>
          </p:cNvPr>
          <p:cNvSpPr txBox="1">
            <a:spLocks/>
          </p:cNvSpPr>
          <p:nvPr/>
        </p:nvSpPr>
        <p:spPr>
          <a:xfrm>
            <a:off x="1123444" y="278262"/>
            <a:ext cx="9867332" cy="770919"/>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179DB8"/>
                </a:solidFill>
              </a:rPr>
              <a:t>Stay Connected</a:t>
            </a:r>
          </a:p>
        </p:txBody>
      </p:sp>
    </p:spTree>
    <p:extLst>
      <p:ext uri="{BB962C8B-B14F-4D97-AF65-F5344CB8AC3E}">
        <p14:creationId xmlns:p14="http://schemas.microsoft.com/office/powerpoint/2010/main" val="388221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3191645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FF02-3621-4ACA-A399-E047AA8CD929}"/>
              </a:ext>
            </a:extLst>
          </p:cNvPr>
          <p:cNvSpPr>
            <a:spLocks noGrp="1"/>
          </p:cNvSpPr>
          <p:nvPr>
            <p:ph type="title"/>
          </p:nvPr>
        </p:nvSpPr>
        <p:spPr/>
        <p:txBody>
          <a:bodyPr/>
          <a:lstStyle/>
          <a:p>
            <a:r>
              <a:rPr lang="en-US" dirty="0"/>
              <a:t>APTA Financial Resources</a:t>
            </a:r>
          </a:p>
        </p:txBody>
      </p:sp>
      <p:sp>
        <p:nvSpPr>
          <p:cNvPr id="3" name="Content Placeholder 2">
            <a:extLst>
              <a:ext uri="{FF2B5EF4-FFF2-40B4-BE49-F238E27FC236}">
                <a16:creationId xmlns:a16="http://schemas.microsoft.com/office/drawing/2014/main" id="{F290B4C8-8383-A9F4-9E8A-60AFDC6D8991}"/>
              </a:ext>
            </a:extLst>
          </p:cNvPr>
          <p:cNvSpPr>
            <a:spLocks noGrp="1"/>
          </p:cNvSpPr>
          <p:nvPr>
            <p:ph sz="half" idx="1"/>
          </p:nvPr>
        </p:nvSpPr>
        <p:spPr/>
        <p:txBody>
          <a:bodyPr/>
          <a:lstStyle/>
          <a:p>
            <a:r>
              <a:rPr lang="en-US" dirty="0">
                <a:hlinkClick r:id="rId2"/>
              </a:rPr>
              <a:t>https://moneysmart.ptmovesme.org/</a:t>
            </a:r>
            <a:endParaRPr lang="en-US" dirty="0"/>
          </a:p>
          <a:p>
            <a:endParaRPr lang="en-US" dirty="0"/>
          </a:p>
          <a:p>
            <a:r>
              <a:rPr lang="en-US" dirty="0"/>
              <a:t>Create a free account and learn important financial skills</a:t>
            </a:r>
          </a:p>
          <a:p>
            <a:endParaRPr lang="en-US" dirty="0"/>
          </a:p>
          <a:p>
            <a:r>
              <a:rPr lang="en-US" dirty="0"/>
              <a:t>National scholarship portal</a:t>
            </a:r>
          </a:p>
        </p:txBody>
      </p:sp>
      <p:pic>
        <p:nvPicPr>
          <p:cNvPr id="6" name="Content Placeholder 5" descr="A green and white rectangle with blue text&#10;&#10;Description automatically generated">
            <a:extLst>
              <a:ext uri="{FF2B5EF4-FFF2-40B4-BE49-F238E27FC236}">
                <a16:creationId xmlns:a16="http://schemas.microsoft.com/office/drawing/2014/main" id="{490E74AD-1C5F-B147-6304-2EF27C4B498B}"/>
              </a:ext>
            </a:extLst>
          </p:cNvPr>
          <p:cNvPicPr>
            <a:picLocks noGrp="1" noChangeAspect="1"/>
          </p:cNvPicPr>
          <p:nvPr>
            <p:ph sz="half" idx="2"/>
          </p:nvPr>
        </p:nvPicPr>
        <p:blipFill>
          <a:blip r:embed="rId3"/>
          <a:stretch>
            <a:fillRect/>
          </a:stretch>
        </p:blipFill>
        <p:spPr>
          <a:xfrm>
            <a:off x="6212778" y="2059004"/>
            <a:ext cx="5339142" cy="2739992"/>
          </a:xfrm>
        </p:spPr>
      </p:pic>
    </p:spTree>
    <p:extLst>
      <p:ext uri="{BB962C8B-B14F-4D97-AF65-F5344CB8AC3E}">
        <p14:creationId xmlns:p14="http://schemas.microsoft.com/office/powerpoint/2010/main" val="2446764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2"/>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3857744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A5ABDEA7-9F63-46D8-B28C-E775FB78F0CC}"/>
              </a:ext>
            </a:extLst>
          </p:cNvPr>
          <p:cNvPicPr>
            <a:picLocks noChangeAspect="1"/>
          </p:cNvPicPr>
          <p:nvPr/>
        </p:nvPicPr>
        <p:blipFill rotWithShape="1">
          <a:blip r:embed="rId3"/>
          <a:srcRect l="52875" t="3229" b="3229"/>
          <a:stretch/>
        </p:blipFill>
        <p:spPr>
          <a:xfrm>
            <a:off x="6446520" y="0"/>
            <a:ext cx="5745480" cy="6400800"/>
          </a:xfrm>
          <a:prstGeom prst="rect">
            <a:avLst/>
          </a:prstGeom>
        </p:spPr>
      </p:pic>
      <p:sp>
        <p:nvSpPr>
          <p:cNvPr id="3" name="Rectangle 2">
            <a:extLst>
              <a:ext uri="{FF2B5EF4-FFF2-40B4-BE49-F238E27FC236}">
                <a16:creationId xmlns:a16="http://schemas.microsoft.com/office/drawing/2014/main" id="{183D36D1-EBD0-440D-BE2F-B61A514BBF9C}"/>
              </a:ext>
            </a:extLst>
          </p:cNvPr>
          <p:cNvSpPr/>
          <p:nvPr/>
        </p:nvSpPr>
        <p:spPr>
          <a:xfrm>
            <a:off x="611124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BA97A5-5A61-4414-98D5-F17395DC0C7D}"/>
              </a:ext>
            </a:extLst>
          </p:cNvPr>
          <p:cNvSpPr/>
          <p:nvPr/>
        </p:nvSpPr>
        <p:spPr>
          <a:xfrm>
            <a:off x="-15240" y="0"/>
            <a:ext cx="611123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8D848-070A-4310-8E5A-1925759245D9}"/>
              </a:ext>
            </a:extLst>
          </p:cNvPr>
          <p:cNvSpPr txBox="1"/>
          <p:nvPr/>
        </p:nvSpPr>
        <p:spPr>
          <a:xfrm>
            <a:off x="350520" y="692021"/>
            <a:ext cx="5593080" cy="5016758"/>
          </a:xfrm>
          <a:prstGeom prst="rect">
            <a:avLst/>
          </a:prstGeom>
          <a:noFill/>
        </p:spPr>
        <p:txBody>
          <a:bodyPr wrap="square" rtlCol="0">
            <a:spAutoFit/>
          </a:bodyPr>
          <a:lstStyle/>
          <a:p>
            <a:r>
              <a:rPr lang="en-US" sz="3200" b="1" u="sng" dirty="0">
                <a:solidFill>
                  <a:schemeClr val="bg1"/>
                </a:solidFill>
              </a:rPr>
              <a:t>Physical therapy</a:t>
            </a:r>
            <a:r>
              <a:rPr lang="en-US" sz="3200" b="1" dirty="0">
                <a:solidFill>
                  <a:schemeClr val="bg1"/>
                </a:solidFill>
              </a:rPr>
              <a:t> </a:t>
            </a:r>
            <a:r>
              <a:rPr lang="en-US" sz="3200" dirty="0">
                <a:solidFill>
                  <a:schemeClr val="bg1"/>
                </a:solidFill>
              </a:rPr>
              <a:t>is treatment provided by a physical therapist or physical therapist assistant that helps people improve their movement and physical function, manage pain and other chronic conditions, and recover from and prevent injury and chronic disease.</a:t>
            </a:r>
          </a:p>
        </p:txBody>
      </p:sp>
    </p:spTree>
    <p:extLst>
      <p:ext uri="{BB962C8B-B14F-4D97-AF65-F5344CB8AC3E}">
        <p14:creationId xmlns:p14="http://schemas.microsoft.com/office/powerpoint/2010/main" val="157395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914400"/>
          </a:xfrm>
        </p:spPr>
        <p:txBody>
          <a:bodyPr anchor="t">
            <a:normAutofit/>
          </a:bodyPr>
          <a:lstStyle/>
          <a:p>
            <a:r>
              <a:rPr lang="en-US" dirty="0"/>
              <a:t>Physical Therapists Are Movement Experts</a:t>
            </a:r>
          </a:p>
        </p:txBody>
      </p:sp>
      <p:pic>
        <p:nvPicPr>
          <p:cNvPr id="21" name="Picture Placeholder 20" descr="A picture containing indoor, floor, person&#10;&#10;Description automatically generated">
            <a:extLst>
              <a:ext uri="{FF2B5EF4-FFF2-40B4-BE49-F238E27FC236}">
                <a16:creationId xmlns:a16="http://schemas.microsoft.com/office/drawing/2014/main" id="{D27489EC-E88B-4318-9422-E9F7BF0D92B0}"/>
              </a:ext>
            </a:extLst>
          </p:cNvPr>
          <p:cNvPicPr>
            <a:picLocks noGrp="1" noChangeAspect="1"/>
          </p:cNvPicPr>
          <p:nvPr>
            <p:ph sz="half" idx="1"/>
          </p:nvPr>
        </p:nvPicPr>
        <p:blipFill rotWithShape="1">
          <a:blip r:embed="rId3"/>
          <a:srcRect l="14622" r="14625" b="2"/>
          <a:stretch/>
        </p:blipFill>
        <p:spPr>
          <a:xfrm>
            <a:off x="640080" y="1270000"/>
            <a:ext cx="4846320" cy="4572000"/>
          </a:xfrm>
          <a:noFill/>
        </p:spPr>
      </p:pic>
      <p:sp>
        <p:nvSpPr>
          <p:cNvPr id="8" name="Content Placeholder 7">
            <a:extLst>
              <a:ext uri="{FF2B5EF4-FFF2-40B4-BE49-F238E27FC236}">
                <a16:creationId xmlns:a16="http://schemas.microsoft.com/office/drawing/2014/main" id="{4245A30F-D0A8-4F55-A3D2-72BD6CC17DCD}"/>
              </a:ext>
            </a:extLst>
          </p:cNvPr>
          <p:cNvSpPr>
            <a:spLocks noGrp="1"/>
          </p:cNvSpPr>
          <p:nvPr>
            <p:ph sz="half" idx="2"/>
          </p:nvPr>
        </p:nvSpPr>
        <p:spPr>
          <a:xfrm>
            <a:off x="5852160" y="1463040"/>
            <a:ext cx="4846320" cy="4572000"/>
          </a:xfrm>
        </p:spPr>
        <p:txBody>
          <a:bodyPr>
            <a:normAutofit lnSpcReduction="10000"/>
          </a:bodyPr>
          <a:lstStyle/>
          <a:p>
            <a:pPr>
              <a:lnSpc>
                <a:spcPct val="90000"/>
              </a:lnSpc>
            </a:pPr>
            <a:r>
              <a:rPr lang="en-US" sz="2400" b="1" dirty="0"/>
              <a:t>Licensed doctors </a:t>
            </a:r>
            <a:r>
              <a:rPr lang="en-US" sz="2400" dirty="0"/>
              <a:t>who </a:t>
            </a:r>
            <a:r>
              <a:rPr lang="en-US" sz="2400" b="1" dirty="0"/>
              <a:t>examine, diagnose</a:t>
            </a:r>
            <a:r>
              <a:rPr lang="en-US" sz="2400" dirty="0"/>
              <a:t>, and </a:t>
            </a:r>
            <a:r>
              <a:rPr lang="en-US" sz="2400" b="1" dirty="0"/>
              <a:t>treat</a:t>
            </a:r>
            <a:r>
              <a:rPr lang="en-US" sz="2400" dirty="0"/>
              <a:t> movement dysfunction.</a:t>
            </a:r>
          </a:p>
          <a:p>
            <a:pPr>
              <a:lnSpc>
                <a:spcPct val="90000"/>
              </a:lnSpc>
            </a:pPr>
            <a:endParaRPr lang="en-US" sz="2400" dirty="0"/>
          </a:p>
          <a:p>
            <a:pPr>
              <a:lnSpc>
                <a:spcPct val="90000"/>
              </a:lnSpc>
            </a:pPr>
            <a:r>
              <a:rPr lang="en-US" sz="2400" dirty="0"/>
              <a:t>Help people impacted by disease, injury, and disability.</a:t>
            </a:r>
          </a:p>
          <a:p>
            <a:pPr>
              <a:lnSpc>
                <a:spcPct val="90000"/>
              </a:lnSpc>
            </a:pPr>
            <a:endParaRPr lang="en-US" sz="2400" dirty="0"/>
          </a:p>
          <a:p>
            <a:pPr>
              <a:lnSpc>
                <a:spcPct val="90000"/>
              </a:lnSpc>
            </a:pPr>
            <a:r>
              <a:rPr lang="en-US" sz="2400" dirty="0"/>
              <a:t>Prevent movement loss and promote wellness.</a:t>
            </a:r>
          </a:p>
          <a:p>
            <a:pPr>
              <a:lnSpc>
                <a:spcPct val="90000"/>
              </a:lnSpc>
            </a:pPr>
            <a:endParaRPr lang="en-US" sz="2400" dirty="0"/>
          </a:p>
          <a:p>
            <a:pPr>
              <a:lnSpc>
                <a:spcPct val="90000"/>
              </a:lnSpc>
            </a:pPr>
            <a:r>
              <a:rPr lang="en-US" sz="2400" dirty="0"/>
              <a:t>Use therapeutic exercise, modalities, assistive devices, patient education, and evidence-based research to treat patients.</a:t>
            </a:r>
          </a:p>
        </p:txBody>
      </p:sp>
    </p:spTree>
    <p:extLst>
      <p:ext uri="{BB962C8B-B14F-4D97-AF65-F5344CB8AC3E}">
        <p14:creationId xmlns:p14="http://schemas.microsoft.com/office/powerpoint/2010/main" val="267372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519344"/>
          </a:xfrm>
        </p:spPr>
        <p:txBody>
          <a:bodyPr/>
          <a:lstStyle/>
          <a:p>
            <a:r>
              <a:rPr lang="en-US" dirty="0"/>
              <a:t>Physical Therapist Assistants Collaborate With PTs</a:t>
            </a:r>
          </a:p>
        </p:txBody>
      </p:sp>
      <p:sp>
        <p:nvSpPr>
          <p:cNvPr id="8" name="Content Placeholder 7">
            <a:extLst>
              <a:ext uri="{FF2B5EF4-FFF2-40B4-BE49-F238E27FC236}">
                <a16:creationId xmlns:a16="http://schemas.microsoft.com/office/drawing/2014/main" id="{4245A30F-D0A8-4F55-A3D2-72BD6CC17DCD}"/>
              </a:ext>
            </a:extLst>
          </p:cNvPr>
          <p:cNvSpPr>
            <a:spLocks noGrp="1"/>
          </p:cNvSpPr>
          <p:nvPr>
            <p:ph sz="half" idx="1"/>
          </p:nvPr>
        </p:nvSpPr>
        <p:spPr>
          <a:xfrm>
            <a:off x="640080" y="1302862"/>
            <a:ext cx="4846320" cy="4389754"/>
          </a:xfrm>
        </p:spPr>
        <p:txBody>
          <a:bodyPr>
            <a:normAutofit fontScale="85000" lnSpcReduction="10000"/>
          </a:bodyPr>
          <a:lstStyle/>
          <a:p>
            <a:r>
              <a:rPr lang="en-US" dirty="0"/>
              <a:t>Educated and </a:t>
            </a:r>
            <a:r>
              <a:rPr lang="en-US" b="1" dirty="0"/>
              <a:t>licensed or certified clinicians</a:t>
            </a:r>
            <a:r>
              <a:rPr lang="en-US" dirty="0"/>
              <a:t>.</a:t>
            </a:r>
          </a:p>
          <a:p>
            <a:endParaRPr lang="en-US" dirty="0"/>
          </a:p>
          <a:p>
            <a:r>
              <a:rPr lang="en-US" dirty="0"/>
              <a:t>Provide </a:t>
            </a:r>
            <a:r>
              <a:rPr lang="en-US"/>
              <a:t>physical therapy </a:t>
            </a:r>
            <a:r>
              <a:rPr lang="en-US" dirty="0"/>
              <a:t>services </a:t>
            </a:r>
            <a:r>
              <a:rPr lang="en-US" b="1" dirty="0"/>
              <a:t>under the direction and supervision of a licensed physical therapist.</a:t>
            </a:r>
          </a:p>
          <a:p>
            <a:endParaRPr lang="en-US" dirty="0"/>
          </a:p>
          <a:p>
            <a:r>
              <a:rPr lang="en-US" dirty="0"/>
              <a:t>Implement components of patient care, obtain data related to the treatments provided, and collaborate with physical therapists to modify care, as necessary.</a:t>
            </a:r>
          </a:p>
          <a:p>
            <a:endParaRPr lang="en-US" dirty="0"/>
          </a:p>
          <a:p>
            <a:r>
              <a:rPr lang="en-US" dirty="0"/>
              <a:t>Physical therapist assistants are not the same as physical therapy aides.</a:t>
            </a:r>
          </a:p>
        </p:txBody>
      </p:sp>
      <p:pic>
        <p:nvPicPr>
          <p:cNvPr id="17" name="Picture Placeholder 16" descr="A picture containing text&#10;&#10;Description automatically generated">
            <a:extLst>
              <a:ext uri="{FF2B5EF4-FFF2-40B4-BE49-F238E27FC236}">
                <a16:creationId xmlns:a16="http://schemas.microsoft.com/office/drawing/2014/main" id="{762AACE9-1603-490B-9A29-2BB133354D67}"/>
              </a:ext>
            </a:extLst>
          </p:cNvPr>
          <p:cNvPicPr>
            <a:picLocks noGrp="1" noChangeAspect="1"/>
          </p:cNvPicPr>
          <p:nvPr>
            <p:ph type="pic" sz="quarter" idx="11"/>
          </p:nvPr>
        </p:nvPicPr>
        <p:blipFill>
          <a:blip r:embed="rId3"/>
          <a:srcRect l="13218" r="13218"/>
          <a:stretch>
            <a:fillRect/>
          </a:stretch>
        </p:blipFill>
        <p:spPr>
          <a:xfrm>
            <a:off x="6096000" y="1302862"/>
            <a:ext cx="4846638" cy="4389755"/>
          </a:xfrm>
        </p:spPr>
      </p:pic>
    </p:spTree>
    <p:extLst>
      <p:ext uri="{BB962C8B-B14F-4D97-AF65-F5344CB8AC3E}">
        <p14:creationId xmlns:p14="http://schemas.microsoft.com/office/powerpoint/2010/main" val="87348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00737B97-315E-453A-A1A2-EABA157F83A5}"/>
              </a:ext>
            </a:extLst>
          </p:cNvPr>
          <p:cNvPicPr>
            <a:picLocks noChangeAspect="1"/>
          </p:cNvPicPr>
          <p:nvPr/>
        </p:nvPicPr>
        <p:blipFill rotWithShape="1">
          <a:blip r:embed="rId3"/>
          <a:srcRect l="55500" t="3229" b="3229"/>
          <a:stretch/>
        </p:blipFill>
        <p:spPr>
          <a:xfrm>
            <a:off x="6766560" y="0"/>
            <a:ext cx="5425440" cy="6400800"/>
          </a:xfrm>
          <a:prstGeom prst="rect">
            <a:avLst/>
          </a:prstGeom>
        </p:spPr>
      </p:pic>
      <p:sp>
        <p:nvSpPr>
          <p:cNvPr id="14" name="Rectangle 13">
            <a:extLst>
              <a:ext uri="{FF2B5EF4-FFF2-40B4-BE49-F238E27FC236}">
                <a16:creationId xmlns:a16="http://schemas.microsoft.com/office/drawing/2014/main" id="{1B7441EE-A832-43F4-826C-99624876335C}"/>
              </a:ext>
            </a:extLst>
          </p:cNvPr>
          <p:cNvSpPr/>
          <p:nvPr/>
        </p:nvSpPr>
        <p:spPr>
          <a:xfrm>
            <a:off x="-15240" y="0"/>
            <a:ext cx="6446520"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643128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030B44-9ED1-4A6F-9B04-676EA0645F57}"/>
              </a:ext>
            </a:extLst>
          </p:cNvPr>
          <p:cNvSpPr txBox="1"/>
          <p:nvPr/>
        </p:nvSpPr>
        <p:spPr>
          <a:xfrm>
            <a:off x="502920" y="938242"/>
            <a:ext cx="5593080" cy="4524315"/>
          </a:xfrm>
          <a:prstGeom prst="rect">
            <a:avLst/>
          </a:prstGeom>
          <a:noFill/>
        </p:spPr>
        <p:txBody>
          <a:bodyPr wrap="square" rtlCol="0">
            <a:spAutoFit/>
          </a:bodyPr>
          <a:lstStyle/>
          <a:p>
            <a:r>
              <a:rPr lang="en-US" sz="3200" dirty="0">
                <a:solidFill>
                  <a:schemeClr val="bg1"/>
                </a:solidFill>
              </a:rPr>
              <a:t>More than 21 million U.S. adults have a disability.</a:t>
            </a:r>
          </a:p>
          <a:p>
            <a:endParaRPr lang="en-US" sz="3200" dirty="0">
              <a:solidFill>
                <a:schemeClr val="bg1"/>
              </a:solidFill>
            </a:endParaRPr>
          </a:p>
          <a:p>
            <a:r>
              <a:rPr lang="en-US" sz="3200" dirty="0">
                <a:solidFill>
                  <a:schemeClr val="bg1"/>
                </a:solidFill>
              </a:rPr>
              <a:t>Physical therapists can develop a physical activity plan for people with physical disabilities based on their individual goals, needs, and challenges.</a:t>
            </a:r>
          </a:p>
        </p:txBody>
      </p:sp>
    </p:spTree>
    <p:extLst>
      <p:ext uri="{BB962C8B-B14F-4D97-AF65-F5344CB8AC3E}">
        <p14:creationId xmlns:p14="http://schemas.microsoft.com/office/powerpoint/2010/main" val="140681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640080" y="822960"/>
            <a:ext cx="11338560" cy="1371600"/>
          </a:xfrm>
        </p:spPr>
        <p:txBody>
          <a:bodyPr>
            <a:normAutofit/>
          </a:bodyPr>
          <a:lstStyle/>
          <a:p>
            <a:r>
              <a:rPr lang="en-US" dirty="0"/>
              <a:t>8 Things You Didn’t Know About Physical Therapy</a:t>
            </a:r>
          </a:p>
        </p:txBody>
      </p:sp>
    </p:spTree>
    <p:extLst>
      <p:ext uri="{BB962C8B-B14F-4D97-AF65-F5344CB8AC3E}">
        <p14:creationId xmlns:p14="http://schemas.microsoft.com/office/powerpoint/2010/main" val="106791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35EB-06FB-425B-8CAB-37C931A14A16}"/>
              </a:ext>
            </a:extLst>
          </p:cNvPr>
          <p:cNvSpPr>
            <a:spLocks noGrp="1"/>
          </p:cNvSpPr>
          <p:nvPr>
            <p:ph type="title"/>
          </p:nvPr>
        </p:nvSpPr>
        <p:spPr/>
        <p:txBody>
          <a:bodyPr/>
          <a:lstStyle/>
          <a:p>
            <a:r>
              <a:rPr lang="en-US" dirty="0"/>
              <a:t>1. Only Licensed PTs and PTAs Can Provide Physical     Therapist Services</a:t>
            </a:r>
          </a:p>
        </p:txBody>
      </p:sp>
      <p:sp>
        <p:nvSpPr>
          <p:cNvPr id="3" name="Content Placeholder 2">
            <a:extLst>
              <a:ext uri="{FF2B5EF4-FFF2-40B4-BE49-F238E27FC236}">
                <a16:creationId xmlns:a16="http://schemas.microsoft.com/office/drawing/2014/main" id="{2077C849-930A-4B2B-94F6-D054234F9B4E}"/>
              </a:ext>
            </a:extLst>
          </p:cNvPr>
          <p:cNvSpPr>
            <a:spLocks noGrp="1"/>
          </p:cNvSpPr>
          <p:nvPr>
            <p:ph sz="half" idx="1"/>
          </p:nvPr>
        </p:nvSpPr>
        <p:spPr>
          <a:xfrm>
            <a:off x="640080" y="2412733"/>
            <a:ext cx="4846320" cy="4023360"/>
          </a:xfrm>
        </p:spPr>
        <p:txBody>
          <a:bodyPr/>
          <a:lstStyle/>
          <a:p>
            <a:r>
              <a:rPr lang="en-US" dirty="0"/>
              <a:t>Personal trainers.</a:t>
            </a:r>
          </a:p>
          <a:p>
            <a:pPr marL="0" indent="0">
              <a:buNone/>
            </a:pPr>
            <a:endParaRPr lang="en-US" dirty="0"/>
          </a:p>
          <a:p>
            <a:r>
              <a:rPr lang="en-US" dirty="0"/>
              <a:t>Massage therapists.</a:t>
            </a:r>
          </a:p>
          <a:p>
            <a:pPr marL="0" indent="0">
              <a:buNone/>
            </a:pPr>
            <a:endParaRPr lang="en-US" dirty="0"/>
          </a:p>
          <a:p>
            <a:r>
              <a:rPr lang="en-US" dirty="0"/>
              <a:t>Athletic trainers.</a:t>
            </a:r>
          </a:p>
          <a:p>
            <a:pPr marL="0" indent="0">
              <a:buNone/>
            </a:pPr>
            <a:endParaRPr lang="en-US" dirty="0"/>
          </a:p>
          <a:p>
            <a:r>
              <a:rPr lang="en-US" dirty="0"/>
              <a:t>Chiropractors.</a:t>
            </a:r>
          </a:p>
        </p:txBody>
      </p:sp>
      <p:sp>
        <p:nvSpPr>
          <p:cNvPr id="4" name="Content Placeholder 3">
            <a:extLst>
              <a:ext uri="{FF2B5EF4-FFF2-40B4-BE49-F238E27FC236}">
                <a16:creationId xmlns:a16="http://schemas.microsoft.com/office/drawing/2014/main" id="{2A315197-CB29-46D6-A400-8B87D1E3B2FD}"/>
              </a:ext>
            </a:extLst>
          </p:cNvPr>
          <p:cNvSpPr>
            <a:spLocks noGrp="1"/>
          </p:cNvSpPr>
          <p:nvPr>
            <p:ph sz="half" idx="2"/>
          </p:nvPr>
        </p:nvSpPr>
        <p:spPr>
          <a:xfrm>
            <a:off x="5852160" y="2382252"/>
            <a:ext cx="5970872" cy="3779520"/>
          </a:xfrm>
        </p:spPr>
        <p:txBody>
          <a:bodyPr/>
          <a:lstStyle/>
          <a:p>
            <a:r>
              <a:rPr lang="en-US" dirty="0"/>
              <a:t>Movement and body mechanics experts.</a:t>
            </a:r>
          </a:p>
          <a:p>
            <a:endParaRPr lang="en-US" dirty="0"/>
          </a:p>
          <a:p>
            <a:r>
              <a:rPr lang="en-US" dirty="0"/>
              <a:t>Licensed clinical doctors.</a:t>
            </a:r>
          </a:p>
          <a:p>
            <a:endParaRPr lang="en-US" dirty="0"/>
          </a:p>
          <a:p>
            <a:r>
              <a:rPr lang="en-US" dirty="0"/>
              <a:t>Evidence-based practitioners.</a:t>
            </a:r>
          </a:p>
          <a:p>
            <a:pPr marL="0" indent="0">
              <a:buNone/>
            </a:pPr>
            <a:endParaRPr lang="en-US" dirty="0"/>
          </a:p>
          <a:p>
            <a:r>
              <a:rPr lang="en-US" dirty="0"/>
              <a:t>Trained to diagnose, examine, and treat all populations.</a:t>
            </a:r>
          </a:p>
        </p:txBody>
      </p:sp>
      <p:sp>
        <p:nvSpPr>
          <p:cNvPr id="5" name="Text Placeholder 4">
            <a:extLst>
              <a:ext uri="{FF2B5EF4-FFF2-40B4-BE49-F238E27FC236}">
                <a16:creationId xmlns:a16="http://schemas.microsoft.com/office/drawing/2014/main" id="{4269F5BA-3588-448D-A907-9D7154E004F9}"/>
              </a:ext>
            </a:extLst>
          </p:cNvPr>
          <p:cNvSpPr>
            <a:spLocks noGrp="1"/>
          </p:cNvSpPr>
          <p:nvPr>
            <p:ph type="body" sz="quarter" idx="10"/>
          </p:nvPr>
        </p:nvSpPr>
        <p:spPr>
          <a:xfrm>
            <a:off x="640080" y="1694046"/>
            <a:ext cx="4846320" cy="365760"/>
          </a:xfrm>
        </p:spPr>
        <p:txBody>
          <a:bodyPr/>
          <a:lstStyle/>
          <a:p>
            <a:r>
              <a:rPr lang="en-US" dirty="0"/>
              <a:t>Physical Therapists are not:</a:t>
            </a:r>
          </a:p>
        </p:txBody>
      </p:sp>
      <p:sp>
        <p:nvSpPr>
          <p:cNvPr id="6" name="Text Placeholder 5">
            <a:extLst>
              <a:ext uri="{FF2B5EF4-FFF2-40B4-BE49-F238E27FC236}">
                <a16:creationId xmlns:a16="http://schemas.microsoft.com/office/drawing/2014/main" id="{6FC4168D-C6D5-43E6-9C1A-D4AF695B6F58}"/>
              </a:ext>
            </a:extLst>
          </p:cNvPr>
          <p:cNvSpPr>
            <a:spLocks noGrp="1"/>
          </p:cNvSpPr>
          <p:nvPr>
            <p:ph type="body" sz="quarter" idx="11"/>
          </p:nvPr>
        </p:nvSpPr>
        <p:spPr>
          <a:xfrm>
            <a:off x="5852160" y="1694046"/>
            <a:ext cx="4846320" cy="365760"/>
          </a:xfrm>
        </p:spPr>
        <p:txBody>
          <a:bodyPr/>
          <a:lstStyle/>
          <a:p>
            <a:r>
              <a:rPr lang="en-US" dirty="0"/>
              <a:t>Physical Therapists are:</a:t>
            </a:r>
          </a:p>
        </p:txBody>
      </p:sp>
    </p:spTree>
    <p:extLst>
      <p:ext uri="{BB962C8B-B14F-4D97-AF65-F5344CB8AC3E}">
        <p14:creationId xmlns:p14="http://schemas.microsoft.com/office/powerpoint/2010/main" val="578601705"/>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_Template_Widescreen_050320.potx" id="{67503530-484A-44AE-BB06-AF86E2E2C9DF}" vid="{C920E46B-232E-428F-9C33-8194DFC99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2583</TotalTime>
  <Words>3403</Words>
  <Application>Microsoft Office PowerPoint</Application>
  <PresentationFormat>Widescreen</PresentationFormat>
  <Paragraphs>368</Paragraphs>
  <Slides>35</Slides>
  <Notes>28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Roboto</vt:lpstr>
      <vt:lpstr>APTA Template</vt:lpstr>
      <vt:lpstr>The Physical Therapy Profession  </vt:lpstr>
      <vt:lpstr>PowerPoint Presentation</vt:lpstr>
      <vt:lpstr>Introduction to Physical Therapy</vt:lpstr>
      <vt:lpstr>PowerPoint Presentation</vt:lpstr>
      <vt:lpstr>Physical Therapists Are Movement Experts</vt:lpstr>
      <vt:lpstr>Physical Therapist Assistants Collaborate With PTs</vt:lpstr>
      <vt:lpstr>PowerPoint Presentation</vt:lpstr>
      <vt:lpstr>8 Things You Didn’t Know About Physical Therapy</vt:lpstr>
      <vt:lpstr>1. Only Licensed PTs and PTAs Can Provide Physical     Therapist Services</vt:lpstr>
      <vt:lpstr>2. PTs and PTAs Care for People of All Ages and Abilities</vt:lpstr>
      <vt:lpstr>3. PTs and PTAs Work Throughout the Health Care System</vt:lpstr>
      <vt:lpstr>4. PTs and PTAs Can Focus on Specific Areas of Care</vt:lpstr>
      <vt:lpstr>5. PTs and PTAs Treat Multiple Body Systems</vt:lpstr>
      <vt:lpstr>6. You Do Not Have To Be a Science Major* To Pursue a Career in Physical Therapy</vt:lpstr>
      <vt:lpstr>7. There Are Two Physical Therapy Career Pathways</vt:lpstr>
      <vt:lpstr>PowerPoint Presentation</vt:lpstr>
      <vt:lpstr>Physical Therapy Education</vt:lpstr>
      <vt:lpstr>Pathway to DPT</vt:lpstr>
      <vt:lpstr>DPT Application and Education</vt:lpstr>
      <vt:lpstr>PowerPoint Presentation</vt:lpstr>
      <vt:lpstr>PTA Application and Education</vt:lpstr>
      <vt:lpstr>Why Choose Physical Therapy?</vt:lpstr>
      <vt:lpstr>PowerPoint Presentation</vt:lpstr>
      <vt:lpstr>Boston Marathon bombing survivor Adrianne Haslet thought her quality of life would be a zero. Her physical therapist and the rest of her health care team helped Adrianne to move and to believe again.</vt:lpstr>
      <vt:lpstr>Physical Therapy Is a Personally, Professionally, and Financially Rewarding Career!</vt:lpstr>
      <vt:lpstr>How To Prepare</vt:lpstr>
      <vt:lpstr>PowerPoint Presentation</vt:lpstr>
      <vt:lpstr>Resources</vt:lpstr>
      <vt:lpstr>APTA Helpful Resources</vt:lpstr>
      <vt:lpstr>PowerPoint Presentation</vt:lpstr>
      <vt:lpstr>Questions &amp; Answers</vt:lpstr>
      <vt:lpstr>APTA Financial Resources</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Physical Therapy Profession</dc:title>
  <dc:creator>Shackleford, Mya</dc:creator>
  <cp:lastModifiedBy>Lyons, Adam</cp:lastModifiedBy>
  <cp:revision>27</cp:revision>
  <dcterms:created xsi:type="dcterms:W3CDTF">2020-12-30T20:46:17Z</dcterms:created>
  <dcterms:modified xsi:type="dcterms:W3CDTF">2025-06-12T12:22:07Z</dcterms:modified>
</cp:coreProperties>
</file>