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58" r:id="rId5"/>
    <p:sldId id="606" r:id="rId6"/>
    <p:sldId id="640" r:id="rId7"/>
    <p:sldId id="643" r:id="rId8"/>
    <p:sldId id="588" r:id="rId9"/>
    <p:sldId id="615" r:id="rId10"/>
    <p:sldId id="631" r:id="rId11"/>
    <p:sldId id="644" r:id="rId12"/>
    <p:sldId id="618" r:id="rId13"/>
    <p:sldId id="591" r:id="rId14"/>
    <p:sldId id="641" r:id="rId15"/>
    <p:sldId id="642" r:id="rId16"/>
    <p:sldId id="617" r:id="rId17"/>
    <p:sldId id="598" r:id="rId18"/>
    <p:sldId id="599" r:id="rId19"/>
    <p:sldId id="257" r:id="rId20"/>
    <p:sldId id="619" r:id="rId21"/>
    <p:sldId id="645" r:id="rId22"/>
    <p:sldId id="639" r:id="rId23"/>
    <p:sldId id="622" r:id="rId24"/>
    <p:sldId id="647" r:id="rId25"/>
    <p:sldId id="646" r:id="rId26"/>
    <p:sldId id="648" r:id="rId27"/>
    <p:sldId id="637"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8C2"/>
    <a:srgbClr val="000000"/>
    <a:srgbClr val="344847"/>
    <a:srgbClr val="315470"/>
    <a:srgbClr val="7C2629"/>
    <a:srgbClr val="5D3754"/>
    <a:srgbClr val="73531D"/>
    <a:srgbClr val="DEE5EA"/>
    <a:srgbClr val="7899F2"/>
    <a:srgbClr val="ECE0E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63" autoAdjust="0"/>
  </p:normalViewPr>
  <p:slideViewPr>
    <p:cSldViewPr snapToGrid="0" showGuides="1">
      <p:cViewPr varScale="1">
        <p:scale>
          <a:sx n="115" d="100"/>
          <a:sy n="115" d="100"/>
        </p:scale>
        <p:origin x="1530" y="108"/>
      </p:cViewPr>
      <p:guideLst>
        <p:guide orient="horz" pos="1620"/>
        <p:guide pos="2880"/>
      </p:guideLst>
    </p:cSldViewPr>
  </p:slideViewPr>
  <p:notesTextViewPr>
    <p:cViewPr>
      <p:scale>
        <a:sx n="3" d="2"/>
        <a:sy n="3" d="2"/>
      </p:scale>
      <p:origin x="0" y="0"/>
    </p:cViewPr>
  </p:notesTextViewPr>
  <p:sorterViewPr>
    <p:cViewPr>
      <p:scale>
        <a:sx n="100" d="100"/>
        <a:sy n="100" d="100"/>
      </p:scale>
      <p:origin x="0" y="-10200"/>
    </p:cViewPr>
  </p:sorterViewPr>
  <p:notesViewPr>
    <p:cSldViewPr snapToGrid="0" showGuides="1">
      <p:cViewPr varScale="1">
        <p:scale>
          <a:sx n="55" d="100"/>
          <a:sy n="55" d="100"/>
        </p:scale>
        <p:origin x="2050"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785B5D-A0FA-4385-9089-FD7FAA6628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5E18A2-5343-4E16-B01F-D8BC7E0A4A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92F07-7A0A-43D4-B277-5A28B0491BE6}" type="datetimeFigureOut">
              <a:rPr lang="en-US" smtClean="0"/>
              <a:t>5/28/2024</a:t>
            </a:fld>
            <a:endParaRPr lang="en-US"/>
          </a:p>
        </p:txBody>
      </p:sp>
      <p:sp>
        <p:nvSpPr>
          <p:cNvPr id="4" name="Footer Placeholder 3">
            <a:extLst>
              <a:ext uri="{FF2B5EF4-FFF2-40B4-BE49-F238E27FC236}">
                <a16:creationId xmlns:a16="http://schemas.microsoft.com/office/drawing/2014/main" id="{5D552F30-5E14-4AC4-BAFF-280D189F2F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6A861-442E-4512-8629-D908EE9BF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FE5BDE-729E-4D51-8C8E-BBDFBE2E1009}" type="slidenum">
              <a:rPr lang="en-US" smtClean="0"/>
              <a:t>‹#›</a:t>
            </a:fld>
            <a:endParaRPr lang="en-US"/>
          </a:p>
        </p:txBody>
      </p:sp>
    </p:spTree>
    <p:extLst>
      <p:ext uri="{BB962C8B-B14F-4D97-AF65-F5344CB8AC3E}">
        <p14:creationId xmlns:p14="http://schemas.microsoft.com/office/powerpoint/2010/main" val="347115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EC2E2-DC0A-4938-AD8A-AC1401783A78}"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4B9A8-1E64-4069-ABCB-583B2A04B8DC}" type="slidenum">
              <a:rPr lang="en-US" smtClean="0"/>
              <a:t>‹#›</a:t>
            </a:fld>
            <a:endParaRPr lang="en-US"/>
          </a:p>
        </p:txBody>
      </p:sp>
    </p:spTree>
    <p:extLst>
      <p:ext uri="{BB962C8B-B14F-4D97-AF65-F5344CB8AC3E}">
        <p14:creationId xmlns:p14="http://schemas.microsoft.com/office/powerpoint/2010/main" val="40239751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Introduce yourself and your role and indicate that you will be speaking today from your role as a committee member. </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1</a:t>
            </a:fld>
            <a:endParaRPr lang="en-US"/>
          </a:p>
        </p:txBody>
      </p:sp>
    </p:spTree>
    <p:extLst>
      <p:ext uri="{BB962C8B-B14F-4D97-AF65-F5344CB8AC3E}">
        <p14:creationId xmlns:p14="http://schemas.microsoft.com/office/powerpoint/2010/main" val="3026099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dirty="0">
                <a:latin typeface="Arial" panose="020B0604020202020204" pitchFamily="34" charset="0"/>
              </a:rPr>
              <a:t>In the initial Scoping Phase of the project, the Standing Committee on Emerging Infectious Diseases and 21</a:t>
            </a:r>
            <a:r>
              <a:rPr lang="en-US" sz="1800" b="0" i="0" u="none" strike="noStrike" baseline="30000" dirty="0">
                <a:latin typeface="Arial" panose="020B0604020202020204" pitchFamily="34" charset="0"/>
              </a:rPr>
              <a:t>st</a:t>
            </a:r>
            <a:r>
              <a:rPr lang="en-US" sz="1800" b="0" i="0" u="none" strike="noStrike" baseline="0" dirty="0">
                <a:latin typeface="Arial" panose="020B0604020202020204" pitchFamily="34" charset="0"/>
              </a:rPr>
              <a:t> Century Health Threats deliberated over a period of two months </a:t>
            </a:r>
            <a:r>
              <a:rPr lang="en-US" sz="1800" dirty="0">
                <a:latin typeface="Arial" panose="020B0604020202020204" pitchFamily="34" charset="0"/>
                <a:ea typeface="Arial" panose="020B0604020202020204" pitchFamily="34" charset="0"/>
              </a:rPr>
              <a:t>to discuss the key issues and identify the areas of expertise and stakeholders to engage in this effort.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ea typeface="Arial" panose="020B0604020202020204" pitchFamily="34" charset="0"/>
              </a:rPr>
              <a:t>All meetings were public and recordings and presentations are available on the project website. Lisa will add link to chat. </a:t>
            </a:r>
          </a:p>
          <a:p>
            <a:pPr marL="285750" indent="-285750">
              <a:lnSpc>
                <a:spcPct val="107000"/>
              </a:lnSpc>
              <a:buFont typeface="Arial" panose="020B0604020202020204" pitchFamily="34" charset="0"/>
              <a:buChar char="•"/>
            </a:pPr>
            <a:r>
              <a:rPr lang="en-US" sz="1400" dirty="0">
                <a:ea typeface="Calibri" panose="020F0502020204030204" pitchFamily="34" charset="0"/>
                <a:cs typeface="Calibri" panose="020F0502020204030204" pitchFamily="34" charset="0"/>
              </a:rPr>
              <a:t>Based on meeting discussions and standing committee input, National Academies staff produced and delivered to OASH and ASPR a </a:t>
            </a:r>
            <a:r>
              <a:rPr lang="en-US" sz="1400" b="1" u="sng" dirty="0">
                <a:ea typeface="Calibri" panose="020F0502020204030204" pitchFamily="34" charset="0"/>
                <a:cs typeface="Calibri" panose="020F0502020204030204" pitchFamily="34" charset="0"/>
              </a:rPr>
              <a:t>work plan and a stakeholder engagement strategy </a:t>
            </a:r>
            <a:r>
              <a:rPr lang="en-US" sz="1400" dirty="0">
                <a:ea typeface="Calibri" panose="020F0502020204030204" pitchFamily="34" charset="0"/>
                <a:cs typeface="Calibri" panose="020F0502020204030204" pitchFamily="34" charset="0"/>
              </a:rPr>
              <a:t>that:</a:t>
            </a:r>
          </a:p>
          <a:p>
            <a:pPr marL="742950" lvl="1" indent="-285750">
              <a:lnSpc>
                <a:spcPct val="107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Details the role of the standing committee in shaping discussions through the scoping meetings, and the role of the separate committee in carrying this work forward. </a:t>
            </a:r>
          </a:p>
          <a:p>
            <a:pPr marL="742950" lvl="1" indent="-285750">
              <a:lnSpc>
                <a:spcPct val="107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Provides an overview of the multi-phase activity and timeline. </a:t>
            </a:r>
          </a:p>
          <a:p>
            <a:pPr marL="742950" lvl="1" indent="-285750">
              <a:lnSpc>
                <a:spcPct val="107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Further describes the specific stakeholder engagement activities (open comment portal, questionnaire, focus groups, and June workshop). </a:t>
            </a:r>
          </a:p>
          <a:p>
            <a:pPr marL="742950" lvl="1" indent="-285750">
              <a:lnSpc>
                <a:spcPct val="107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Includes materials from the scoping meetings: recordings, agendas, and PPT presentations.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latin typeface="Arial" panose="020B0604020202020204" pitchFamily="34" charset="0"/>
              <a:ea typeface="Arial" panose="020B0604020202020204" pitchFamily="34" charset="0"/>
            </a:endParaRPr>
          </a:p>
          <a:p>
            <a:pPr marL="285750" indent="-285750" algn="l">
              <a:buFont typeface="Arial" panose="020B0604020202020204" pitchFamily="34" charset="0"/>
              <a:buChar char="•"/>
            </a:pPr>
            <a:endParaRPr lang="en-US"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1E4B9A8-1E64-4069-ABCB-583B2A04B8DC}" type="slidenum">
              <a:rPr lang="en-US" smtClean="0"/>
              <a:t>10</a:t>
            </a:fld>
            <a:endParaRPr lang="en-US"/>
          </a:p>
        </p:txBody>
      </p:sp>
    </p:spTree>
    <p:extLst>
      <p:ext uri="{BB962C8B-B14F-4D97-AF65-F5344CB8AC3E}">
        <p14:creationId xmlns:p14="http://schemas.microsoft.com/office/powerpoint/2010/main" val="82313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baseline="0" dirty="0">
                <a:latin typeface="Arial" panose="020B0604020202020204" pitchFamily="34" charset="0"/>
              </a:rPr>
              <a:t>The Standing Committee on Emerging Infectious Diseases and 21st Century Health Threats was first convened in March 2020 in response to the COVID-19 pandemic to help inform the federal government, and specifically ASPR, on critical science and policy issues related to emerging infectious diseases and other 21st century health threats. It comprises 27 members with expertise in emerging infectious diseases, public health, public health preparedness and response, biological sciences, clinical care and crisis standards of care, risk communications, epidemiology, regulatory issues, veterinary science, One Health, ethics, social science, and community engagement.</a:t>
            </a:r>
          </a:p>
          <a:p>
            <a:endParaRPr lang="en-US" dirty="0"/>
          </a:p>
        </p:txBody>
      </p:sp>
      <p:sp>
        <p:nvSpPr>
          <p:cNvPr id="4" name="Slide Number Placeholder 3"/>
          <p:cNvSpPr>
            <a:spLocks noGrp="1"/>
          </p:cNvSpPr>
          <p:nvPr>
            <p:ph type="sldNum" sz="quarter" idx="5"/>
          </p:nvPr>
        </p:nvSpPr>
        <p:spPr/>
        <p:txBody>
          <a:bodyPr/>
          <a:lstStyle/>
          <a:p>
            <a:fld id="{1398DA81-FECC-4FCF-B2A4-77A58226DDCF}" type="slidenum">
              <a:rPr lang="en-US" smtClean="0"/>
              <a:t>11</a:t>
            </a:fld>
            <a:endParaRPr lang="en-US"/>
          </a:p>
        </p:txBody>
      </p:sp>
    </p:spTree>
    <p:extLst>
      <p:ext uri="{BB962C8B-B14F-4D97-AF65-F5344CB8AC3E}">
        <p14:creationId xmlns:p14="http://schemas.microsoft.com/office/powerpoint/2010/main" val="136519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baseline="0" dirty="0">
                <a:latin typeface="Arial" panose="020B0604020202020204" pitchFamily="34" charset="0"/>
              </a:rPr>
              <a:t>The Standing Committee on Emerging Infectious Diseases and 21st Century Health Threats was first convened in March 2020 in response to the COVID-19 pandemic to help inform the federal government, and specifically ASPR, on critical science and policy issues related to emerging infectious diseases and other 21st century health threats. It comprises 27 members with expertise in emerging infectious diseases, public health, public health preparedness and response, biological sciences, clinical care and crisis standards of care, risk communications, epidemiology, regulatory issues, veterinary science, One Health, ethics, social science, and community engagement.</a:t>
            </a:r>
          </a:p>
          <a:p>
            <a:endParaRPr lang="en-US" dirty="0"/>
          </a:p>
        </p:txBody>
      </p:sp>
      <p:sp>
        <p:nvSpPr>
          <p:cNvPr id="4" name="Slide Number Placeholder 3"/>
          <p:cNvSpPr>
            <a:spLocks noGrp="1"/>
          </p:cNvSpPr>
          <p:nvPr>
            <p:ph type="sldNum" sz="quarter" idx="5"/>
          </p:nvPr>
        </p:nvSpPr>
        <p:spPr/>
        <p:txBody>
          <a:bodyPr/>
          <a:lstStyle/>
          <a:p>
            <a:fld id="{1398DA81-FECC-4FCF-B2A4-77A58226DDCF}" type="slidenum">
              <a:rPr lang="en-US" smtClean="0"/>
              <a:t>12</a:t>
            </a:fld>
            <a:endParaRPr lang="en-US"/>
          </a:p>
        </p:txBody>
      </p:sp>
    </p:spTree>
    <p:extLst>
      <p:ext uri="{BB962C8B-B14F-4D97-AF65-F5344CB8AC3E}">
        <p14:creationId xmlns:p14="http://schemas.microsoft.com/office/powerpoint/2010/main" val="3120237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baseline="0" dirty="0">
                <a:latin typeface="Arial" panose="020B0604020202020204" pitchFamily="34" charset="0"/>
              </a:rPr>
              <a:t>Title slide to Phase I</a:t>
            </a:r>
          </a:p>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13</a:t>
            </a:fld>
            <a:endParaRPr lang="en-US"/>
          </a:p>
        </p:txBody>
      </p:sp>
    </p:spTree>
    <p:extLst>
      <p:ext uri="{BB962C8B-B14F-4D97-AF65-F5344CB8AC3E}">
        <p14:creationId xmlns:p14="http://schemas.microsoft.com/office/powerpoint/2010/main" val="146845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Phase I, the committee met virtually at least four times in closed and public sessions to deliberate and address the task. The purpose of the public information-gathering sessions was to allow the committee to hear from the sponsors and other experts. </a:t>
            </a:r>
          </a:p>
        </p:txBody>
      </p:sp>
      <p:sp>
        <p:nvSpPr>
          <p:cNvPr id="4" name="Slide Number Placeholder 3"/>
          <p:cNvSpPr>
            <a:spLocks noGrp="1"/>
          </p:cNvSpPr>
          <p:nvPr>
            <p:ph type="sldNum" sz="quarter" idx="5"/>
          </p:nvPr>
        </p:nvSpPr>
        <p:spPr/>
        <p:txBody>
          <a:bodyPr/>
          <a:lstStyle/>
          <a:p>
            <a:fld id="{81E4B9A8-1E64-4069-ABCB-583B2A04B8DC}" type="slidenum">
              <a:rPr lang="en-US" smtClean="0"/>
              <a:t>14</a:t>
            </a:fld>
            <a:endParaRPr lang="en-US"/>
          </a:p>
        </p:txBody>
      </p:sp>
    </p:spTree>
    <p:extLst>
      <p:ext uri="{BB962C8B-B14F-4D97-AF65-F5344CB8AC3E}">
        <p14:creationId xmlns:p14="http://schemas.microsoft.com/office/powerpoint/2010/main" val="742593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0" i="0" u="none" strike="noStrike" baseline="0" dirty="0">
                <a:latin typeface="Arial" panose="020B0604020202020204" pitchFamily="34" charset="0"/>
              </a:rPr>
              <a:t>Stakeholder engagement</a:t>
            </a:r>
            <a:r>
              <a:rPr lang="en-US" sz="900" b="0" i="0" u="none" strike="noStrike" baseline="0" dirty="0">
                <a:latin typeface="ArialMT"/>
              </a:rPr>
              <a:t>—</a:t>
            </a:r>
            <a:r>
              <a:rPr lang="en-US" sz="900" b="0" i="0" u="none" strike="noStrike" baseline="0" dirty="0">
                <a:latin typeface="Arial" panose="020B0604020202020204" pitchFamily="34" charset="0"/>
              </a:rPr>
              <a:t>of all those potentially affected by the definitions for Long COVID, including those with lived experience</a:t>
            </a:r>
            <a:r>
              <a:rPr lang="en-US" sz="900" b="0" i="0" u="none" strike="noStrike" baseline="0" dirty="0">
                <a:latin typeface="ArialMT"/>
              </a:rPr>
              <a:t>—</a:t>
            </a:r>
            <a:r>
              <a:rPr lang="en-US" sz="900" b="0" i="0" u="none" strike="noStrike" baseline="0" dirty="0">
                <a:latin typeface="Arial" panose="020B0604020202020204" pitchFamily="34" charset="0"/>
              </a:rPr>
              <a:t>is critical to ensuring that the right issues are addressed and may improve the transparency, accuracy, relevancy, usefulness, and acceptability of the definitions.</a:t>
            </a:r>
          </a:p>
          <a:p>
            <a:pPr marL="171450" indent="-171450">
              <a:buFont typeface="Arial" panose="020B0604020202020204" pitchFamily="34" charset="0"/>
              <a:buChar char="•"/>
            </a:pPr>
            <a:r>
              <a:rPr lang="en-US" dirty="0"/>
              <a:t>The stakeholder engagement process is being conducted for the purpose of gathering a diverse and informed range of perspectives, experience, and expertise from key stakeholders to help inform refinements to the U.S. Government’s current working definition of Long COVID and related technical terms.</a:t>
            </a:r>
          </a:p>
          <a:p>
            <a:pPr marL="171450" indent="-171450">
              <a:buFont typeface="Arial" panose="020B0604020202020204" pitchFamily="34" charset="0"/>
              <a:buChar char="•"/>
            </a:pPr>
            <a:r>
              <a:rPr lang="en-US" dirty="0"/>
              <a:t>This effort will provide opportunities for invited patients, caregivers, researchers, practitioners, health agencies, health policy and advocacy organizations, payors, and health industry businesses to provide input and engage with others through three different structured activities. </a:t>
            </a:r>
          </a:p>
        </p:txBody>
      </p:sp>
      <p:sp>
        <p:nvSpPr>
          <p:cNvPr id="4" name="Slide Number Placeholder 3"/>
          <p:cNvSpPr>
            <a:spLocks noGrp="1"/>
          </p:cNvSpPr>
          <p:nvPr>
            <p:ph type="sldNum" sz="quarter" idx="5"/>
          </p:nvPr>
        </p:nvSpPr>
        <p:spPr/>
        <p:txBody>
          <a:bodyPr/>
          <a:lstStyle/>
          <a:p>
            <a:fld id="{81E4B9A8-1E64-4069-ABCB-583B2A04B8DC}" type="slidenum">
              <a:rPr lang="en-US" smtClean="0"/>
              <a:t>15</a:t>
            </a:fld>
            <a:endParaRPr lang="en-US"/>
          </a:p>
        </p:txBody>
      </p:sp>
    </p:spTree>
    <p:extLst>
      <p:ext uri="{BB962C8B-B14F-4D97-AF65-F5344CB8AC3E}">
        <p14:creationId xmlns:p14="http://schemas.microsoft.com/office/powerpoint/2010/main" val="124057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17</a:t>
            </a:fld>
            <a:endParaRPr lang="en-US"/>
          </a:p>
        </p:txBody>
      </p:sp>
    </p:spTree>
    <p:extLst>
      <p:ext uri="{BB962C8B-B14F-4D97-AF65-F5344CB8AC3E}">
        <p14:creationId xmlns:p14="http://schemas.microsoft.com/office/powerpoint/2010/main" val="3827228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902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baseline="0" dirty="0">
                <a:latin typeface="Arial" panose="020B0604020202020204" pitchFamily="34" charset="0"/>
              </a:rPr>
              <a:t>Title slide to Phase II</a:t>
            </a:r>
          </a:p>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20</a:t>
            </a:fld>
            <a:endParaRPr lang="en-US"/>
          </a:p>
        </p:txBody>
      </p:sp>
    </p:spTree>
    <p:extLst>
      <p:ext uri="{BB962C8B-B14F-4D97-AF65-F5344CB8AC3E}">
        <p14:creationId xmlns:p14="http://schemas.microsoft.com/office/powerpoint/2010/main" val="309429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overview of topics this presentation will cover.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E4B9A8-1E64-4069-ABCB-583B2A04B8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764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93703-F402-BB0A-F3A4-10752E48A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32B3C-2278-A226-C8AF-E37625CC7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5C969-BB59-B234-1461-1EDF49A67BBC}"/>
              </a:ext>
            </a:extLst>
          </p:cNvPr>
          <p:cNvSpPr>
            <a:spLocks noGrp="1"/>
          </p:cNvSpPr>
          <p:nvPr>
            <p:ph type="body" idx="1"/>
          </p:nvPr>
        </p:nvSpPr>
        <p:spPr/>
        <p:txBody>
          <a:bodyPr/>
          <a:lstStyle/>
          <a:p>
            <a:pPr marL="171450" indent="-171450">
              <a:buFont typeface="Arial" panose="020B0604020202020204" pitchFamily="34" charset="0"/>
              <a:buChar char="•"/>
            </a:pPr>
            <a:r>
              <a:rPr lang="en-US" dirty="0"/>
              <a:t>In Phase II, the committee met virtually four times mainly in closed session to deliberate and address the task. </a:t>
            </a:r>
          </a:p>
        </p:txBody>
      </p:sp>
      <p:sp>
        <p:nvSpPr>
          <p:cNvPr id="4" name="Slide Number Placeholder 3">
            <a:extLst>
              <a:ext uri="{FF2B5EF4-FFF2-40B4-BE49-F238E27FC236}">
                <a16:creationId xmlns:a16="http://schemas.microsoft.com/office/drawing/2014/main" id="{3233EC15-2BAB-6CB0-62DE-8BF160762382}"/>
              </a:ext>
            </a:extLst>
          </p:cNvPr>
          <p:cNvSpPr>
            <a:spLocks noGrp="1"/>
          </p:cNvSpPr>
          <p:nvPr>
            <p:ph type="sldNum" sz="quarter" idx="5"/>
          </p:nvPr>
        </p:nvSpPr>
        <p:spPr/>
        <p:txBody>
          <a:bodyPr/>
          <a:lstStyle/>
          <a:p>
            <a:fld id="{81E4B9A8-1E64-4069-ABCB-583B2A04B8DC}" type="slidenum">
              <a:rPr lang="en-US" smtClean="0"/>
              <a:t>21</a:t>
            </a:fld>
            <a:endParaRPr lang="en-US"/>
          </a:p>
        </p:txBody>
      </p:sp>
    </p:spTree>
    <p:extLst>
      <p:ext uri="{BB962C8B-B14F-4D97-AF65-F5344CB8AC3E}">
        <p14:creationId xmlns:p14="http://schemas.microsoft.com/office/powerpoint/2010/main" val="732176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D6DF-2022-3EFD-8A72-652EECD67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CBE46-2929-FC2C-2F5C-BF6B65F84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74148-4F0F-9EF4-E4DF-847E0DDF1A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96EC1A-DBEF-AB7D-0641-1E341FE914D9}"/>
              </a:ext>
            </a:extLst>
          </p:cNvPr>
          <p:cNvSpPr>
            <a:spLocks noGrp="1"/>
          </p:cNvSpPr>
          <p:nvPr>
            <p:ph type="sldNum" sz="quarter" idx="5"/>
          </p:nvPr>
        </p:nvSpPr>
        <p:spPr/>
        <p:txBody>
          <a:bodyPr/>
          <a:lstStyle/>
          <a:p>
            <a:fld id="{81E4B9A8-1E64-4069-ABCB-583B2A04B8DC}" type="slidenum">
              <a:rPr lang="en-US" smtClean="0"/>
              <a:t>22</a:t>
            </a:fld>
            <a:endParaRPr lang="en-US"/>
          </a:p>
        </p:txBody>
      </p:sp>
    </p:spTree>
    <p:extLst>
      <p:ext uri="{BB962C8B-B14F-4D97-AF65-F5344CB8AC3E}">
        <p14:creationId xmlns:p14="http://schemas.microsoft.com/office/powerpoint/2010/main" val="27572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committee hopes that its definition will, first and foremost, benefit the Long COVID community by creating a shared understanding of what Long COVID is and that it will promote a more holistic and integrated approach to understanding disease. Such an approach reflects a broader recognition of the complexities inherent in human health, including health disparities, social determinants of health, and the importance of including patient experience and knowledge in decision making. </a:t>
            </a:r>
          </a:p>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23</a:t>
            </a:fld>
            <a:endParaRPr lang="en-US"/>
          </a:p>
        </p:txBody>
      </p:sp>
    </p:spTree>
    <p:extLst>
      <p:ext uri="{BB962C8B-B14F-4D97-AF65-F5344CB8AC3E}">
        <p14:creationId xmlns:p14="http://schemas.microsoft.com/office/powerpoint/2010/main" val="1310443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Transition to Victor.</a:t>
            </a:r>
          </a:p>
        </p:txBody>
      </p:sp>
      <p:sp>
        <p:nvSpPr>
          <p:cNvPr id="4" name="Slide Number Placeholder 3"/>
          <p:cNvSpPr>
            <a:spLocks noGrp="1"/>
          </p:cNvSpPr>
          <p:nvPr>
            <p:ph type="sldNum" sz="quarter" idx="5"/>
          </p:nvPr>
        </p:nvSpPr>
        <p:spPr/>
        <p:txBody>
          <a:bodyPr/>
          <a:lstStyle/>
          <a:p>
            <a:fld id="{81E4B9A8-1E64-4069-ABCB-583B2A04B8DC}" type="slidenum">
              <a:rPr lang="en-US" smtClean="0"/>
              <a:t>24</a:t>
            </a:fld>
            <a:endParaRPr lang="en-US"/>
          </a:p>
        </p:txBody>
      </p:sp>
    </p:spTree>
    <p:extLst>
      <p:ext uri="{BB962C8B-B14F-4D97-AF65-F5344CB8AC3E}">
        <p14:creationId xmlns:p14="http://schemas.microsoft.com/office/powerpoint/2010/main" val="409484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3</a:t>
            </a:fld>
            <a:endParaRPr lang="en-US"/>
          </a:p>
        </p:txBody>
      </p:sp>
    </p:spTree>
    <p:extLst>
      <p:ext uri="{BB962C8B-B14F-4D97-AF65-F5344CB8AC3E}">
        <p14:creationId xmlns:p14="http://schemas.microsoft.com/office/powerpoint/2010/main" val="8258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8231D-E1A0-63A4-6B03-1FD51073A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8E6B3-ED0C-4A9E-94C1-E7A3E8361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33111-4A94-52D0-FDCD-2F1D5FB8A0DB}"/>
              </a:ext>
            </a:extLst>
          </p:cNvPr>
          <p:cNvSpPr>
            <a:spLocks noGrp="1"/>
          </p:cNvSpPr>
          <p:nvPr>
            <p:ph type="body" idx="1"/>
          </p:nvPr>
        </p:nvSpPr>
        <p:spPr/>
        <p:txBody>
          <a:bodyPr/>
          <a:lstStyle/>
          <a:p>
            <a:pPr algn="l"/>
            <a:r>
              <a:rPr lang="en-US" dirty="0"/>
              <a:t>Talking points for consideration: </a:t>
            </a:r>
          </a:p>
          <a:p>
            <a:pPr marL="285750" indent="-285750" algn="l">
              <a:buFont typeface="Arial" panose="020B0604020202020204" pitchFamily="34" charset="0"/>
              <a:buChar char="•"/>
            </a:pPr>
            <a:r>
              <a:rPr lang="en-US" sz="1800" b="0" i="0" u="none" strike="noStrike" baseline="0" dirty="0">
                <a:latin typeface="Arial" panose="020B0604020202020204" pitchFamily="34" charset="0"/>
              </a:rPr>
              <a:t>Long COVID is a serious global issue with medical, social, and economic impacts. As the world and nation look beyond the acute emergency phases of the COVID-19 pandemic, it is critical to direct much needed focus to Long COVID and its consequent long-</a:t>
            </a:r>
            <a:r>
              <a:rPr lang="en-US" sz="1800" b="0" i="0" u="none" strike="noStrike" baseline="0" dirty="0">
                <a:latin typeface="ArialMT"/>
              </a:rPr>
              <a:t>term health impacts. </a:t>
            </a:r>
          </a:p>
          <a:p>
            <a:pPr marL="285750" indent="-285750" algn="l">
              <a:buFont typeface="Arial" panose="020B0604020202020204" pitchFamily="34" charset="0"/>
              <a:buChar char="•"/>
            </a:pPr>
            <a:r>
              <a:rPr lang="en-US" sz="1800" b="0" i="0" u="none" strike="noStrike" baseline="0" dirty="0">
                <a:latin typeface="ArialMT"/>
              </a:rPr>
              <a:t>The term “Long COVID” was coined by patien</a:t>
            </a:r>
            <a:r>
              <a:rPr lang="en-US" sz="1800" b="0" i="0" u="none" strike="noStrike" baseline="0" dirty="0">
                <a:latin typeface="Arial" panose="020B0604020202020204" pitchFamily="34" charset="0"/>
              </a:rPr>
              <a:t>ts experiencing lingering symptoms of COVID-19 lasting over 30 days after acute COVID-19 infection. </a:t>
            </a:r>
          </a:p>
          <a:p>
            <a:pPr marL="285750" indent="-285750" algn="l">
              <a:buFont typeface="Arial" panose="020B0604020202020204" pitchFamily="34" charset="0"/>
              <a:buChar char="•"/>
            </a:pPr>
            <a:r>
              <a:rPr lang="en-US" sz="1800" b="0" i="0" u="none" strike="noStrike" baseline="0" dirty="0">
                <a:latin typeface="Arial" panose="020B0604020202020204" pitchFamily="34" charset="0"/>
              </a:rPr>
              <a:t>While an understanding of the underlying biology and effective clinical treatment of Long COVID is essential to </a:t>
            </a:r>
            <a:r>
              <a:rPr lang="en-US" sz="1800" b="0" i="0" u="none" strike="noStrike" baseline="0" dirty="0">
                <a:latin typeface="ArialMT"/>
              </a:rPr>
              <a:t>improving patients’ access to care and clinician’s ability to diagnose </a:t>
            </a:r>
            <a:r>
              <a:rPr lang="en-US" sz="1800" b="0" i="0" u="none" strike="noStrike" baseline="0" dirty="0">
                <a:latin typeface="Arial" panose="020B0604020202020204" pitchFamily="34" charset="0"/>
              </a:rPr>
              <a:t>Long COVID accurately, evidence on the different presentations of Long COVID continue to emerge as clinical and scientific understanding of the condition evolves. Uncertainties surrounding the diagnosis and treatment of Long COVID also have implications on the reimbursement of care by insurance providers. </a:t>
            </a:r>
          </a:p>
          <a:p>
            <a:pPr marL="285750" indent="-285750" algn="l">
              <a:buFont typeface="Arial" panose="020B0604020202020204" pitchFamily="34" charset="0"/>
              <a:buChar char="•"/>
            </a:pPr>
            <a:r>
              <a:rPr lang="en-US" sz="1800" b="0" i="0" u="none" strike="noStrike" baseline="0" dirty="0">
                <a:latin typeface="Arial" panose="020B0604020202020204" pitchFamily="34" charset="0"/>
              </a:rPr>
              <a:t>A more refined characterization and harmonized understanding of Long COVID across areas of patient engagement, clinical care, research, surveillance, would help to improve understanding, diagnosis, and treatment of Long COVID for patients.</a:t>
            </a:r>
            <a:endParaRPr lang="en-US" dirty="0"/>
          </a:p>
        </p:txBody>
      </p:sp>
      <p:sp>
        <p:nvSpPr>
          <p:cNvPr id="4" name="Slide Number Placeholder 3">
            <a:extLst>
              <a:ext uri="{FF2B5EF4-FFF2-40B4-BE49-F238E27FC236}">
                <a16:creationId xmlns:a16="http://schemas.microsoft.com/office/drawing/2014/main" id="{3677FE01-4835-2E22-8439-96CF4F48AC97}"/>
              </a:ext>
            </a:extLst>
          </p:cNvPr>
          <p:cNvSpPr>
            <a:spLocks noGrp="1"/>
          </p:cNvSpPr>
          <p:nvPr>
            <p:ph type="sldNum" sz="quarter" idx="5"/>
          </p:nvPr>
        </p:nvSpPr>
        <p:spPr/>
        <p:txBody>
          <a:bodyPr/>
          <a:lstStyle/>
          <a:p>
            <a:fld id="{81E4B9A8-1E64-4069-ABCB-583B2A04B8DC}" type="slidenum">
              <a:rPr lang="en-US" smtClean="0"/>
              <a:t>4</a:t>
            </a:fld>
            <a:endParaRPr lang="en-US"/>
          </a:p>
        </p:txBody>
      </p:sp>
    </p:spTree>
    <p:extLst>
      <p:ext uri="{BB962C8B-B14F-4D97-AF65-F5344CB8AC3E}">
        <p14:creationId xmlns:p14="http://schemas.microsoft.com/office/powerpoint/2010/main" val="177092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Talking points for consideration: </a:t>
            </a:r>
          </a:p>
          <a:p>
            <a:pPr marL="285750" indent="-285750" algn="l">
              <a:buFont typeface="Arial" panose="020B0604020202020204" pitchFamily="34" charset="0"/>
              <a:buChar char="•"/>
            </a:pPr>
            <a:r>
              <a:rPr lang="en-US" sz="1800" b="0" i="0" u="none" strike="noStrike" baseline="0" dirty="0">
                <a:latin typeface="Arial" panose="020B0604020202020204" pitchFamily="34" charset="0"/>
              </a:rPr>
              <a:t>Long COVID is a serious global issue with medical, social, and economic impacts. As the world and nation look beyond the acute emergency phases of the COVID-19 pandemic, it is critical to direct much needed focus to Long COVID and its consequent long-</a:t>
            </a:r>
            <a:r>
              <a:rPr lang="en-US" sz="1800" b="0" i="0" u="none" strike="noStrike" baseline="0" dirty="0">
                <a:latin typeface="ArialMT"/>
              </a:rPr>
              <a:t>term health impacts. </a:t>
            </a:r>
          </a:p>
          <a:p>
            <a:pPr marL="285750" indent="-285750" algn="l">
              <a:buFont typeface="Arial" panose="020B0604020202020204" pitchFamily="34" charset="0"/>
              <a:buChar char="•"/>
            </a:pPr>
            <a:r>
              <a:rPr lang="en-US" sz="1800" b="0" i="0" u="none" strike="noStrike" baseline="0" dirty="0">
                <a:latin typeface="ArialMT"/>
              </a:rPr>
              <a:t>The term “Long COVID” was coined by patien</a:t>
            </a:r>
            <a:r>
              <a:rPr lang="en-US" sz="1800" b="0" i="0" u="none" strike="noStrike" baseline="0" dirty="0">
                <a:latin typeface="Arial" panose="020B0604020202020204" pitchFamily="34" charset="0"/>
              </a:rPr>
              <a:t>ts experiencing lingering symptoms of COVID-19 lasting over 30 days after acute COVID-19 infection. </a:t>
            </a:r>
          </a:p>
          <a:p>
            <a:pPr marL="285750" indent="-285750" algn="l">
              <a:buFont typeface="Arial" panose="020B0604020202020204" pitchFamily="34" charset="0"/>
              <a:buChar char="•"/>
            </a:pPr>
            <a:r>
              <a:rPr lang="en-US" sz="1800" b="0" i="0" u="none" strike="noStrike" baseline="0" dirty="0">
                <a:latin typeface="Arial" panose="020B0604020202020204" pitchFamily="34" charset="0"/>
              </a:rPr>
              <a:t>While an understanding of the underlying biology and effective clinical treatment of Long COVID is essential to </a:t>
            </a:r>
            <a:r>
              <a:rPr lang="en-US" sz="1800" b="0" i="0" u="none" strike="noStrike" baseline="0" dirty="0">
                <a:latin typeface="ArialMT"/>
              </a:rPr>
              <a:t>improving patients’ access to care and clinician’s ability to diagnose </a:t>
            </a:r>
            <a:r>
              <a:rPr lang="en-US" sz="1800" b="0" i="0" u="none" strike="noStrike" baseline="0" dirty="0">
                <a:latin typeface="Arial" panose="020B0604020202020204" pitchFamily="34" charset="0"/>
              </a:rPr>
              <a:t>Long COVID accurately, evidence on the different presentations of Long COVID continue to emerge as clinical and scientific understanding of the condition evolves. Uncertainties surrounding the diagnosis and treatment of Long COVID also have implications on the reimbursement of care by insurance providers. </a:t>
            </a:r>
          </a:p>
          <a:p>
            <a:pPr marL="285750" indent="-285750" algn="l">
              <a:buFont typeface="Arial" panose="020B0604020202020204" pitchFamily="34" charset="0"/>
              <a:buChar char="•"/>
            </a:pPr>
            <a:r>
              <a:rPr lang="en-US" sz="1800" b="0" i="0" u="none" strike="noStrike" baseline="0" dirty="0">
                <a:latin typeface="Arial" panose="020B0604020202020204" pitchFamily="34" charset="0"/>
              </a:rPr>
              <a:t>A more refined characterization and harmonized understanding of Long COVID across areas of patient engagement, clinical care, research, surveillance, would help to improve understanding, diagnosis, and treatment of Long COVID for patients.</a:t>
            </a:r>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5</a:t>
            </a:fld>
            <a:endParaRPr lang="en-US"/>
          </a:p>
        </p:txBody>
      </p:sp>
    </p:spTree>
    <p:extLst>
      <p:ext uri="{BB962C8B-B14F-4D97-AF65-F5344CB8AC3E}">
        <p14:creationId xmlns:p14="http://schemas.microsoft.com/office/powerpoint/2010/main" val="127186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talking points for consideration: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Committee comprises individuals with lived or professional experience and expertise across the following topics: health research and policy; clinical practice/ guidelines; research; federal, state, local, tribal, and territorial policymakers; infectious diseases; public health; social and behavioral sciences; legal and bioethics; decision-science; health equity; patients and community.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 the 16 members several also have Long COVID.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Encourage attendees to interact with committee members throughout the two days. </a:t>
            </a:r>
          </a:p>
          <a:p>
            <a:endParaRPr lang="en-US" dirty="0"/>
          </a:p>
        </p:txBody>
      </p:sp>
      <p:sp>
        <p:nvSpPr>
          <p:cNvPr id="4" name="Slide Number Placeholder 3"/>
          <p:cNvSpPr>
            <a:spLocks noGrp="1"/>
          </p:cNvSpPr>
          <p:nvPr>
            <p:ph type="sldNum" sz="quarter" idx="5"/>
          </p:nvPr>
        </p:nvSpPr>
        <p:spPr/>
        <p:txBody>
          <a:bodyPr/>
          <a:lstStyle/>
          <a:p>
            <a:fld id="{1398DA81-FECC-4FCF-B2A4-77A58226DDCF}" type="slidenum">
              <a:rPr lang="en-US" smtClean="0"/>
              <a:t>6</a:t>
            </a:fld>
            <a:endParaRPr lang="en-US"/>
          </a:p>
        </p:txBody>
      </p:sp>
    </p:spTree>
    <p:extLst>
      <p:ext uri="{BB962C8B-B14F-4D97-AF65-F5344CB8AC3E}">
        <p14:creationId xmlns:p14="http://schemas.microsoft.com/office/powerpoint/2010/main" val="206499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7</a:t>
            </a:fld>
            <a:endParaRPr lang="en-US"/>
          </a:p>
        </p:txBody>
      </p:sp>
    </p:spTree>
    <p:extLst>
      <p:ext uri="{BB962C8B-B14F-4D97-AF65-F5344CB8AC3E}">
        <p14:creationId xmlns:p14="http://schemas.microsoft.com/office/powerpoint/2010/main" val="366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78FAA-D3FB-AB0C-0F8A-755AE773E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D558B-CA1D-A6BC-CB6A-9A9AA228D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0CEC1-37B4-C995-BE26-3B8943BC6A87}"/>
              </a:ext>
            </a:extLst>
          </p:cNvPr>
          <p:cNvSpPr>
            <a:spLocks noGrp="1"/>
          </p:cNvSpPr>
          <p:nvPr>
            <p:ph type="body" idx="1"/>
          </p:nvPr>
        </p:nvSpPr>
        <p:spPr/>
        <p: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latin typeface="Arial" panose="020B0604020202020204" pitchFamily="34" charset="0"/>
              </a:rPr>
              <a:t>The committee’s charge was to recommend a new definition for Long COVID. To this end, the committee employed a systematic approach implemented through a multi-phase process.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latin typeface="Arial" panose="020B0604020202020204" pitchFamily="34" charset="0"/>
              </a:rPr>
              <a:t>Through a synthesis of current research, multidisciplinary clinical insights, and patient perspectives, the committee attempted to unravel the complexities of Long COVID and to define Long COVID in a way that can serve a range of needs. The committee’s approach included: </a:t>
            </a:r>
          </a:p>
          <a:p>
            <a:pPr marL="6286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Scoping meetings</a:t>
            </a:r>
          </a:p>
          <a:p>
            <a:pPr marL="628650" lvl="1" indent="-285750">
              <a:spcBef>
                <a:spcPts val="0"/>
              </a:spcBef>
              <a:spcAft>
                <a:spcPts val="600"/>
              </a:spcAft>
              <a:buFont typeface="Arial" panose="020B0604020202020204" pitchFamily="34" charset="0"/>
              <a:buChar char="•"/>
            </a:pPr>
            <a:r>
              <a:rPr lang="en-US" sz="1800" dirty="0"/>
              <a:t>Engagement activities to solicit input from a wide range of interested and affected parties</a:t>
            </a:r>
          </a:p>
          <a:p>
            <a:pPr marL="628650" lvl="1" indent="-285750">
              <a:spcBef>
                <a:spcPts val="0"/>
              </a:spcBef>
              <a:spcAft>
                <a:spcPts val="600"/>
              </a:spcAft>
              <a:buFont typeface="Arial" panose="020B0604020202020204" pitchFamily="34" charset="0"/>
              <a:buChar char="•"/>
            </a:pPr>
            <a:r>
              <a:rPr lang="en-US" sz="1800" dirty="0"/>
              <a:t>Information-gathering public meetings, including a 2-day symposium </a:t>
            </a:r>
          </a:p>
          <a:p>
            <a:pPr marL="628650" lvl="1" indent="-285750">
              <a:spcBef>
                <a:spcPts val="0"/>
              </a:spcBef>
              <a:spcAft>
                <a:spcPts val="600"/>
              </a:spcAft>
              <a:buFont typeface="Arial" panose="020B0604020202020204" pitchFamily="34" charset="0"/>
              <a:buChar char="•"/>
            </a:pPr>
            <a:r>
              <a:rPr lang="en-US" sz="1800" dirty="0"/>
              <a:t>Evidence review, including a scoping review and review of primary literature </a:t>
            </a:r>
          </a:p>
          <a:p>
            <a:pPr marL="628650" lvl="1" indent="-285750">
              <a:spcBef>
                <a:spcPts val="0"/>
              </a:spcBef>
              <a:spcAft>
                <a:spcPts val="600"/>
              </a:spcAft>
              <a:buFont typeface="Arial" panose="020B0604020202020204" pitchFamily="34" charset="0"/>
              <a:buChar char="•"/>
            </a:pPr>
            <a:r>
              <a:rPr lang="en-US" sz="1800" dirty="0"/>
              <a:t>Review and examination of existing definitions </a:t>
            </a:r>
          </a:p>
          <a:p>
            <a:pPr marL="628650" lvl="1" indent="-285750">
              <a:spcBef>
                <a:spcPts val="0"/>
              </a:spcBef>
              <a:spcAft>
                <a:spcPts val="600"/>
              </a:spcAft>
              <a:buFont typeface="Arial" panose="020B0604020202020204" pitchFamily="34" charset="0"/>
              <a:buChar char="•"/>
            </a:pPr>
            <a:r>
              <a:rPr lang="en-US" sz="1800" dirty="0"/>
              <a:t>Closed meeting deliberations    </a:t>
            </a:r>
          </a:p>
          <a:p>
            <a:pPr marL="6286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baseline="0" dirty="0">
              <a:latin typeface="Arial" panose="020B0604020202020204" pitchFamily="34" charset="0"/>
            </a:endParaRPr>
          </a:p>
        </p:txBody>
      </p:sp>
      <p:sp>
        <p:nvSpPr>
          <p:cNvPr id="4" name="Slide Number Placeholder 3">
            <a:extLst>
              <a:ext uri="{FF2B5EF4-FFF2-40B4-BE49-F238E27FC236}">
                <a16:creationId xmlns:a16="http://schemas.microsoft.com/office/drawing/2014/main" id="{8BA6BBDD-B14F-41D3-E49B-E045758D2D5B}"/>
              </a:ext>
            </a:extLst>
          </p:cNvPr>
          <p:cNvSpPr>
            <a:spLocks noGrp="1"/>
          </p:cNvSpPr>
          <p:nvPr>
            <p:ph type="sldNum" sz="quarter" idx="5"/>
          </p:nvPr>
        </p:nvSpPr>
        <p:spPr/>
        <p:txBody>
          <a:bodyPr/>
          <a:lstStyle/>
          <a:p>
            <a:fld id="{81E4B9A8-1E64-4069-ABCB-583B2A04B8DC}" type="slidenum">
              <a:rPr lang="en-US" smtClean="0"/>
              <a:t>8</a:t>
            </a:fld>
            <a:endParaRPr lang="en-US"/>
          </a:p>
        </p:txBody>
      </p:sp>
    </p:spTree>
    <p:extLst>
      <p:ext uri="{BB962C8B-B14F-4D97-AF65-F5344CB8AC3E}">
        <p14:creationId xmlns:p14="http://schemas.microsoft.com/office/powerpoint/2010/main" val="57190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latin typeface="Arial" panose="020B0604020202020204" pitchFamily="34" charset="0"/>
              </a:rPr>
              <a:t>Title slide to scoping phase </a:t>
            </a:r>
          </a:p>
        </p:txBody>
      </p:sp>
      <p:sp>
        <p:nvSpPr>
          <p:cNvPr id="4" name="Slide Number Placeholder 3"/>
          <p:cNvSpPr>
            <a:spLocks noGrp="1"/>
          </p:cNvSpPr>
          <p:nvPr>
            <p:ph type="sldNum" sz="quarter" idx="5"/>
          </p:nvPr>
        </p:nvSpPr>
        <p:spPr/>
        <p:txBody>
          <a:bodyPr/>
          <a:lstStyle/>
          <a:p>
            <a:fld id="{81E4B9A8-1E64-4069-ABCB-583B2A04B8DC}" type="slidenum">
              <a:rPr lang="en-US" smtClean="0"/>
              <a:t>9</a:t>
            </a:fld>
            <a:endParaRPr lang="en-US"/>
          </a:p>
        </p:txBody>
      </p:sp>
    </p:spTree>
    <p:extLst>
      <p:ext uri="{BB962C8B-B14F-4D97-AF65-F5344CB8AC3E}">
        <p14:creationId xmlns:p14="http://schemas.microsoft.com/office/powerpoint/2010/main" val="166384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eep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0" y="1172308"/>
            <a:ext cx="5802922" cy="3971191"/>
          </a:xfrm>
          <a:solidFill>
            <a:schemeClr val="tx2"/>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rgbClr val="7899F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05140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Violet">
    <p:bg>
      <p:bgPr>
        <a:solidFill>
          <a:srgbClr val="683B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77714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reen">
    <p:bg>
      <p:bgPr>
        <a:solidFill>
          <a:srgbClr val="3448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36019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Red">
    <p:bg>
      <p:bgPr>
        <a:solidFill>
          <a:srgbClr val="7C26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2803568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old">
    <p:bg>
      <p:bgPr>
        <a:solidFill>
          <a:srgbClr val="7353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65194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B92FFCA-85D1-4CA5-A797-87F6F998E12D}"/>
              </a:ext>
            </a:extLst>
          </p:cNvPr>
          <p:cNvSpPr>
            <a:spLocks noGrp="1"/>
          </p:cNvSpPr>
          <p:nvPr>
            <p:ph type="pic" sz="quarter" idx="13"/>
          </p:nvPr>
        </p:nvSpPr>
        <p:spPr>
          <a:xfrm>
            <a:off x="0" y="0"/>
            <a:ext cx="9144000" cy="2497015"/>
          </a:xfrm>
          <a:solidFill>
            <a:schemeClr val="bg2">
              <a:lumMod val="90000"/>
            </a:schemeClr>
          </a:solidFill>
        </p:spPr>
        <p:txBody>
          <a:bodyPr lIns="274320" tIns="182880"/>
          <a:lstStyle>
            <a:lvl1pPr marL="0" indent="0">
              <a:buNone/>
              <a:defRPr/>
            </a:lvl1pPr>
          </a:lstStyle>
          <a:p>
            <a:r>
              <a:rPr lang="en-US"/>
              <a:t>Click icon to add picture</a:t>
            </a:r>
          </a:p>
        </p:txBody>
      </p:sp>
      <p:sp>
        <p:nvSpPr>
          <p:cNvPr id="21" name="Text Placeholder 20">
            <a:extLst>
              <a:ext uri="{FF2B5EF4-FFF2-40B4-BE49-F238E27FC236}">
                <a16:creationId xmlns:a16="http://schemas.microsoft.com/office/drawing/2014/main" id="{31E953C3-1002-4E09-BA10-86FC589FF3FC}"/>
              </a:ext>
            </a:extLst>
          </p:cNvPr>
          <p:cNvSpPr>
            <a:spLocks noGrp="1"/>
          </p:cNvSpPr>
          <p:nvPr>
            <p:ph type="body" sz="quarter" idx="14"/>
          </p:nvPr>
        </p:nvSpPr>
        <p:spPr>
          <a:xfrm>
            <a:off x="447675" y="427237"/>
            <a:ext cx="8247086" cy="4286250"/>
          </a:xfrm>
          <a:solidFill>
            <a:schemeClr val="bg2"/>
          </a:solidFill>
        </p:spPr>
        <p:txBody>
          <a:bodyPr lIns="1097280" tIns="1005840" rIns="1097280" bIns="457200"/>
          <a:lstStyle>
            <a:lvl1pPr marL="0" indent="0" algn="ctr">
              <a:buNone/>
              <a:defRPr sz="2400">
                <a:solidFill>
                  <a:schemeClr val="tx2"/>
                </a:solidFill>
                <a:latin typeface="+mj-lt"/>
              </a:defRPr>
            </a:lvl1pPr>
          </a:lstStyle>
          <a:p>
            <a:pPr lvl="0"/>
            <a:r>
              <a:rPr lang="en-US"/>
              <a:t>Edit Master text styles</a:t>
            </a:r>
          </a:p>
        </p:txBody>
      </p:sp>
      <p:sp>
        <p:nvSpPr>
          <p:cNvPr id="3" name="Content Placeholder 2"/>
          <p:cNvSpPr>
            <a:spLocks noGrp="1"/>
          </p:cNvSpPr>
          <p:nvPr>
            <p:ph idx="1" hasCustomPrompt="1"/>
          </p:nvPr>
        </p:nvSpPr>
        <p:spPr>
          <a:xfrm>
            <a:off x="731520" y="3305267"/>
            <a:ext cx="7918450" cy="633687"/>
          </a:xfrm>
        </p:spPr>
        <p:txBody>
          <a:bodyPr/>
          <a:lstStyle>
            <a:lvl1pPr marL="0" indent="0" algn="ctr">
              <a:buNone/>
              <a:defRPr sz="900" cap="all" baseline="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cxnSp>
        <p:nvCxnSpPr>
          <p:cNvPr id="11" name="Straight Connector 10">
            <a:extLst>
              <a:ext uri="{FF2B5EF4-FFF2-40B4-BE49-F238E27FC236}">
                <a16:creationId xmlns:a16="http://schemas.microsoft.com/office/drawing/2014/main" id="{CB4A3CA8-0675-4C7A-87AF-4DB85AF9EED9}"/>
              </a:ext>
            </a:extLst>
          </p:cNvPr>
          <p:cNvCxnSpPr>
            <a:cxnSpLocks/>
          </p:cNvCxnSpPr>
          <p:nvPr userDrawn="1"/>
        </p:nvCxnSpPr>
        <p:spPr>
          <a:xfrm>
            <a:off x="4456674" y="2955534"/>
            <a:ext cx="31344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5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390052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89" y="1817688"/>
            <a:ext cx="3607288" cy="2791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439255" y="1817688"/>
            <a:ext cx="3607288" cy="2791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713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89" y="1817688"/>
            <a:ext cx="2359554" cy="2791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3274357" y="1817688"/>
            <a:ext cx="2359554" cy="2791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E843150-ADE4-4964-8B5C-777665BC9CFE}"/>
              </a:ext>
            </a:extLst>
          </p:cNvPr>
          <p:cNvSpPr>
            <a:spLocks noGrp="1"/>
          </p:cNvSpPr>
          <p:nvPr>
            <p:ph idx="14"/>
          </p:nvPr>
        </p:nvSpPr>
        <p:spPr>
          <a:xfrm>
            <a:off x="6052925" y="1817688"/>
            <a:ext cx="2359554" cy="2791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421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90"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2" name="Content Placeholder 2">
            <a:extLst>
              <a:ext uri="{FF2B5EF4-FFF2-40B4-BE49-F238E27FC236}">
                <a16:creationId xmlns:a16="http://schemas.microsoft.com/office/drawing/2014/main" id="{5F7BB18F-7847-4709-B159-588F3CA5D57D}"/>
              </a:ext>
            </a:extLst>
          </p:cNvPr>
          <p:cNvSpPr>
            <a:spLocks noGrp="1"/>
          </p:cNvSpPr>
          <p:nvPr>
            <p:ph idx="13"/>
          </p:nvPr>
        </p:nvSpPr>
        <p:spPr>
          <a:xfrm>
            <a:off x="2546576"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D974D9DD-910B-4846-A2BB-F0F43AEC4720}"/>
              </a:ext>
            </a:extLst>
          </p:cNvPr>
          <p:cNvSpPr>
            <a:spLocks noGrp="1"/>
          </p:cNvSpPr>
          <p:nvPr>
            <p:ph idx="14"/>
          </p:nvPr>
        </p:nvSpPr>
        <p:spPr>
          <a:xfrm>
            <a:off x="4597362"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0D08DDAC-45DA-407C-952A-1A0B402D35DE}"/>
              </a:ext>
            </a:extLst>
          </p:cNvPr>
          <p:cNvSpPr>
            <a:spLocks noGrp="1"/>
          </p:cNvSpPr>
          <p:nvPr>
            <p:ph idx="15"/>
          </p:nvPr>
        </p:nvSpPr>
        <p:spPr>
          <a:xfrm>
            <a:off x="6648147"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2159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9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9" name="Content Placeholder 2">
            <a:extLst>
              <a:ext uri="{FF2B5EF4-FFF2-40B4-BE49-F238E27FC236}">
                <a16:creationId xmlns:a16="http://schemas.microsoft.com/office/drawing/2014/main" id="{4EB108D6-7313-4C37-8D4F-6A49FA0933B4}"/>
              </a:ext>
            </a:extLst>
          </p:cNvPr>
          <p:cNvSpPr>
            <a:spLocks noGrp="1"/>
          </p:cNvSpPr>
          <p:nvPr>
            <p:ph idx="13"/>
          </p:nvPr>
        </p:nvSpPr>
        <p:spPr>
          <a:xfrm>
            <a:off x="2113243"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0B17ECF6-30D7-4B4B-B670-FEB84C8130C1}"/>
              </a:ext>
            </a:extLst>
          </p:cNvPr>
          <p:cNvSpPr>
            <a:spLocks noGrp="1"/>
          </p:cNvSpPr>
          <p:nvPr>
            <p:ph idx="14"/>
          </p:nvPr>
        </p:nvSpPr>
        <p:spPr>
          <a:xfrm>
            <a:off x="3730696"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78E053DB-CB79-4834-9B82-A2B4B03B099F}"/>
              </a:ext>
            </a:extLst>
          </p:cNvPr>
          <p:cNvSpPr>
            <a:spLocks noGrp="1"/>
          </p:cNvSpPr>
          <p:nvPr>
            <p:ph idx="15"/>
          </p:nvPr>
        </p:nvSpPr>
        <p:spPr>
          <a:xfrm>
            <a:off x="5348149"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042BD6AF-288E-4274-8225-4F8B273CA565}"/>
              </a:ext>
            </a:extLst>
          </p:cNvPr>
          <p:cNvSpPr>
            <a:spLocks noGrp="1"/>
          </p:cNvSpPr>
          <p:nvPr>
            <p:ph idx="16"/>
          </p:nvPr>
        </p:nvSpPr>
        <p:spPr>
          <a:xfrm>
            <a:off x="696560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769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chemeClr val="bg2"/>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1405233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720186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3853379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428564"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108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hree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3274314"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6053327"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621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Four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2546096"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4596892"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75F2E673-F52C-4F78-BAC9-56503F69B59A}"/>
              </a:ext>
            </a:extLst>
          </p:cNvPr>
          <p:cNvSpPr>
            <a:spLocks noGrp="1"/>
          </p:cNvSpPr>
          <p:nvPr>
            <p:ph idx="15"/>
          </p:nvPr>
        </p:nvSpPr>
        <p:spPr>
          <a:xfrm>
            <a:off x="6647687"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6990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Department descri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0" y="0"/>
            <a:ext cx="4325815" cy="4684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205" y="328422"/>
            <a:ext cx="3607288" cy="913396"/>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tx2"/>
                </a:solidFill>
                <a:latin typeface="+mj-lt"/>
              </a:defRPr>
            </a:lvl1pPr>
            <a:lvl2pPr marL="234950" indent="-234950">
              <a:buFont typeface="Arial" panose="020B0604020202020204" pitchFamily="34" charset="0"/>
              <a:buChar char="•"/>
              <a:defRPr sz="1400"/>
            </a:lvl2pPr>
            <a:lvl3pPr marL="457200" indent="-222250">
              <a:buFont typeface="Arial" panose="020B0604020202020204" pitchFamily="34" charset="0"/>
              <a:buChar char="–"/>
              <a:defRPr sz="1200"/>
            </a:lvl3pPr>
            <a:lvl4pPr marL="692150" indent="-234950">
              <a:buNone/>
              <a:defRPr sz="1100"/>
            </a:lvl4pPr>
            <a:lvl5pPr marL="914400" indent="-222250">
              <a:buNone/>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20815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Department descrip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0" y="0"/>
            <a:ext cx="4325815" cy="4684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205" y="328422"/>
            <a:ext cx="3607288" cy="913396"/>
          </a:xfrm>
        </p:spPr>
        <p:txBody>
          <a:bodyPr anchor="t" anchorCtr="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bg1"/>
                </a:solidFill>
                <a:latin typeface="+mj-lt"/>
              </a:defRPr>
            </a:lvl1pPr>
            <a:lvl2pPr marL="234950" indent="-234950">
              <a:buFont typeface="Arial" panose="020B0604020202020204" pitchFamily="34" charset="0"/>
              <a:buChar char="•"/>
              <a:defRPr sz="1400">
                <a:solidFill>
                  <a:schemeClr val="bg1"/>
                </a:solidFill>
              </a:defRPr>
            </a:lvl2pPr>
            <a:lvl3pPr marL="457200" indent="-222250">
              <a:buFont typeface="Arial" panose="020B0604020202020204" pitchFamily="34" charset="0"/>
              <a:buChar char="–"/>
              <a:defRPr sz="1200">
                <a:solidFill>
                  <a:schemeClr val="bg1"/>
                </a:solidFill>
              </a:defRPr>
            </a:lvl3pPr>
            <a:lvl4pPr marL="692150" indent="-234950">
              <a:buNone/>
              <a:defRPr sz="1100">
                <a:solidFill>
                  <a:schemeClr val="bg1"/>
                </a:solidFill>
              </a:defRPr>
            </a:lvl4pPr>
            <a:lvl5pPr marL="914400" indent="-222250">
              <a:buNone/>
              <a:defRPr sz="1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30578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C0698F-EBDF-49FA-A73A-1B335440AF10}"/>
              </a:ext>
            </a:extLst>
          </p:cNvPr>
          <p:cNvSpPr>
            <a:spLocks noGrp="1"/>
          </p:cNvSpPr>
          <p:nvPr>
            <p:ph type="pic" sz="quarter" idx="13"/>
          </p:nvPr>
        </p:nvSpPr>
        <p:spPr>
          <a:xfrm>
            <a:off x="0" y="0"/>
            <a:ext cx="9144000" cy="5143500"/>
          </a:xfrm>
          <a:solidFill>
            <a:schemeClr val="bg2">
              <a:lumMod val="90000"/>
            </a:schemeClr>
          </a:solidFill>
        </p:spPr>
        <p:txBody>
          <a:bodyPr tIns="1554480"/>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D719527-7B7D-4A2D-ABD1-359B6741A748}" type="slidenum">
              <a:rPr lang="en-US" smtClean="0"/>
              <a:pPr/>
              <a:t>‹#›</a:t>
            </a:fld>
            <a:endParaRPr lang="en-US"/>
          </a:p>
        </p:txBody>
      </p:sp>
      <p:sp>
        <p:nvSpPr>
          <p:cNvPr id="6" name="Freeform 5">
            <a:extLst>
              <a:ext uri="{FF2B5EF4-FFF2-40B4-BE49-F238E27FC236}">
                <a16:creationId xmlns:a16="http://schemas.microsoft.com/office/drawing/2014/main" id="{EB0A5C7A-CAA8-43DD-B541-DCF02544DCA8}"/>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1177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1440617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w/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E72A0D-A561-46A7-9B20-91BB8490087A}"/>
              </a:ext>
            </a:extLst>
          </p:cNvPr>
          <p:cNvSpPr/>
          <p:nvPr userDrawn="1"/>
        </p:nvSpPr>
        <p:spPr>
          <a:xfrm>
            <a:off x="0" y="0"/>
            <a:ext cx="9144000" cy="4684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67368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w/bkgd_image bar">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2D0DBD-2D19-47C8-BFE8-5D1014D84882}"/>
              </a:ext>
            </a:extLst>
          </p:cNvPr>
          <p:cNvSpPr>
            <a:spLocks noGrp="1"/>
          </p:cNvSpPr>
          <p:nvPr>
            <p:ph type="pic" sz="quarter" idx="13"/>
          </p:nvPr>
        </p:nvSpPr>
        <p:spPr>
          <a:xfrm>
            <a:off x="-2491" y="0"/>
            <a:ext cx="9146491" cy="5144526"/>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688731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4454769 w 9144000"/>
              <a:gd name="connsiteY3" fmla="*/ 2743200 h 5143500"/>
              <a:gd name="connsiteX4" fmla="*/ 0 w 9144000"/>
              <a:gd name="connsiteY4" fmla="*/ 688731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8721969 w 9144000"/>
              <a:gd name="connsiteY3" fmla="*/ 293077 h 5143500"/>
              <a:gd name="connsiteX4" fmla="*/ 0 w 9144000"/>
              <a:gd name="connsiteY4" fmla="*/ 688731 h 5143500"/>
              <a:gd name="connsiteX5" fmla="*/ 0 w 9144000"/>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293077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422031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932984 w 9167446"/>
              <a:gd name="connsiteY3" fmla="*/ 2625969 h 5143500"/>
              <a:gd name="connsiteX4" fmla="*/ 8745415 w 9167446"/>
              <a:gd name="connsiteY4" fmla="*/ 422031 h 5143500"/>
              <a:gd name="connsiteX5" fmla="*/ 0 w 9167446"/>
              <a:gd name="connsiteY5" fmla="*/ 383931 h 5143500"/>
              <a:gd name="connsiteX6" fmla="*/ 23446 w 9167446"/>
              <a:gd name="connsiteY6" fmla="*/ 0 h 5143500"/>
              <a:gd name="connsiteX0" fmla="*/ 23446 w 9167446"/>
              <a:gd name="connsiteY0" fmla="*/ 0 h 5146431"/>
              <a:gd name="connsiteX1" fmla="*/ 9167446 w 9167446"/>
              <a:gd name="connsiteY1" fmla="*/ 0 h 5146431"/>
              <a:gd name="connsiteX2" fmla="*/ 9167446 w 9167446"/>
              <a:gd name="connsiteY2" fmla="*/ 5143500 h 5146431"/>
              <a:gd name="connsiteX3" fmla="*/ 8839199 w 9167446"/>
              <a:gd name="connsiteY3" fmla="*/ 5146431 h 5146431"/>
              <a:gd name="connsiteX4" fmla="*/ 8745415 w 9167446"/>
              <a:gd name="connsiteY4" fmla="*/ 422031 h 5146431"/>
              <a:gd name="connsiteX5" fmla="*/ 0 w 9167446"/>
              <a:gd name="connsiteY5" fmla="*/ 383931 h 5146431"/>
              <a:gd name="connsiteX6" fmla="*/ 23446 w 9167446"/>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724460 w 9146491"/>
              <a:gd name="connsiteY4" fmla="*/ 422031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31556 h 5146431"/>
              <a:gd name="connsiteX5" fmla="*/ 0 w 9146491"/>
              <a:gd name="connsiteY5" fmla="*/ 435366 h 5146431"/>
              <a:gd name="connsiteX6" fmla="*/ 2491 w 9146491"/>
              <a:gd name="connsiteY6" fmla="*/ 0 h 5146431"/>
              <a:gd name="connsiteX0" fmla="*/ 2491 w 9146491"/>
              <a:gd name="connsiteY0" fmla="*/ 0 h 5144526"/>
              <a:gd name="connsiteX1" fmla="*/ 9146491 w 9146491"/>
              <a:gd name="connsiteY1" fmla="*/ 0 h 5144526"/>
              <a:gd name="connsiteX2" fmla="*/ 9146491 w 9146491"/>
              <a:gd name="connsiteY2" fmla="*/ 5143500 h 5144526"/>
              <a:gd name="connsiteX3" fmla="*/ 8696324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90170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78740 w 9146491"/>
              <a:gd name="connsiteY4" fmla="*/ 43536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2550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5366 h 5144526"/>
              <a:gd name="connsiteX6" fmla="*/ 2491 w 9146491"/>
              <a:gd name="connsiteY6" fmla="*/ 0 h 5144526"/>
              <a:gd name="connsiteX0" fmla="*/ 586 w 9144586"/>
              <a:gd name="connsiteY0" fmla="*/ 0 h 5144526"/>
              <a:gd name="connsiteX1" fmla="*/ 9144586 w 9144586"/>
              <a:gd name="connsiteY1" fmla="*/ 0 h 5144526"/>
              <a:gd name="connsiteX2" fmla="*/ 9144586 w 9144586"/>
              <a:gd name="connsiteY2" fmla="*/ 5143500 h 5144526"/>
              <a:gd name="connsiteX3" fmla="*/ 8684894 w 9144586"/>
              <a:gd name="connsiteY3" fmla="*/ 5144526 h 5144526"/>
              <a:gd name="connsiteX4" fmla="*/ 8684455 w 9144586"/>
              <a:gd name="connsiteY4" fmla="*/ 439176 h 5144526"/>
              <a:gd name="connsiteX5" fmla="*/ 0 w 9144586"/>
              <a:gd name="connsiteY5" fmla="*/ 435366 h 5144526"/>
              <a:gd name="connsiteX6" fmla="*/ 586 w 9144586"/>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7271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91" h="5144526">
                <a:moveTo>
                  <a:pt x="2491" y="0"/>
                </a:moveTo>
                <a:lnTo>
                  <a:pt x="9146491" y="0"/>
                </a:lnTo>
                <a:lnTo>
                  <a:pt x="9146491" y="5143500"/>
                </a:lnTo>
                <a:lnTo>
                  <a:pt x="8686799" y="5144526"/>
                </a:lnTo>
                <a:cubicBezTo>
                  <a:pt x="8685383" y="3571631"/>
                  <a:pt x="8687776" y="2012071"/>
                  <a:pt x="8686360" y="439176"/>
                </a:cubicBezTo>
                <a:lnTo>
                  <a:pt x="0" y="439176"/>
                </a:lnTo>
                <a:cubicBezTo>
                  <a:pt x="830" y="353109"/>
                  <a:pt x="1661" y="145122"/>
                  <a:pt x="2491" y="0"/>
                </a:cubicBezTo>
                <a:close/>
              </a:path>
            </a:pathLst>
          </a:custGeom>
          <a:solidFill>
            <a:schemeClr val="bg2">
              <a:lumMod val="90000"/>
            </a:schemeClr>
          </a:solidFill>
        </p:spPr>
        <p:txBody>
          <a:bodyPr/>
          <a:lstStyle>
            <a:lvl1pPr marL="0" indent="0" algn="ctr">
              <a:buNone/>
              <a:defRPr/>
            </a:lvl1pPr>
          </a:lstStyle>
          <a:p>
            <a:r>
              <a:rPr lang="en-US"/>
              <a:t>Click icon to add picture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95300" y="1097724"/>
            <a:ext cx="7200900" cy="697312"/>
          </a:xfrm>
        </p:spPr>
        <p:txBody>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612CE87-21AB-4B74-A011-BD24041C27F6}"/>
              </a:ext>
            </a:extLst>
          </p:cNvPr>
          <p:cNvSpPr>
            <a:spLocks noGrp="1"/>
          </p:cNvSpPr>
          <p:nvPr>
            <p:ph type="body" sz="quarter" idx="14"/>
          </p:nvPr>
        </p:nvSpPr>
        <p:spPr>
          <a:xfrm>
            <a:off x="495300" y="2265076"/>
            <a:ext cx="1960563" cy="2332642"/>
          </a:xfrm>
        </p:spPr>
        <p:txBody>
          <a:bodyPr/>
          <a:lstStyle>
            <a:lvl1pPr marL="0" indent="0">
              <a:lnSpc>
                <a:spcPct val="120000"/>
              </a:lnSpc>
              <a:buNone/>
              <a:defRPr>
                <a:solidFill>
                  <a:schemeClr val="tx2"/>
                </a:solidFill>
              </a:defRPr>
            </a:lvl1pPr>
            <a:lvl2pPr marL="228600" indent="-228600">
              <a:lnSpc>
                <a:spcPct val="100000"/>
              </a:lnSpc>
              <a:spcBef>
                <a:spcPts val="300"/>
              </a:spcBef>
              <a:buFont typeface="Arial" panose="020B0604020202020204" pitchFamily="34" charset="0"/>
              <a:buChar char="•"/>
              <a:defRPr>
                <a:solidFill>
                  <a:schemeClr val="tx2"/>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405633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ECE0E0"/>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16967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hart_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445295"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765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800599"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ACA3486-D945-4810-86FB-CFE25496D8CE}"/>
              </a:ext>
            </a:extLst>
          </p:cNvPr>
          <p:cNvSpPr>
            <a:spLocks noGrp="1"/>
          </p:cNvSpPr>
          <p:nvPr>
            <p:ph idx="14"/>
          </p:nvPr>
        </p:nvSpPr>
        <p:spPr>
          <a:xfrm>
            <a:off x="495300"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CC97F3C2-9B44-4B13-92ED-0E8BB5C6D9DC}"/>
              </a:ext>
            </a:extLst>
          </p:cNvPr>
          <p:cNvSpPr>
            <a:spLocks noGrp="1"/>
          </p:cNvSpPr>
          <p:nvPr>
            <p:ph idx="15"/>
          </p:nvPr>
        </p:nvSpPr>
        <p:spPr>
          <a:xfrm>
            <a:off x="4800599"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5862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w/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27E53A-D5D5-477E-B569-A07974DC097C}"/>
              </a:ext>
            </a:extLst>
          </p:cNvPr>
          <p:cNvSpPr>
            <a:spLocks noGrp="1"/>
          </p:cNvSpPr>
          <p:nvPr>
            <p:ph type="pic" sz="quarter" idx="13"/>
          </p:nvPr>
        </p:nvSpPr>
        <p:spPr>
          <a:xfrm>
            <a:off x="8695944" y="0"/>
            <a:ext cx="448056" cy="5143500"/>
          </a:xfrm>
          <a:solidFill>
            <a:schemeClr val="bg2"/>
          </a:solidFill>
        </p:spPr>
        <p:txBody>
          <a:bodyPr tIns="1005840" anchor="t" anchorCtr="0"/>
          <a:lstStyle>
            <a:lvl1pPr marL="0" indent="0" algn="ctr">
              <a:buNone/>
              <a:defRPr sz="1050"/>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219682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416940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DEE5EA"/>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35124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E2E1E7"/>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5590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Dark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315470"/>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83058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Dark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7C2629"/>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09317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82705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Blue">
    <p:bg>
      <p:bgPr>
        <a:solidFill>
          <a:srgbClr val="3154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67768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205" y="327660"/>
            <a:ext cx="7201864" cy="644007"/>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95300" y="1819655"/>
            <a:ext cx="7201864" cy="279520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11490" y="4831087"/>
            <a:ext cx="300989" cy="146194"/>
          </a:xfrm>
          <a:prstGeom prst="rect">
            <a:avLst/>
          </a:prstGeom>
        </p:spPr>
        <p:txBody>
          <a:bodyPr vert="horz" wrap="square" lIns="0" tIns="0" rIns="0" bIns="0" rtlCol="0" anchor="ctr">
            <a:spAutoFit/>
          </a:bodyPr>
          <a:lstStyle>
            <a:lvl1pPr algn="r">
              <a:defRPr sz="950">
                <a:solidFill>
                  <a:srgbClr val="7F7F7F"/>
                </a:solidFill>
              </a:defRPr>
            </a:lvl1pPr>
          </a:lstStyle>
          <a:p>
            <a:fld id="{7D719527-7B7D-4A2D-ABD1-359B6741A748}" type="slidenum">
              <a:rPr lang="en-US" smtClean="0"/>
              <a:pPr/>
              <a:t>‹#›</a:t>
            </a:fld>
            <a:endParaRPr lang="en-US"/>
          </a:p>
        </p:txBody>
      </p:sp>
      <p:sp>
        <p:nvSpPr>
          <p:cNvPr id="10" name="Freeform 5">
            <a:extLst>
              <a:ext uri="{FF2B5EF4-FFF2-40B4-BE49-F238E27FC236}">
                <a16:creationId xmlns:a16="http://schemas.microsoft.com/office/drawing/2014/main" id="{584AF6AD-8EEC-4BEF-8B65-D33DC6250B18}"/>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3B0923C-66F3-41D3-81E0-20E2A2A9705A}"/>
              </a:ext>
            </a:extLst>
          </p:cNvPr>
          <p:cNvSpPr/>
          <p:nvPr userDrawn="1"/>
        </p:nvSpPr>
        <p:spPr>
          <a:xfrm>
            <a:off x="8695944" y="0"/>
            <a:ext cx="44805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57431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93" r:id="rId5"/>
    <p:sldLayoutId id="2147483675" r:id="rId6"/>
    <p:sldLayoutId id="2147483676" r:id="rId7"/>
    <p:sldLayoutId id="2147483697" r:id="rId8"/>
    <p:sldLayoutId id="2147483663" r:id="rId9"/>
    <p:sldLayoutId id="2147483694" r:id="rId10"/>
    <p:sldLayoutId id="2147483698" r:id="rId11"/>
    <p:sldLayoutId id="2147483695" r:id="rId12"/>
    <p:sldLayoutId id="2147483699" r:id="rId13"/>
    <p:sldLayoutId id="2147483677" r:id="rId14"/>
    <p:sldLayoutId id="2147483662"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9" r:id="rId24"/>
    <p:sldLayoutId id="2147483700" r:id="rId25"/>
    <p:sldLayoutId id="2147483687" r:id="rId26"/>
    <p:sldLayoutId id="2147483666" r:id="rId27"/>
    <p:sldLayoutId id="2147483688" r:id="rId28"/>
    <p:sldLayoutId id="2147483690" r:id="rId29"/>
    <p:sldLayoutId id="2147483691" r:id="rId30"/>
    <p:sldLayoutId id="2147483692" r:id="rId31"/>
    <p:sldLayoutId id="2147483678" r:id="rId32"/>
    <p:sldLayoutId id="2147483667" r:id="rId33"/>
  </p:sldLayoutIdLst>
  <p:hf hdr="0" ftr="0" dt="0"/>
  <p:txStyles>
    <p:titleStyle>
      <a:lvl1pPr algn="l" defTabSz="6858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orient="horz" pos="1255" userDrawn="1">
          <p15:clr>
            <a:srgbClr val="F26B43"/>
          </p15:clr>
        </p15:guide>
        <p15:guide id="3" pos="5300" userDrawn="1">
          <p15:clr>
            <a:srgbClr val="F26B43"/>
          </p15:clr>
        </p15:guide>
        <p15:guide id="4" orient="horz" pos="2907" userDrawn="1">
          <p15:clr>
            <a:srgbClr val="F26B43"/>
          </p15:clr>
        </p15:guide>
        <p15:guide id="5" orient="horz" pos="612" userDrawn="1">
          <p15:clr>
            <a:srgbClr val="F26B43"/>
          </p15:clr>
        </p15:guide>
        <p15:guide id="6" orient="horz" pos="577" userDrawn="1">
          <p15:clr>
            <a:srgbClr val="F26B43"/>
          </p15:clr>
        </p15:guide>
        <p15:guide id="7" orient="horz" pos="205" userDrawn="1">
          <p15:clr>
            <a:srgbClr val="F26B43"/>
          </p15:clr>
        </p15:guide>
        <p15:guide id="9" orient="horz" pos="1145" userDrawn="1">
          <p15:clr>
            <a:srgbClr val="F26B43"/>
          </p15:clr>
        </p15:guide>
        <p15:guide id="10" orient="horz" pos="2951" userDrawn="1">
          <p15:clr>
            <a:srgbClr val="F26B43"/>
          </p15:clr>
        </p15:guide>
        <p15:guide id="11" pos="4848" userDrawn="1">
          <p15:clr>
            <a:srgbClr val="F26B43"/>
          </p15:clr>
        </p15:guide>
        <p15:guide id="12"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mailto:lbrown@nas.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5" descr="A picture containing building, ceiling&#10;&#10;Description automatically generated">
            <a:extLst>
              <a:ext uri="{FF2B5EF4-FFF2-40B4-BE49-F238E27FC236}">
                <a16:creationId xmlns:a16="http://schemas.microsoft.com/office/drawing/2014/main" id="{60CA4D8A-2B6D-46DD-832D-2C8016EBCBE6}"/>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0" y="0"/>
            <a:ext cx="9144000" cy="4710113"/>
          </a:xfrm>
          <a:prstGeom prst="rect">
            <a:avLst/>
          </a:prstGeom>
        </p:spPr>
      </p:pic>
      <p:sp>
        <p:nvSpPr>
          <p:cNvPr id="3" name="Text Placeholder 2">
            <a:extLst>
              <a:ext uri="{FF2B5EF4-FFF2-40B4-BE49-F238E27FC236}">
                <a16:creationId xmlns:a16="http://schemas.microsoft.com/office/drawing/2014/main" id="{FF663640-3311-4166-9943-2F558EF77AD5}"/>
              </a:ext>
            </a:extLst>
          </p:cNvPr>
          <p:cNvSpPr>
            <a:spLocks noGrp="1"/>
          </p:cNvSpPr>
          <p:nvPr>
            <p:ph type="body" sz="quarter" idx="10"/>
          </p:nvPr>
        </p:nvSpPr>
        <p:spPr>
          <a:xfrm>
            <a:off x="-1" y="1172308"/>
            <a:ext cx="5953991" cy="3971191"/>
          </a:xfrm>
        </p:spPr>
        <p:txBody>
          <a:bodyPr/>
          <a:lstStyle/>
          <a:p>
            <a:endParaRPr lang="en-US" sz="2400" b="1" dirty="0"/>
          </a:p>
          <a:p>
            <a:r>
              <a:rPr lang="en-US" sz="2400" b="1" dirty="0"/>
              <a:t>The Importance of Shared Language: Examining the Working Definition for Long COVID</a:t>
            </a:r>
          </a:p>
          <a:p>
            <a:endParaRPr lang="en-US" sz="1400" b="1" dirty="0">
              <a:latin typeface="Georgia" panose="02040502050405020303" pitchFamily="18" charset="0"/>
              <a:ea typeface="Arial" panose="020B0604020202020204" pitchFamily="34" charset="0"/>
            </a:endParaRPr>
          </a:p>
          <a:p>
            <a:pPr>
              <a:spcBef>
                <a:spcPts val="0"/>
              </a:spcBef>
            </a:pPr>
            <a:r>
              <a:rPr lang="en-US" sz="1800" b="1" dirty="0">
                <a:effectLst/>
                <a:latin typeface="Georgia" panose="02040502050405020303" pitchFamily="18" charset="0"/>
                <a:ea typeface="Arial" panose="020B0604020202020204" pitchFamily="34" charset="0"/>
              </a:rPr>
              <a:t>Andrea Troxel, </a:t>
            </a:r>
            <a:r>
              <a:rPr lang="en-US" sz="1800" dirty="0">
                <a:effectLst/>
                <a:latin typeface="Georgia" panose="02040502050405020303" pitchFamily="18" charset="0"/>
                <a:ea typeface="Arial" panose="020B0604020202020204" pitchFamily="34" charset="0"/>
              </a:rPr>
              <a:t>Committee Member </a:t>
            </a:r>
          </a:p>
          <a:p>
            <a:pPr>
              <a:spcBef>
                <a:spcPts val="0"/>
              </a:spcBef>
            </a:pPr>
            <a:r>
              <a:rPr lang="en-US" sz="1400" dirty="0">
                <a:effectLst/>
                <a:latin typeface="Georgia" panose="02040502050405020303" pitchFamily="18" charset="0"/>
                <a:ea typeface="Arial" panose="020B0604020202020204" pitchFamily="34" charset="0"/>
              </a:rPr>
              <a:t>Director of the Division of Biostatistics</a:t>
            </a:r>
          </a:p>
          <a:p>
            <a:pPr>
              <a:spcBef>
                <a:spcPts val="0"/>
              </a:spcBef>
            </a:pPr>
            <a:r>
              <a:rPr lang="en-US" sz="1400" dirty="0">
                <a:effectLst/>
                <a:latin typeface="Georgia" panose="02040502050405020303" pitchFamily="18" charset="0"/>
                <a:ea typeface="Arial" panose="020B0604020202020204" pitchFamily="34" charset="0"/>
              </a:rPr>
              <a:t>Professor of Population Health </a:t>
            </a:r>
          </a:p>
          <a:p>
            <a:pPr>
              <a:spcBef>
                <a:spcPts val="0"/>
              </a:spcBef>
            </a:pPr>
            <a:r>
              <a:rPr lang="en-US" sz="1400" dirty="0">
                <a:effectLst/>
                <a:latin typeface="Georgia" panose="02040502050405020303" pitchFamily="18" charset="0"/>
                <a:ea typeface="Arial" panose="020B0604020202020204" pitchFamily="34" charset="0"/>
              </a:rPr>
              <a:t>NYU Grossman School of Medicine </a:t>
            </a:r>
          </a:p>
          <a:p>
            <a:endParaRPr lang="en-US" sz="1400" b="1" dirty="0">
              <a:latin typeface="Georgia" panose="02040502050405020303" pitchFamily="18" charset="0"/>
              <a:ea typeface="Arial" panose="020B0604020202020204" pitchFamily="34" charset="0"/>
            </a:endParaRPr>
          </a:p>
          <a:p>
            <a:endParaRPr lang="en-US" sz="1400" b="1" dirty="0">
              <a:latin typeface="Georgia" panose="02040502050405020303" pitchFamily="18" charset="0"/>
              <a:ea typeface="Arial" panose="020B0604020202020204" pitchFamily="34" charset="0"/>
            </a:endParaRPr>
          </a:p>
          <a:p>
            <a:endParaRPr lang="en-US" sz="1400" b="1" dirty="0">
              <a:latin typeface="Georgia" panose="02040502050405020303" pitchFamily="18" charset="0"/>
              <a:ea typeface="Arial" panose="020B0604020202020204" pitchFamily="34" charset="0"/>
            </a:endParaRPr>
          </a:p>
          <a:p>
            <a:endParaRPr lang="en-US" sz="1400" b="1" dirty="0">
              <a:latin typeface="Georgia" panose="02040502050405020303" pitchFamily="18" charset="0"/>
              <a:ea typeface="Arial" panose="020B0604020202020204" pitchFamily="34" charset="0"/>
            </a:endParaRPr>
          </a:p>
          <a:p>
            <a:pPr>
              <a:spcBef>
                <a:spcPts val="0"/>
              </a:spcBef>
            </a:pPr>
            <a:endParaRPr lang="en-US" sz="1600" dirty="0">
              <a:effectLst/>
              <a:latin typeface="Georgia" panose="02040502050405020303" pitchFamily="18" charset="0"/>
              <a:ea typeface="Arial" panose="020B0604020202020204" pitchFamily="34" charset="0"/>
            </a:endParaRPr>
          </a:p>
          <a:p>
            <a:pPr>
              <a:spcBef>
                <a:spcPts val="0"/>
              </a:spcBef>
            </a:pPr>
            <a:endParaRPr lang="en-US" sz="1400" dirty="0">
              <a:effectLst/>
              <a:latin typeface="Georgia" panose="02040502050405020303" pitchFamily="18" charset="0"/>
              <a:ea typeface="Arial" panose="020B0604020202020204" pitchFamily="34" charset="0"/>
            </a:endParaRPr>
          </a:p>
        </p:txBody>
      </p:sp>
      <p:sp>
        <p:nvSpPr>
          <p:cNvPr id="18" name="Freeform 5">
            <a:extLst>
              <a:ext uri="{FF2B5EF4-FFF2-40B4-BE49-F238E27FC236}">
                <a16:creationId xmlns:a16="http://schemas.microsoft.com/office/drawing/2014/main" id="{E7AEF65A-CF08-4144-85A8-CD860AC5811E}"/>
              </a:ext>
            </a:extLst>
          </p:cNvPr>
          <p:cNvSpPr>
            <a:spLocks noEditPoints="1"/>
          </p:cNvSpPr>
          <p:nvPr/>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1581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0310B0-87AB-4700-920A-D0459E2EC9DE}"/>
              </a:ext>
            </a:extLst>
          </p:cNvPr>
          <p:cNvSpPr txBox="1"/>
          <p:nvPr/>
        </p:nvSpPr>
        <p:spPr>
          <a:xfrm>
            <a:off x="537028" y="86979"/>
            <a:ext cx="8549765" cy="461665"/>
          </a:xfrm>
          <a:prstGeom prst="rect">
            <a:avLst/>
          </a:prstGeom>
          <a:noFill/>
        </p:spPr>
        <p:txBody>
          <a:bodyPr wrap="square" rtlCol="0">
            <a:spAutoFit/>
          </a:bodyPr>
          <a:lstStyle/>
          <a:p>
            <a:pPr defTabSz="685800">
              <a:defRPr/>
            </a:pPr>
            <a:r>
              <a:rPr lang="en-US" sz="2400" b="1" dirty="0">
                <a:solidFill>
                  <a:srgbClr val="44546A"/>
                </a:solidFill>
                <a:latin typeface="+mj-lt"/>
              </a:rPr>
              <a:t>Scoping Phase (January – February 2023) </a:t>
            </a:r>
          </a:p>
        </p:txBody>
      </p:sp>
      <p:sp>
        <p:nvSpPr>
          <p:cNvPr id="4" name="TextBox 3">
            <a:extLst>
              <a:ext uri="{FF2B5EF4-FFF2-40B4-BE49-F238E27FC236}">
                <a16:creationId xmlns:a16="http://schemas.microsoft.com/office/drawing/2014/main" id="{B7B00A75-432C-B6C5-E907-F4793FE0430B}"/>
              </a:ext>
            </a:extLst>
          </p:cNvPr>
          <p:cNvSpPr txBox="1"/>
          <p:nvPr/>
        </p:nvSpPr>
        <p:spPr>
          <a:xfrm>
            <a:off x="537028" y="624538"/>
            <a:ext cx="7620000" cy="4431983"/>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US" sz="1400" b="1" dirty="0">
                <a:latin typeface="Arial" panose="020B0604020202020204" pitchFamily="34" charset="0"/>
                <a:ea typeface="Arial" panose="020B0604020202020204" pitchFamily="34" charset="0"/>
              </a:rPr>
              <a:t>Scoping Meeting 1 – January 25, 2023</a:t>
            </a:r>
          </a:p>
          <a:p>
            <a:pPr marL="742950" lvl="1" indent="-285750">
              <a:spcAft>
                <a:spcPts val="600"/>
              </a:spcAft>
              <a:buFont typeface="Courier New" panose="02070309020205020404" pitchFamily="49" charset="0"/>
              <a:buChar char="o"/>
            </a:pPr>
            <a:r>
              <a:rPr lang="en-US" sz="1400" dirty="0">
                <a:latin typeface="Arial" panose="020B0604020202020204" pitchFamily="34" charset="0"/>
                <a:ea typeface="Arial" panose="020B0604020202020204" pitchFamily="34" charset="0"/>
              </a:rPr>
              <a:t>Featured a discussion on the request from OASH and ASPR, followed by a panel of federal and non-federal experts, including those with international perspectives and frontline community perspectives, examining lessons learned from other processes and experiences for developing disease definitions and diagnostic criteria. Also featured a session where the standing committee took part in an initial stakeholder mapping activity.</a:t>
            </a:r>
          </a:p>
          <a:p>
            <a:pPr marL="285750" indent="-285750">
              <a:spcAft>
                <a:spcPts val="600"/>
              </a:spcAft>
              <a:buFont typeface="Arial" panose="020B0604020202020204" pitchFamily="34" charset="0"/>
              <a:buChar char="•"/>
            </a:pPr>
            <a:r>
              <a:rPr lang="en-US" sz="1400" b="1" dirty="0">
                <a:latin typeface="Arial" panose="020B0604020202020204" pitchFamily="34" charset="0"/>
                <a:ea typeface="Arial" panose="020B0604020202020204" pitchFamily="34" charset="0"/>
              </a:rPr>
              <a:t>Meeting 2 – February 8, 2023 </a:t>
            </a:r>
          </a:p>
          <a:p>
            <a:pPr marL="742950" lvl="1" indent="-285750">
              <a:spcAft>
                <a:spcPts val="600"/>
              </a:spcAft>
              <a:buFont typeface="Courier New" panose="02070309020205020404" pitchFamily="49" charset="0"/>
              <a:buChar char="o"/>
            </a:pPr>
            <a:r>
              <a:rPr lang="en-US" sz="1400" dirty="0">
                <a:latin typeface="Arial" panose="020B0604020202020204" pitchFamily="34" charset="0"/>
                <a:ea typeface="Arial" panose="020B0604020202020204" pitchFamily="34" charset="0"/>
              </a:rPr>
              <a:t>Featured a panel with experts, including those with lived experience, particularly focusing on lessons learned and best practices from stakeholder engagement efforts for defining diseases and setting research priorities. The standing committee also had an opportunity to review and provide input on the draft stakeholder engagement plan.</a:t>
            </a:r>
          </a:p>
          <a:p>
            <a:pPr marL="285750" indent="-285750">
              <a:spcBef>
                <a:spcPts val="0"/>
              </a:spcBef>
              <a:spcAft>
                <a:spcPts val="600"/>
              </a:spcAft>
              <a:buFont typeface="Arial" panose="020B0604020202020204" pitchFamily="34" charset="0"/>
              <a:buChar char="•"/>
            </a:pPr>
            <a:r>
              <a:rPr lang="en-US" sz="1400" b="1" dirty="0">
                <a:latin typeface="Arial" panose="020B0604020202020204" pitchFamily="34" charset="0"/>
                <a:ea typeface="Arial" panose="020B0604020202020204" pitchFamily="34" charset="0"/>
              </a:rPr>
              <a:t>Meeting 3 – February 22, 2023 </a:t>
            </a:r>
          </a:p>
          <a:p>
            <a:pPr marL="742950" lvl="1" indent="-285750">
              <a:spcAft>
                <a:spcPts val="600"/>
              </a:spcAft>
              <a:buFont typeface="Courier New" panose="02070309020205020404" pitchFamily="49" charset="0"/>
              <a:buChar char="o"/>
            </a:pPr>
            <a:r>
              <a:rPr lang="en-US" sz="1400" dirty="0">
                <a:latin typeface="Arial" panose="020B0604020202020204" pitchFamily="34" charset="0"/>
                <a:ea typeface="Arial" panose="020B0604020202020204" pitchFamily="34" charset="0"/>
              </a:rPr>
              <a:t>The final scoping meeting provided the standing committee with an opportunity to provide feedback and continue discussions on the revised stakeholder engagement plan and the list of identified stakeholders.</a:t>
            </a:r>
          </a:p>
          <a:p>
            <a:pPr marL="742950" lvl="1" indent="-285750">
              <a:spcAft>
                <a:spcPts val="600"/>
              </a:spcAft>
              <a:buFont typeface="Arial" panose="020B0604020202020204" pitchFamily="34" charset="0"/>
              <a:buChar char="•"/>
            </a:pPr>
            <a:endParaRPr lang="en-US" sz="14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99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7DABD-AF36-4A28-9A40-C70D8E7B80FA}"/>
              </a:ext>
            </a:extLst>
          </p:cNvPr>
          <p:cNvSpPr txBox="1"/>
          <p:nvPr/>
        </p:nvSpPr>
        <p:spPr>
          <a:xfrm>
            <a:off x="316847" y="103168"/>
            <a:ext cx="8380551" cy="1200329"/>
          </a:xfrm>
          <a:prstGeom prst="rect">
            <a:avLst/>
          </a:prstGeom>
          <a:noFill/>
        </p:spPr>
        <p:txBody>
          <a:bodyPr wrap="square" rtlCol="0">
            <a:spAutoFit/>
          </a:bodyPr>
          <a:lstStyle/>
          <a:p>
            <a:pPr defTabSz="685783">
              <a:defRPr/>
            </a:pPr>
            <a:r>
              <a:rPr lang="en-US" sz="2400" b="1" dirty="0">
                <a:solidFill>
                  <a:srgbClr val="315470"/>
                </a:solidFill>
                <a:latin typeface="+mj-lt"/>
              </a:rPr>
              <a:t>Standing Committee on Emerging Infectious Diseases and 21</a:t>
            </a:r>
            <a:r>
              <a:rPr lang="en-US" sz="2400" b="1" baseline="30000" dirty="0">
                <a:solidFill>
                  <a:srgbClr val="315470"/>
                </a:solidFill>
                <a:latin typeface="+mj-lt"/>
              </a:rPr>
              <a:t>st</a:t>
            </a:r>
            <a:r>
              <a:rPr lang="en-US" sz="2400" b="1" dirty="0">
                <a:solidFill>
                  <a:srgbClr val="315470"/>
                </a:solidFill>
                <a:latin typeface="+mj-lt"/>
              </a:rPr>
              <a:t> Century Health Threats</a:t>
            </a:r>
          </a:p>
          <a:p>
            <a:pPr defTabSz="685783">
              <a:defRPr/>
            </a:pPr>
            <a:endParaRPr lang="en-US" sz="2400" b="1" dirty="0">
              <a:solidFill>
                <a:srgbClr val="315470"/>
              </a:solidFill>
              <a:latin typeface="+mj-lt"/>
            </a:endParaRPr>
          </a:p>
        </p:txBody>
      </p:sp>
      <p:sp>
        <p:nvSpPr>
          <p:cNvPr id="6" name="Content Placeholder 5">
            <a:extLst>
              <a:ext uri="{FF2B5EF4-FFF2-40B4-BE49-F238E27FC236}">
                <a16:creationId xmlns:a16="http://schemas.microsoft.com/office/drawing/2014/main" id="{F9B3F2CE-07A7-A2D2-1667-F51DAD5ACD29}"/>
              </a:ext>
            </a:extLst>
          </p:cNvPr>
          <p:cNvSpPr>
            <a:spLocks noGrp="1"/>
          </p:cNvSpPr>
          <p:nvPr>
            <p:ph idx="1"/>
          </p:nvPr>
        </p:nvSpPr>
        <p:spPr>
          <a:xfrm>
            <a:off x="316847" y="1033918"/>
            <a:ext cx="3607288" cy="3686524"/>
          </a:xfrm>
        </p:spPr>
        <p:txBody>
          <a:bodyPr/>
          <a:lstStyle/>
          <a:p>
            <a:pPr>
              <a:spcBef>
                <a:spcPts val="0"/>
              </a:spcBef>
              <a:tabLst>
                <a:tab pos="1971675" algn="l"/>
              </a:tabLst>
            </a:pPr>
            <a:r>
              <a:rPr lang="en-US" sz="1100" b="1" cap="all" dirty="0">
                <a:solidFill>
                  <a:srgbClr val="4148C2"/>
                </a:solidFill>
                <a:ea typeface="Arial" panose="020B0604020202020204" pitchFamily="34" charset="0"/>
              </a:rPr>
              <a:t>Harvey Fineberg, (CHair)</a:t>
            </a:r>
            <a:r>
              <a:rPr lang="en-US" sz="1100" b="1" cap="all" dirty="0">
                <a:ea typeface="Arial" panose="020B0604020202020204" pitchFamily="34" charset="0"/>
              </a:rPr>
              <a:t>, </a:t>
            </a:r>
            <a:r>
              <a:rPr lang="en-US" sz="1100" dirty="0">
                <a:solidFill>
                  <a:srgbClr val="000000"/>
                </a:solidFill>
                <a:ea typeface="Times New Roman" panose="02020603050405020304" pitchFamily="18" charset="0"/>
              </a:rPr>
              <a:t>President</a:t>
            </a:r>
            <a:r>
              <a:rPr lang="en-US" sz="1100" dirty="0">
                <a:ea typeface="Times New Roman" panose="02020603050405020304" pitchFamily="18" charset="0"/>
              </a:rPr>
              <a:t>, </a:t>
            </a:r>
            <a:r>
              <a:rPr lang="en-US" sz="1100" dirty="0">
                <a:solidFill>
                  <a:srgbClr val="000000"/>
                </a:solidFill>
                <a:ea typeface="Times New Roman" panose="02020603050405020304" pitchFamily="18" charset="0"/>
              </a:rPr>
              <a:t>Gordon and Betty Moore Foundation </a:t>
            </a:r>
            <a:endParaRPr lang="en-US" sz="1100" dirty="0">
              <a:ea typeface="Times New Roman" panose="02020603050405020304" pitchFamily="18" charset="0"/>
            </a:endParaRP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KRISTIAN ANDERSEN,</a:t>
            </a:r>
            <a:r>
              <a:rPr kumimoji="0" lang="en-US" sz="1100" b="1" i="1" u="none" strike="noStrike" kern="1200" cap="none" spc="0" normalizeH="0" baseline="0" noProof="0" dirty="0">
                <a:ln>
                  <a:noFill/>
                </a:ln>
                <a:solidFill>
                  <a:srgbClr val="4148C2"/>
                </a:solidFill>
                <a:effectLst/>
                <a:uLnTx/>
                <a:uFillTx/>
              </a:rPr>
              <a:t> </a:t>
            </a:r>
            <a:r>
              <a:rPr kumimoji="0" lang="en-US" sz="1100" b="0" i="0" u="none" strike="noStrike" kern="1200" cap="none" spc="0" normalizeH="0" baseline="0" noProof="0" dirty="0">
                <a:ln>
                  <a:noFill/>
                </a:ln>
                <a:solidFill>
                  <a:prstClr val="black"/>
                </a:solidFill>
                <a:effectLst/>
                <a:uLnTx/>
                <a:uFillTx/>
              </a:rPr>
              <a:t>Professor, Department of Immunology and Microbiology, Scripps Research</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RALPH BARIC, </a:t>
            </a:r>
            <a:r>
              <a:rPr kumimoji="0" lang="en-US" sz="1100" b="0" i="0" u="none" strike="noStrike" kern="1200" cap="none" spc="0" normalizeH="0" baseline="0" noProof="0" dirty="0">
                <a:ln>
                  <a:noFill/>
                </a:ln>
                <a:solidFill>
                  <a:prstClr val="black"/>
                </a:solidFill>
                <a:effectLst/>
                <a:uLnTx/>
                <a:uFillTx/>
              </a:rPr>
              <a:t>William R. Kenan, Jr. Distinguished Professor in the Department of Epidemiology and Professor in the Department of Microbiology and Immunology, University of North Carolina</a:t>
            </a:r>
            <a:endParaRPr lang="en-US" sz="1100" dirty="0">
              <a:solidFill>
                <a:prstClr val="black"/>
              </a:solidFill>
            </a:endParaRP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MARY BASSETT, </a:t>
            </a:r>
            <a:r>
              <a:rPr kumimoji="0" lang="en-US" sz="1100" i="0" u="none" strike="noStrike" kern="1200" cap="none" spc="0" normalizeH="0" baseline="0" noProof="0" dirty="0">
                <a:ln>
                  <a:noFill/>
                </a:ln>
                <a:solidFill>
                  <a:srgbClr val="000000"/>
                </a:solidFill>
                <a:effectLst/>
                <a:uLnTx/>
                <a:uFillTx/>
              </a:rPr>
              <a:t>Director and Francois-Xavier, </a:t>
            </a:r>
            <a:r>
              <a:rPr kumimoji="0" lang="en-US" sz="1100" i="0" u="none" strike="noStrike" kern="1200" cap="none" spc="0" normalizeH="0" baseline="0" noProof="0" dirty="0" err="1">
                <a:ln>
                  <a:noFill/>
                </a:ln>
                <a:solidFill>
                  <a:srgbClr val="000000"/>
                </a:solidFill>
                <a:effectLst/>
                <a:uLnTx/>
                <a:uFillTx/>
              </a:rPr>
              <a:t>Bagnoud</a:t>
            </a:r>
            <a:r>
              <a:rPr kumimoji="0" lang="en-US" sz="1100" i="0" u="none" strike="noStrike" kern="1200" cap="none" spc="0" normalizeH="0" baseline="0" noProof="0" dirty="0">
                <a:ln>
                  <a:noFill/>
                </a:ln>
                <a:solidFill>
                  <a:srgbClr val="000000"/>
                </a:solidFill>
                <a:effectLst/>
                <a:uLnTx/>
                <a:uFillTx/>
              </a:rPr>
              <a:t> Professor of the Practice, FXB Center for Health and Human Rights, Harvard T.H. Chan School, of Public Health </a:t>
            </a:r>
            <a:endParaRPr kumimoji="0" lang="en-US" sz="1100" b="1" i="0" u="none" strike="noStrike" kern="1200" cap="none" spc="0" normalizeH="0" baseline="0" noProof="0" dirty="0">
              <a:ln>
                <a:noFill/>
              </a:ln>
              <a:solidFill>
                <a:srgbClr val="000000"/>
              </a:solidFill>
              <a:effectLst/>
              <a:uLnTx/>
              <a:uFillTx/>
            </a:endParaRP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GEORGES BENJAMIN, </a:t>
            </a:r>
            <a:r>
              <a:rPr kumimoji="0" lang="en-US" sz="1100" b="0" i="0" u="none" strike="noStrike" kern="1200" cap="none" spc="0" normalizeH="0" baseline="0" noProof="0" dirty="0">
                <a:ln>
                  <a:noFill/>
                </a:ln>
                <a:solidFill>
                  <a:prstClr val="black"/>
                </a:solidFill>
                <a:effectLst/>
                <a:uLnTx/>
                <a:uFillTx/>
              </a:rPr>
              <a:t>Executive Director, American Public Health Association</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DONALD BERWICK, </a:t>
            </a:r>
            <a:r>
              <a:rPr kumimoji="0" lang="en-US" sz="1100" b="0" i="0" u="none" strike="noStrike" kern="1200" cap="none" spc="0" normalizeH="0" baseline="0" noProof="0" dirty="0">
                <a:ln>
                  <a:noFill/>
                </a:ln>
                <a:solidFill>
                  <a:prstClr val="black"/>
                </a:solidFill>
                <a:effectLst/>
                <a:uLnTx/>
                <a:uFillTx/>
              </a:rPr>
              <a:t>President Emeritus and Senior Fellow, Institute for Healthcare Improvement</a:t>
            </a:r>
          </a:p>
          <a:p>
            <a:pPr>
              <a:spcBef>
                <a:spcPts val="0"/>
              </a:spcBef>
              <a:tabLst>
                <a:tab pos="1971675" algn="l"/>
              </a:tabLst>
            </a:pPr>
            <a:endParaRPr kumimoji="0" lang="en-US" sz="1100" b="0" i="0" u="none" strike="noStrike" kern="1200" cap="none" spc="0" normalizeH="0" baseline="0" noProof="0" dirty="0">
              <a:ln>
                <a:noFill/>
              </a:ln>
              <a:solidFill>
                <a:prstClr val="black"/>
              </a:solidFill>
              <a:effectLst/>
              <a:uLnTx/>
              <a:uFillTx/>
            </a:endParaRPr>
          </a:p>
          <a:p>
            <a:pPr marL="0" indent="0">
              <a:buNone/>
            </a:pPr>
            <a:endParaRPr lang="en-US" sz="1100" dirty="0"/>
          </a:p>
        </p:txBody>
      </p:sp>
      <p:sp>
        <p:nvSpPr>
          <p:cNvPr id="7" name="Content Placeholder 6">
            <a:extLst>
              <a:ext uri="{FF2B5EF4-FFF2-40B4-BE49-F238E27FC236}">
                <a16:creationId xmlns:a16="http://schemas.microsoft.com/office/drawing/2014/main" id="{394D1C50-7C87-F2CE-BCD8-E07E60554B8A}"/>
              </a:ext>
            </a:extLst>
          </p:cNvPr>
          <p:cNvSpPr>
            <a:spLocks noGrp="1"/>
          </p:cNvSpPr>
          <p:nvPr>
            <p:ph idx="13"/>
          </p:nvPr>
        </p:nvSpPr>
        <p:spPr>
          <a:xfrm>
            <a:off x="4686065" y="1033918"/>
            <a:ext cx="3607288" cy="2791589"/>
          </a:xfrm>
        </p:spPr>
        <p:txBody>
          <a:bodyPr/>
          <a:lstStyle/>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ALTA CHARO, </a:t>
            </a:r>
            <a:r>
              <a:rPr kumimoji="0" lang="en-US" sz="1100" b="0" i="0" u="none" strike="noStrike" kern="1200" cap="none" spc="0" normalizeH="0" baseline="0" noProof="0" dirty="0">
                <a:ln>
                  <a:noFill/>
                </a:ln>
                <a:solidFill>
                  <a:prstClr val="black"/>
                </a:solidFill>
                <a:effectLst/>
                <a:uLnTx/>
                <a:uFillTx/>
              </a:rPr>
              <a:t>Warren P. Knowles Professor of Law and Bioethics, University of Wisconsin </a:t>
            </a:r>
            <a:endParaRPr lang="en-US" sz="1100" b="1" dirty="0">
              <a:solidFill>
                <a:prstClr val="black"/>
              </a:solidFill>
            </a:endParaRP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PETER DASZAK, </a:t>
            </a:r>
            <a:r>
              <a:rPr kumimoji="0" lang="en-US" sz="1100" b="0" i="0" u="none" strike="noStrike" kern="1200" cap="none" spc="0" normalizeH="0" baseline="0" noProof="0" dirty="0">
                <a:ln>
                  <a:noFill/>
                </a:ln>
                <a:solidFill>
                  <a:prstClr val="black"/>
                </a:solidFill>
                <a:effectLst/>
                <a:uLnTx/>
                <a:uFillTx/>
              </a:rPr>
              <a:t>President and CEO, </a:t>
            </a:r>
            <a:r>
              <a:rPr kumimoji="0" lang="en-US" sz="1100" b="0" i="0" u="none" strike="noStrike" kern="1200" cap="none" spc="0" normalizeH="0" baseline="0" noProof="0" dirty="0" err="1">
                <a:ln>
                  <a:noFill/>
                </a:ln>
                <a:solidFill>
                  <a:prstClr val="black"/>
                </a:solidFill>
                <a:effectLst/>
                <a:uLnTx/>
                <a:uFillTx/>
              </a:rPr>
              <a:t>EcoHealth</a:t>
            </a:r>
            <a:r>
              <a:rPr kumimoji="0" lang="en-US" sz="1100" b="0" i="0" u="none" strike="noStrike" kern="1200" cap="none" spc="0" normalizeH="0" baseline="0" noProof="0" dirty="0">
                <a:ln>
                  <a:noFill/>
                </a:ln>
                <a:solidFill>
                  <a:prstClr val="black"/>
                </a:solidFill>
                <a:effectLst/>
                <a:uLnTx/>
                <a:uFillTx/>
              </a:rPr>
              <a:t> Alliance</a:t>
            </a:r>
          </a:p>
          <a:p>
            <a:pPr>
              <a:spcBef>
                <a:spcPts val="0"/>
              </a:spcBef>
              <a:tabLst>
                <a:tab pos="1971675" algn="l"/>
              </a:tabLst>
            </a:pPr>
            <a:r>
              <a:rPr kumimoji="0" lang="en-US" sz="1100" b="1" i="0" u="none" strike="noStrike" kern="1200" cap="small" spc="0" normalizeH="0" baseline="0" noProof="0" dirty="0">
                <a:ln>
                  <a:noFill/>
                </a:ln>
                <a:solidFill>
                  <a:srgbClr val="4148C2"/>
                </a:solidFill>
                <a:effectLst/>
                <a:uLnTx/>
                <a:uFillTx/>
              </a:rPr>
              <a:t>JEFFERY DUCHIN, </a:t>
            </a:r>
            <a:r>
              <a:rPr kumimoji="0" lang="en-US" sz="1100" b="0" i="0" u="none" strike="noStrike" kern="1200" cap="none" spc="0" normalizeH="0" baseline="0" noProof="0" dirty="0">
                <a:ln>
                  <a:noFill/>
                </a:ln>
                <a:solidFill>
                  <a:prstClr val="black"/>
                </a:solidFill>
                <a:effectLst/>
                <a:uLnTx/>
                <a:uFillTx/>
              </a:rPr>
              <a:t>Health Officer and Chief of the Communicable Disease Epidemiology and Immunization Section for Public Health – Seattle and King County,</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ELLEN EMBRY, </a:t>
            </a:r>
            <a:r>
              <a:rPr kumimoji="0" lang="en-US" sz="1100" b="0" i="0" u="none" strike="noStrike" kern="1200" cap="none" spc="0" normalizeH="0" baseline="0" noProof="0" dirty="0">
                <a:ln>
                  <a:noFill/>
                </a:ln>
                <a:solidFill>
                  <a:prstClr val="black"/>
                </a:solidFill>
                <a:effectLst/>
                <a:uLnTx/>
                <a:uFillTx/>
              </a:rPr>
              <a:t>Managing Partner, </a:t>
            </a:r>
            <a:r>
              <a:rPr kumimoji="0" lang="en-US" sz="1100" b="0" i="0" u="none" strike="noStrike" kern="1200" cap="none" spc="0" normalizeH="0" baseline="0" noProof="0" dirty="0" err="1">
                <a:ln>
                  <a:noFill/>
                </a:ln>
                <a:solidFill>
                  <a:prstClr val="black"/>
                </a:solidFill>
                <a:effectLst/>
                <a:uLnTx/>
                <a:uFillTx/>
              </a:rPr>
              <a:t>Stratitia</a:t>
            </a:r>
            <a:r>
              <a:rPr kumimoji="0" lang="en-US" sz="1100" b="0" i="0" u="none" strike="noStrike" kern="1200" cap="none" spc="0" normalizeH="0" baseline="0" noProof="0" dirty="0">
                <a:ln>
                  <a:noFill/>
                </a:ln>
                <a:solidFill>
                  <a:prstClr val="black"/>
                </a:solidFill>
                <a:effectLst/>
                <a:uLnTx/>
                <a:uFillTx/>
              </a:rPr>
              <a:t>, Inc.</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BARUCH FISCHHOFF, </a:t>
            </a:r>
            <a:r>
              <a:rPr kumimoji="0" lang="en-US" sz="1100" b="0" i="0" u="none" strike="noStrike" kern="1200" cap="none" spc="0" normalizeH="0" baseline="0" noProof="0" dirty="0">
                <a:ln>
                  <a:noFill/>
                </a:ln>
                <a:solidFill>
                  <a:prstClr val="black"/>
                </a:solidFill>
                <a:effectLst/>
                <a:uLnTx/>
                <a:uFillTx/>
              </a:rPr>
              <a:t>Howard Heinz University Professor in the Department Engineering and Public Policy and Institute for Politics and Strategy, Carnegie Mellon University.</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DIANE GRIFFIN, </a:t>
            </a:r>
            <a:r>
              <a:rPr kumimoji="0" lang="en-US" sz="1100" b="0" i="0" u="none" strike="noStrike" kern="1200" cap="none" spc="0" normalizeH="0" baseline="0" noProof="0" dirty="0">
                <a:ln>
                  <a:noFill/>
                </a:ln>
                <a:solidFill>
                  <a:prstClr val="black"/>
                </a:solidFill>
                <a:effectLst/>
                <a:uLnTx/>
                <a:uFillTx/>
              </a:rPr>
              <a:t>Professor, Department of Molecular Microbiology and Immunology, Johns Hopkins Bloomberg School of Public Health</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GIGI GRONVALL, </a:t>
            </a:r>
            <a:r>
              <a:rPr kumimoji="0" lang="en-US" sz="1100" i="0" u="none" strike="noStrike" kern="1200" cap="none" spc="0" normalizeH="0" baseline="0" noProof="0" dirty="0">
                <a:ln>
                  <a:noFill/>
                </a:ln>
                <a:solidFill>
                  <a:srgbClr val="000000"/>
                </a:solidFill>
                <a:effectLst/>
                <a:uLnTx/>
                <a:uFillTx/>
              </a:rPr>
              <a:t>Senior Associate, Johns Hopkins Center for Health Security, Johns Hopkins Bloomberg School of Public Health</a:t>
            </a:r>
            <a:endParaRPr kumimoji="0" lang="en-US" sz="1100" b="1" i="0" u="none" strike="noStrike" kern="1200" cap="none" spc="0" normalizeH="0" baseline="0" noProof="0" dirty="0">
              <a:ln>
                <a:noFill/>
              </a:ln>
              <a:solidFill>
                <a:srgbClr val="000000"/>
              </a:solidFill>
              <a:effectLst/>
              <a:uLnTx/>
              <a:uFillTx/>
            </a:endParaRPr>
          </a:p>
          <a:p>
            <a:pPr>
              <a:spcBef>
                <a:spcPts val="0"/>
              </a:spcBef>
              <a:tabLst>
                <a:tab pos="1971675" algn="l"/>
              </a:tabLst>
            </a:pPr>
            <a:endParaRPr kumimoji="0" lang="en-US" sz="1100" b="0" i="0" u="none" strike="noStrike" kern="1200" cap="none" spc="0" normalizeH="0" baseline="0" noProof="0" dirty="0">
              <a:ln>
                <a:noFill/>
              </a:ln>
              <a:solidFill>
                <a:prstClr val="black"/>
              </a:solidFill>
              <a:effectLst/>
              <a:uLnTx/>
              <a:uFillTx/>
            </a:endParaRPr>
          </a:p>
          <a:p>
            <a:pPr marL="0">
              <a:spcBef>
                <a:spcPts val="0"/>
              </a:spcBef>
              <a:tabLst>
                <a:tab pos="1971675" algn="l"/>
              </a:tabLst>
            </a:pPr>
            <a:endParaRPr lang="en-US" sz="1100" dirty="0">
              <a:latin typeface="+mj-lt"/>
              <a:ea typeface="Times New Roman" panose="02020603050405020304" pitchFamily="18" charset="0"/>
            </a:endParaRPr>
          </a:p>
          <a:p>
            <a:endParaRPr lang="en-US" sz="1100" dirty="0"/>
          </a:p>
        </p:txBody>
      </p:sp>
    </p:spTree>
    <p:extLst>
      <p:ext uri="{BB962C8B-B14F-4D97-AF65-F5344CB8AC3E}">
        <p14:creationId xmlns:p14="http://schemas.microsoft.com/office/powerpoint/2010/main" val="3901458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7DABD-AF36-4A28-9A40-C70D8E7B80FA}"/>
              </a:ext>
            </a:extLst>
          </p:cNvPr>
          <p:cNvSpPr txBox="1"/>
          <p:nvPr/>
        </p:nvSpPr>
        <p:spPr>
          <a:xfrm>
            <a:off x="316847" y="103168"/>
            <a:ext cx="8380551" cy="1200329"/>
          </a:xfrm>
          <a:prstGeom prst="rect">
            <a:avLst/>
          </a:prstGeom>
          <a:noFill/>
        </p:spPr>
        <p:txBody>
          <a:bodyPr wrap="square" rtlCol="0">
            <a:spAutoFit/>
          </a:bodyPr>
          <a:lstStyle/>
          <a:p>
            <a:pPr defTabSz="685783">
              <a:defRPr/>
            </a:pPr>
            <a:r>
              <a:rPr lang="en-US" sz="2400" b="1" dirty="0">
                <a:solidFill>
                  <a:srgbClr val="315470"/>
                </a:solidFill>
                <a:latin typeface="+mj-lt"/>
              </a:rPr>
              <a:t>Standing Committee on Emerging Infectious Diseases and 21</a:t>
            </a:r>
            <a:r>
              <a:rPr lang="en-US" sz="2400" b="1" baseline="30000" dirty="0">
                <a:solidFill>
                  <a:srgbClr val="315470"/>
                </a:solidFill>
                <a:latin typeface="+mj-lt"/>
              </a:rPr>
              <a:t>st</a:t>
            </a:r>
            <a:r>
              <a:rPr lang="en-US" sz="2400" b="1" dirty="0">
                <a:solidFill>
                  <a:srgbClr val="315470"/>
                </a:solidFill>
                <a:latin typeface="+mj-lt"/>
              </a:rPr>
              <a:t> Century Health Threats</a:t>
            </a:r>
          </a:p>
          <a:p>
            <a:pPr defTabSz="685783">
              <a:defRPr/>
            </a:pPr>
            <a:endParaRPr lang="en-US" sz="2400" b="1" dirty="0">
              <a:solidFill>
                <a:srgbClr val="315470"/>
              </a:solidFill>
              <a:latin typeface="+mj-lt"/>
            </a:endParaRPr>
          </a:p>
        </p:txBody>
      </p:sp>
      <p:sp>
        <p:nvSpPr>
          <p:cNvPr id="6" name="Content Placeholder 5">
            <a:extLst>
              <a:ext uri="{FF2B5EF4-FFF2-40B4-BE49-F238E27FC236}">
                <a16:creationId xmlns:a16="http://schemas.microsoft.com/office/drawing/2014/main" id="{F9B3F2CE-07A7-A2D2-1667-F51DAD5ACD29}"/>
              </a:ext>
            </a:extLst>
          </p:cNvPr>
          <p:cNvSpPr>
            <a:spLocks noGrp="1"/>
          </p:cNvSpPr>
          <p:nvPr>
            <p:ph idx="1"/>
          </p:nvPr>
        </p:nvSpPr>
        <p:spPr>
          <a:xfrm>
            <a:off x="495789" y="1033918"/>
            <a:ext cx="3607288" cy="3686524"/>
          </a:xfrm>
        </p:spPr>
        <p:txBody>
          <a:bodyPr/>
          <a:lstStyle/>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ROBERT GROVES, </a:t>
            </a:r>
            <a:r>
              <a:rPr kumimoji="0" lang="en-US" sz="1100" b="0" i="0" u="none" strike="noStrike" kern="1200" cap="none" spc="0" normalizeH="0" baseline="0" noProof="0" dirty="0">
                <a:ln>
                  <a:noFill/>
                </a:ln>
                <a:solidFill>
                  <a:prstClr val="black"/>
                </a:solidFill>
                <a:effectLst/>
                <a:uLnTx/>
                <a:uFillTx/>
              </a:rPr>
              <a:t>Gerard J. Campbell, S.J. Professor in the Math and Statistics Department and Sociology Department, Georgetown University</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MARGARET HAMBURG, </a:t>
            </a:r>
            <a:r>
              <a:rPr kumimoji="0" lang="en-US" sz="1100" b="0" i="0" u="none" strike="noStrike" kern="1200" cap="none" spc="0" normalizeH="0" baseline="0" noProof="0" dirty="0">
                <a:ln>
                  <a:noFill/>
                </a:ln>
                <a:solidFill>
                  <a:prstClr val="black"/>
                </a:solidFill>
                <a:effectLst/>
                <a:uLnTx/>
                <a:uFillTx/>
              </a:rPr>
              <a:t>Foreign Secretary, National Academy of Medicine</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DAN HANFLING, </a:t>
            </a:r>
            <a:r>
              <a:rPr kumimoji="0" lang="en-US" sz="1100" b="0" i="0" u="none" strike="noStrike" kern="1200" cap="none" spc="0" normalizeH="0" baseline="0" noProof="0" dirty="0">
                <a:ln>
                  <a:noFill/>
                </a:ln>
                <a:solidFill>
                  <a:prstClr val="black"/>
                </a:solidFill>
                <a:effectLst/>
                <a:uLnTx/>
                <a:uFillTx/>
              </a:rPr>
              <a:t>Vice President, Technical Staff, In-Q-Tel</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JOHN HICK, </a:t>
            </a:r>
            <a:r>
              <a:rPr kumimoji="0" lang="en-US" sz="1100" b="0" i="0" u="none" strike="noStrike" kern="1200" cap="none" spc="0" normalizeH="0" baseline="0" noProof="0" dirty="0">
                <a:ln>
                  <a:noFill/>
                </a:ln>
                <a:solidFill>
                  <a:prstClr val="black"/>
                </a:solidFill>
                <a:effectLst/>
                <a:uLnTx/>
                <a:uFillTx/>
              </a:rPr>
              <a:t>Associate Medical Director for EMS, Medical Director of Emergency Medicine, Hennepin County Medical Center</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KENT KESTER, </a:t>
            </a:r>
            <a:r>
              <a:rPr kumimoji="0" lang="en-US" sz="1100" b="0" i="0" u="none" strike="noStrike" kern="1200" cap="none" spc="0" normalizeH="0" baseline="0" noProof="0" dirty="0">
                <a:ln>
                  <a:noFill/>
                </a:ln>
                <a:solidFill>
                  <a:prstClr val="black"/>
                </a:solidFill>
                <a:effectLst/>
                <a:uLnTx/>
                <a:uFillTx/>
              </a:rPr>
              <a:t>Vice President and Head, Translational Science and Biomarkers, Sanofi Pasteur</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PATRICIA KING, </a:t>
            </a:r>
            <a:r>
              <a:rPr kumimoji="0" lang="en-US" sz="1100" b="0" i="0" u="none" strike="noStrike" kern="1200" cap="none" spc="0" normalizeH="0" baseline="0" noProof="0" dirty="0">
                <a:ln>
                  <a:noFill/>
                </a:ln>
                <a:solidFill>
                  <a:prstClr val="black"/>
                </a:solidFill>
                <a:effectLst/>
                <a:uLnTx/>
                <a:uFillTx/>
              </a:rPr>
              <a:t>Professor Emerita, Georgetown University Law Center</a:t>
            </a:r>
          </a:p>
          <a:p>
            <a:pPr>
              <a:spcBef>
                <a:spcPts val="0"/>
              </a:spcBef>
              <a:tabLst>
                <a:tab pos="1971675" algn="l"/>
              </a:tabLst>
            </a:pPr>
            <a:r>
              <a:rPr kumimoji="0" lang="en-US" sz="1100" b="1" i="0" u="none" strike="noStrike" kern="1200" cap="none" spc="0" normalizeH="0" baseline="0" noProof="0" dirty="0">
                <a:ln>
                  <a:noFill/>
                </a:ln>
                <a:solidFill>
                  <a:srgbClr val="4148C2"/>
                </a:solidFill>
                <a:effectLst/>
                <a:uLnTx/>
                <a:uFillTx/>
              </a:rPr>
              <a:t>NICOLE LURIE, </a:t>
            </a:r>
            <a:r>
              <a:rPr kumimoji="0" lang="en-US" sz="1100" b="0" i="0" u="none" strike="noStrike" kern="1200" cap="none" spc="0" normalizeH="0" baseline="0" noProof="0" dirty="0">
                <a:ln>
                  <a:noFill/>
                </a:ln>
                <a:solidFill>
                  <a:prstClr val="black"/>
                </a:solidFill>
                <a:effectLst/>
                <a:uLnTx/>
                <a:uFillTx/>
              </a:rPr>
              <a:t>U.S. Director, Coalition for Epidemic Preparedness Innovations </a:t>
            </a:r>
          </a:p>
          <a:p>
            <a:pPr>
              <a:spcBef>
                <a:spcPts val="0"/>
              </a:spcBef>
              <a:tabLst>
                <a:tab pos="1971675" algn="l"/>
              </a:tabLst>
            </a:pPr>
            <a:endParaRPr kumimoji="0" lang="en-US" sz="1100" b="0" i="0" u="none" strike="noStrike" kern="1200" cap="none" spc="0" normalizeH="0" baseline="0" noProof="0" dirty="0">
              <a:ln>
                <a:noFill/>
              </a:ln>
              <a:solidFill>
                <a:prstClr val="black"/>
              </a:solidFill>
              <a:effectLst/>
              <a:uLnTx/>
              <a:uFillTx/>
            </a:endParaRPr>
          </a:p>
          <a:p>
            <a:pPr>
              <a:spcBef>
                <a:spcPts val="0"/>
              </a:spcBef>
              <a:tabLst>
                <a:tab pos="1971675" algn="l"/>
              </a:tabLst>
            </a:pPr>
            <a:endParaRPr kumimoji="0" lang="en-US" sz="1100" b="0" i="0" u="none" strike="noStrike" kern="1200" cap="none" spc="0" normalizeH="0" baseline="0" noProof="0" dirty="0">
              <a:ln>
                <a:noFill/>
              </a:ln>
              <a:solidFill>
                <a:prstClr val="black"/>
              </a:solidFill>
              <a:effectLst/>
              <a:uLnTx/>
              <a:uFillTx/>
            </a:endParaRPr>
          </a:p>
          <a:p>
            <a:pPr marL="0" indent="0">
              <a:buNone/>
            </a:pPr>
            <a:endParaRPr lang="en-US" sz="1100" dirty="0"/>
          </a:p>
        </p:txBody>
      </p:sp>
      <p:sp>
        <p:nvSpPr>
          <p:cNvPr id="7" name="Content Placeholder 6">
            <a:extLst>
              <a:ext uri="{FF2B5EF4-FFF2-40B4-BE49-F238E27FC236}">
                <a16:creationId xmlns:a16="http://schemas.microsoft.com/office/drawing/2014/main" id="{394D1C50-7C87-F2CE-BCD8-E07E60554B8A}"/>
              </a:ext>
            </a:extLst>
          </p:cNvPr>
          <p:cNvSpPr>
            <a:spLocks noGrp="1"/>
          </p:cNvSpPr>
          <p:nvPr>
            <p:ph idx="13"/>
          </p:nvPr>
        </p:nvSpPr>
        <p:spPr>
          <a:xfrm>
            <a:off x="4686065" y="1033918"/>
            <a:ext cx="3607288" cy="2791589"/>
          </a:xfrm>
        </p:spPr>
        <p:txBody>
          <a:bodyPr/>
          <a:lstStyle/>
          <a:p>
            <a:pPr>
              <a:spcBef>
                <a:spcPts val="0"/>
              </a:spcBef>
              <a:tabLst>
                <a:tab pos="1971675" algn="l"/>
              </a:tabLst>
            </a:pPr>
            <a:endParaRPr kumimoji="0" lang="en-US" sz="1000" b="0" i="0" u="none" strike="noStrike" kern="1200" cap="none" spc="0" normalizeH="0" baseline="0" noProof="0" dirty="0">
              <a:ln>
                <a:noFill/>
              </a:ln>
              <a:solidFill>
                <a:prstClr val="black"/>
              </a:solidFill>
              <a:effectLst/>
              <a:uLnTx/>
              <a:uFillTx/>
            </a:endParaRPr>
          </a:p>
          <a:p>
            <a:pPr marL="0">
              <a:spcBef>
                <a:spcPts val="0"/>
              </a:spcBef>
              <a:tabLst>
                <a:tab pos="1971675" algn="l"/>
              </a:tabLst>
            </a:pPr>
            <a:endParaRPr lang="en-US" sz="750" dirty="0">
              <a:latin typeface="+mj-lt"/>
              <a:ea typeface="Times New Roman" panose="02020603050405020304" pitchFamily="18" charset="0"/>
            </a:endParaRPr>
          </a:p>
          <a:p>
            <a:endParaRPr lang="en-US" dirty="0"/>
          </a:p>
        </p:txBody>
      </p:sp>
      <p:sp>
        <p:nvSpPr>
          <p:cNvPr id="3" name="Content Placeholder 5">
            <a:extLst>
              <a:ext uri="{FF2B5EF4-FFF2-40B4-BE49-F238E27FC236}">
                <a16:creationId xmlns:a16="http://schemas.microsoft.com/office/drawing/2014/main" id="{4D7F767B-031A-9001-4FE8-4216F44D8820}"/>
              </a:ext>
            </a:extLst>
          </p:cNvPr>
          <p:cNvSpPr txBox="1">
            <a:spLocks/>
          </p:cNvSpPr>
          <p:nvPr/>
        </p:nvSpPr>
        <p:spPr>
          <a:xfrm>
            <a:off x="4282019" y="1033918"/>
            <a:ext cx="3607288" cy="3686524"/>
          </a:xfrm>
          <a:prstGeom prst="rect">
            <a:avLst/>
          </a:prstGeom>
        </p:spPr>
        <p:txBody>
          <a:bodyPr vert="horz" lIns="0" tIns="0" rIns="0" bIns="0" rtlCol="0">
            <a:noAutofit/>
          </a:bodyPr>
          <a:lst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tabLst>
                <a:tab pos="1971675" algn="l"/>
              </a:tabLst>
            </a:pPr>
            <a:r>
              <a:rPr lang="en-US" sz="1100" b="1" dirty="0">
                <a:solidFill>
                  <a:srgbClr val="4148C2"/>
                </a:solidFill>
              </a:rPr>
              <a:t>JONNA MAZET, </a:t>
            </a:r>
            <a:r>
              <a:rPr lang="en-US" sz="1100" dirty="0">
                <a:solidFill>
                  <a:prstClr val="black"/>
                </a:solidFill>
              </a:rPr>
              <a:t>Executive Director, One Health Institute, UC Davis School of Veterinary Medicine </a:t>
            </a:r>
          </a:p>
          <a:p>
            <a:pPr>
              <a:spcBef>
                <a:spcPts val="0"/>
              </a:spcBef>
              <a:tabLst>
                <a:tab pos="1971675" algn="l"/>
              </a:tabLst>
            </a:pPr>
            <a:r>
              <a:rPr lang="en-US" sz="1100" b="1" dirty="0">
                <a:solidFill>
                  <a:srgbClr val="4148C2"/>
                </a:solidFill>
              </a:rPr>
              <a:t>PHYLLIS MEADOWS, </a:t>
            </a:r>
            <a:r>
              <a:rPr lang="en-US" sz="1100" dirty="0"/>
              <a:t>Senior Fellow, Health, The Kresge Foundation</a:t>
            </a:r>
          </a:p>
          <a:p>
            <a:pPr>
              <a:spcBef>
                <a:spcPts val="0"/>
              </a:spcBef>
              <a:tabLst>
                <a:tab pos="1971675" algn="l"/>
              </a:tabLst>
            </a:pPr>
            <a:r>
              <a:rPr lang="en-US" sz="1100" b="1" dirty="0">
                <a:solidFill>
                  <a:srgbClr val="4148C2"/>
                </a:solidFill>
              </a:rPr>
              <a:t>TARA O’TOOLE, </a:t>
            </a:r>
            <a:r>
              <a:rPr lang="en-US" sz="1100" dirty="0"/>
              <a:t>Executive Vice President, In-Q-Tel</a:t>
            </a:r>
          </a:p>
          <a:p>
            <a:pPr>
              <a:spcBef>
                <a:spcPts val="0"/>
              </a:spcBef>
              <a:tabLst>
                <a:tab pos="1971675" algn="l"/>
              </a:tabLst>
            </a:pPr>
            <a:r>
              <a:rPr lang="en-US" sz="1100" b="1" dirty="0">
                <a:solidFill>
                  <a:srgbClr val="4148C2"/>
                </a:solidFill>
              </a:rPr>
              <a:t>ALEXANDRA PHELAN, </a:t>
            </a:r>
            <a:r>
              <a:rPr lang="en-US" sz="1100" dirty="0"/>
              <a:t>Associate Professor</a:t>
            </a:r>
          </a:p>
          <a:p>
            <a:pPr>
              <a:spcBef>
                <a:spcPts val="0"/>
              </a:spcBef>
              <a:tabLst>
                <a:tab pos="1971675" algn="l"/>
              </a:tabLst>
            </a:pPr>
            <a:r>
              <a:rPr lang="en-US" sz="1100" dirty="0"/>
              <a:t>Center for Health Security, Johns Hopkins Bloomberg School of Public Health</a:t>
            </a:r>
          </a:p>
          <a:p>
            <a:pPr>
              <a:spcBef>
                <a:spcPts val="0"/>
              </a:spcBef>
              <a:tabLst>
                <a:tab pos="1971675" algn="l"/>
              </a:tabLst>
            </a:pPr>
            <a:r>
              <a:rPr lang="en-US" sz="1100" b="1" dirty="0">
                <a:solidFill>
                  <a:srgbClr val="4148C2"/>
                </a:solidFill>
              </a:rPr>
              <a:t>DAVID RELMAN, </a:t>
            </a:r>
            <a:r>
              <a:rPr lang="en-US" sz="1100" dirty="0"/>
              <a:t>Thomas C. and Joan M. </a:t>
            </a:r>
            <a:r>
              <a:rPr lang="en-US" sz="1100" dirty="0" err="1"/>
              <a:t>Merigan</a:t>
            </a:r>
            <a:r>
              <a:rPr lang="en-US" sz="1100" dirty="0"/>
              <a:t> Professor in Medicine, and Chief of Infectious Diseases, Stanford University</a:t>
            </a:r>
          </a:p>
          <a:p>
            <a:pPr>
              <a:spcBef>
                <a:spcPts val="0"/>
              </a:spcBef>
              <a:tabLst>
                <a:tab pos="1971675" algn="l"/>
              </a:tabLst>
            </a:pPr>
            <a:r>
              <a:rPr lang="en-US" sz="1100" b="1" dirty="0">
                <a:solidFill>
                  <a:srgbClr val="4148C2"/>
                </a:solidFill>
              </a:rPr>
              <a:t>MARK SMOLINSKI, </a:t>
            </a:r>
            <a:r>
              <a:rPr lang="en-US" sz="1100" dirty="0"/>
              <a:t>President, Ending Pandemics</a:t>
            </a:r>
          </a:p>
          <a:p>
            <a:pPr>
              <a:spcBef>
                <a:spcPts val="0"/>
              </a:spcBef>
              <a:tabLst>
                <a:tab pos="1971675" algn="l"/>
              </a:tabLst>
            </a:pPr>
            <a:r>
              <a:rPr lang="en-US" sz="1100" b="1" dirty="0">
                <a:solidFill>
                  <a:srgbClr val="4148C2"/>
                </a:solidFill>
              </a:rPr>
              <a:t>DAVID WALT, </a:t>
            </a:r>
            <a:r>
              <a:rPr lang="en-US" sz="1100" dirty="0" err="1"/>
              <a:t>Hansjörg</a:t>
            </a:r>
            <a:r>
              <a:rPr lang="en-US" sz="1100" dirty="0"/>
              <a:t> Wyss Professor of Biologically Inspired Engineering, Harvard Medical School </a:t>
            </a:r>
          </a:p>
          <a:p>
            <a:pPr>
              <a:spcBef>
                <a:spcPts val="0"/>
              </a:spcBef>
              <a:tabLst>
                <a:tab pos="1971675" algn="l"/>
              </a:tabLst>
            </a:pPr>
            <a:endParaRPr lang="en-US" sz="1100" dirty="0">
              <a:solidFill>
                <a:prstClr val="black"/>
              </a:solidFill>
            </a:endParaRPr>
          </a:p>
          <a:p>
            <a:pPr marL="0" indent="0">
              <a:buFont typeface="Arial" panose="020B0604020202020204" pitchFamily="34" charset="0"/>
              <a:buNone/>
            </a:pPr>
            <a:endParaRPr lang="en-US" sz="1100" dirty="0"/>
          </a:p>
        </p:txBody>
      </p:sp>
    </p:spTree>
    <p:extLst>
      <p:ext uri="{BB962C8B-B14F-4D97-AF65-F5344CB8AC3E}">
        <p14:creationId xmlns:p14="http://schemas.microsoft.com/office/powerpoint/2010/main" val="7933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7DABD-AF36-4A28-9A40-C70D8E7B80FA}"/>
              </a:ext>
            </a:extLst>
          </p:cNvPr>
          <p:cNvSpPr txBox="1"/>
          <p:nvPr/>
        </p:nvSpPr>
        <p:spPr>
          <a:xfrm>
            <a:off x="328796" y="285495"/>
            <a:ext cx="8087717" cy="459998"/>
          </a:xfrm>
          <a:prstGeom prst="rect">
            <a:avLst/>
          </a:prstGeom>
          <a:noFill/>
        </p:spPr>
        <p:txBody>
          <a:bodyPr wrap="square" rtlCol="0">
            <a:spAutoFit/>
          </a:bodyPr>
          <a:lstStyle/>
          <a:p>
            <a:pPr lvl="0">
              <a:lnSpc>
                <a:spcPct val="107000"/>
              </a:lnSpc>
            </a:pPr>
            <a:r>
              <a:rPr lang="en-US" sz="2400" b="1" dirty="0">
                <a:solidFill>
                  <a:srgbClr val="44546A"/>
                </a:solidFill>
                <a:latin typeface="+mj-lt"/>
              </a:rPr>
              <a:t>Phase I (March – June 2023)</a:t>
            </a:r>
          </a:p>
        </p:txBody>
      </p:sp>
      <p:sp>
        <p:nvSpPr>
          <p:cNvPr id="6" name="Rectangle 5">
            <a:extLst>
              <a:ext uri="{FF2B5EF4-FFF2-40B4-BE49-F238E27FC236}">
                <a16:creationId xmlns:a16="http://schemas.microsoft.com/office/drawing/2014/main" id="{84020946-F910-33FC-36E1-8A0245942D1E}"/>
              </a:ext>
            </a:extLst>
          </p:cNvPr>
          <p:cNvSpPr/>
          <p:nvPr/>
        </p:nvSpPr>
        <p:spPr>
          <a:xfrm>
            <a:off x="2207623" y="1973210"/>
            <a:ext cx="243840" cy="769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FD2BA9-26E7-FAC3-FC15-38F9C042E637}"/>
              </a:ext>
            </a:extLst>
          </p:cNvPr>
          <p:cNvSpPr/>
          <p:nvPr/>
        </p:nvSpPr>
        <p:spPr>
          <a:xfrm>
            <a:off x="2438400" y="4014651"/>
            <a:ext cx="156754"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D212AC-FAE1-A441-F8E9-F06CB8DFFE47}"/>
              </a:ext>
            </a:extLst>
          </p:cNvPr>
          <p:cNvSpPr/>
          <p:nvPr/>
        </p:nvSpPr>
        <p:spPr>
          <a:xfrm>
            <a:off x="6476728" y="3892731"/>
            <a:ext cx="156754"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885155-658E-E876-8744-B10059E6464E}"/>
              </a:ext>
            </a:extLst>
          </p:cNvPr>
          <p:cNvSpPr/>
          <p:nvPr/>
        </p:nvSpPr>
        <p:spPr>
          <a:xfrm>
            <a:off x="2560320" y="4441371"/>
            <a:ext cx="4258491" cy="459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14EA74-C296-9213-A3EF-7FA9D28E3975}"/>
              </a:ext>
            </a:extLst>
          </p:cNvPr>
          <p:cNvSpPr/>
          <p:nvPr/>
        </p:nvSpPr>
        <p:spPr>
          <a:xfrm>
            <a:off x="2207623" y="4106090"/>
            <a:ext cx="4341225" cy="696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B8F0BDDA-3323-E0CF-61B2-14DAA0F1C281}"/>
              </a:ext>
            </a:extLst>
          </p:cNvPr>
          <p:cNvPicPr>
            <a:picLocks noChangeAspect="1"/>
          </p:cNvPicPr>
          <p:nvPr/>
        </p:nvPicPr>
        <p:blipFill>
          <a:blip r:embed="rId3"/>
          <a:stretch>
            <a:fillRect/>
          </a:stretch>
        </p:blipFill>
        <p:spPr>
          <a:xfrm>
            <a:off x="423425" y="1374582"/>
            <a:ext cx="8054993" cy="2394336"/>
          </a:xfrm>
          <a:prstGeom prst="rect">
            <a:avLst/>
          </a:prstGeom>
        </p:spPr>
      </p:pic>
      <p:sp>
        <p:nvSpPr>
          <p:cNvPr id="4" name="Rectangle 3">
            <a:extLst>
              <a:ext uri="{FF2B5EF4-FFF2-40B4-BE49-F238E27FC236}">
                <a16:creationId xmlns:a16="http://schemas.microsoft.com/office/drawing/2014/main" id="{9E3CE5EA-B038-10BE-BC71-9FD4620A1088}"/>
              </a:ext>
            </a:extLst>
          </p:cNvPr>
          <p:cNvSpPr/>
          <p:nvPr/>
        </p:nvSpPr>
        <p:spPr>
          <a:xfrm>
            <a:off x="2667273" y="1294132"/>
            <a:ext cx="3528990" cy="27131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28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7DABD-AF36-4A28-9A40-C70D8E7B80FA}"/>
              </a:ext>
            </a:extLst>
          </p:cNvPr>
          <p:cNvSpPr txBox="1"/>
          <p:nvPr/>
        </p:nvSpPr>
        <p:spPr>
          <a:xfrm>
            <a:off x="303169" y="214618"/>
            <a:ext cx="8087717" cy="459998"/>
          </a:xfrm>
          <a:prstGeom prst="rect">
            <a:avLst/>
          </a:prstGeom>
          <a:noFill/>
        </p:spPr>
        <p:txBody>
          <a:bodyPr wrap="square" rtlCol="0">
            <a:spAutoFit/>
          </a:bodyPr>
          <a:lstStyle/>
          <a:p>
            <a:pPr lvl="0">
              <a:lnSpc>
                <a:spcPct val="107000"/>
              </a:lnSpc>
            </a:pPr>
            <a:r>
              <a:rPr lang="en-US" sz="2400" b="1" dirty="0">
                <a:solidFill>
                  <a:srgbClr val="44546A"/>
                </a:solidFill>
                <a:latin typeface="+mj-lt"/>
              </a:rPr>
              <a:t>Phase I Activities – Committee Meetings </a:t>
            </a:r>
          </a:p>
        </p:txBody>
      </p:sp>
      <p:sp>
        <p:nvSpPr>
          <p:cNvPr id="4" name="TextBox 3">
            <a:extLst>
              <a:ext uri="{FF2B5EF4-FFF2-40B4-BE49-F238E27FC236}">
                <a16:creationId xmlns:a16="http://schemas.microsoft.com/office/drawing/2014/main" id="{FA512D52-AE52-E044-999A-95DE2632BA79}"/>
              </a:ext>
            </a:extLst>
          </p:cNvPr>
          <p:cNvSpPr txBox="1"/>
          <p:nvPr/>
        </p:nvSpPr>
        <p:spPr>
          <a:xfrm>
            <a:off x="537028" y="974787"/>
            <a:ext cx="7620000" cy="3724096"/>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US" sz="1400" b="1" dirty="0">
                <a:latin typeface="Arial" panose="020B0604020202020204" pitchFamily="34" charset="0"/>
                <a:ea typeface="Arial" panose="020B0604020202020204" pitchFamily="34" charset="0"/>
              </a:rPr>
              <a:t>Meeting 1 – March 31, 2023 </a:t>
            </a:r>
            <a:r>
              <a:rPr lang="en-US" sz="1400" i="1" dirty="0">
                <a:latin typeface="Arial" panose="020B0604020202020204" pitchFamily="34" charset="0"/>
                <a:ea typeface="Arial" panose="020B0604020202020204" pitchFamily="34" charset="0"/>
              </a:rPr>
              <a:t>open and closed sessions </a:t>
            </a:r>
            <a:endParaRPr lang="en-US" sz="1400" b="1" i="1" dirty="0">
              <a:latin typeface="Arial" panose="020B0604020202020204" pitchFamily="34" charset="0"/>
              <a:ea typeface="Arial" panose="020B0604020202020204" pitchFamily="34" charset="0"/>
            </a:endParaRPr>
          </a:p>
          <a:p>
            <a:pPr marL="742950" lvl="1" indent="-285750">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Introductory meeting to familiarize with the project and provide input on next steps. Featured presentations from OASH.  </a:t>
            </a:r>
          </a:p>
          <a:p>
            <a:pPr marL="285750" indent="-285750">
              <a:spcAft>
                <a:spcPts val="600"/>
              </a:spcAft>
              <a:buFont typeface="Arial" panose="020B0604020202020204" pitchFamily="34" charset="0"/>
              <a:buChar char="•"/>
            </a:pPr>
            <a:r>
              <a:rPr lang="en-US" sz="1400" b="1" dirty="0">
                <a:latin typeface="Arial" panose="020B0604020202020204" pitchFamily="34" charset="0"/>
                <a:ea typeface="Arial" panose="020B0604020202020204" pitchFamily="34" charset="0"/>
              </a:rPr>
              <a:t>Meeting 2 – April 14, 2023 </a:t>
            </a:r>
            <a:r>
              <a:rPr lang="en-US" sz="1400" i="1" dirty="0">
                <a:latin typeface="Arial" panose="020B0604020202020204" pitchFamily="34" charset="0"/>
                <a:ea typeface="Arial" panose="020B0604020202020204" pitchFamily="34" charset="0"/>
              </a:rPr>
              <a:t>open and closed sessions </a:t>
            </a:r>
            <a:endParaRPr lang="en-US" sz="1400" b="1" dirty="0">
              <a:latin typeface="Arial" panose="020B0604020202020204" pitchFamily="34" charset="0"/>
              <a:ea typeface="Arial" panose="020B0604020202020204" pitchFamily="34" charset="0"/>
            </a:endParaRPr>
          </a:p>
          <a:p>
            <a:pPr marL="742950" lvl="1" indent="-285750">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Finalize stakeholder engagement plan and hosted an information-gathering session with presentations from NIH and CDC.</a:t>
            </a:r>
          </a:p>
          <a:p>
            <a:pPr marL="285750" indent="-285750">
              <a:spcAft>
                <a:spcPts val="600"/>
              </a:spcAft>
              <a:buFont typeface="Arial" panose="020B0604020202020204" pitchFamily="34" charset="0"/>
              <a:buChar char="•"/>
            </a:pPr>
            <a:r>
              <a:rPr lang="en-US" sz="1400" b="1" dirty="0">
                <a:latin typeface="Arial" panose="020B0604020202020204" pitchFamily="34" charset="0"/>
                <a:ea typeface="Arial" panose="020B0604020202020204" pitchFamily="34" charset="0"/>
              </a:rPr>
              <a:t>Meeting 3 – May 12, 2023 </a:t>
            </a:r>
            <a:r>
              <a:rPr lang="en-US" sz="1400" i="1" dirty="0">
                <a:latin typeface="Arial" panose="020B0604020202020204" pitchFamily="34" charset="0"/>
                <a:ea typeface="Arial" panose="020B0604020202020204" pitchFamily="34" charset="0"/>
              </a:rPr>
              <a:t>open and closed sessions </a:t>
            </a:r>
            <a:endParaRPr lang="en-US" sz="1400" b="1" dirty="0">
              <a:latin typeface="Arial" panose="020B0604020202020204" pitchFamily="34" charset="0"/>
              <a:ea typeface="Arial" panose="020B0604020202020204" pitchFamily="34" charset="0"/>
            </a:endParaRPr>
          </a:p>
          <a:p>
            <a:pPr marL="742950" lvl="1" indent="-285750">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Hosted open information-gathering session and heard from federal, state, and local agencies on ongoing efforts on Long COVID, and perspectives from researchers, practitioners, and patients about defining Long COVID.</a:t>
            </a:r>
          </a:p>
          <a:p>
            <a:pPr marL="285750" indent="-285750">
              <a:spcAft>
                <a:spcPts val="600"/>
              </a:spcAft>
              <a:buFont typeface="Arial" panose="020B0604020202020204" pitchFamily="34" charset="0"/>
              <a:buChar char="•"/>
            </a:pPr>
            <a:r>
              <a:rPr lang="en-US" sz="1400" b="1" dirty="0">
                <a:latin typeface="Arial" panose="020B0604020202020204" pitchFamily="34" charset="0"/>
                <a:ea typeface="Arial" panose="020B0604020202020204" pitchFamily="34" charset="0"/>
              </a:rPr>
              <a:t>Meeting 4 – June 2, 2023 </a:t>
            </a:r>
            <a:r>
              <a:rPr lang="en-US" sz="1400" i="1" dirty="0">
                <a:latin typeface="Arial" panose="020B0604020202020204" pitchFamily="34" charset="0"/>
                <a:ea typeface="Arial" panose="020B0604020202020204" pitchFamily="34" charset="0"/>
              </a:rPr>
              <a:t>closed session only</a:t>
            </a:r>
            <a:endParaRPr lang="en-US" sz="1400" b="1" dirty="0">
              <a:latin typeface="Arial" panose="020B0604020202020204" pitchFamily="34" charset="0"/>
              <a:ea typeface="Arial" panose="020B0604020202020204" pitchFamily="34" charset="0"/>
            </a:endParaRPr>
          </a:p>
          <a:p>
            <a:pPr marL="742950" lvl="1" indent="-285750">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Debrief on stakeholder engagement discussions, finalize planning for June symposium.</a:t>
            </a:r>
          </a:p>
          <a:p>
            <a:pPr lvl="1">
              <a:spcAft>
                <a:spcPts val="600"/>
              </a:spcAft>
            </a:pPr>
            <a:endParaRPr lang="en-US" sz="14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5432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7DABD-AF36-4A28-9A40-C70D8E7B80FA}"/>
              </a:ext>
            </a:extLst>
          </p:cNvPr>
          <p:cNvSpPr txBox="1"/>
          <p:nvPr/>
        </p:nvSpPr>
        <p:spPr>
          <a:xfrm>
            <a:off x="303169" y="229791"/>
            <a:ext cx="8087717" cy="459998"/>
          </a:xfrm>
          <a:prstGeom prst="rect">
            <a:avLst/>
          </a:prstGeom>
          <a:noFill/>
        </p:spPr>
        <p:txBody>
          <a:bodyPr wrap="square" rtlCol="0">
            <a:spAutoFit/>
          </a:bodyPr>
          <a:lstStyle/>
          <a:p>
            <a:pPr lvl="0">
              <a:lnSpc>
                <a:spcPct val="107000"/>
              </a:lnSpc>
            </a:pPr>
            <a:r>
              <a:rPr lang="en-US" sz="2400" b="1" dirty="0">
                <a:solidFill>
                  <a:srgbClr val="44546A"/>
                </a:solidFill>
                <a:latin typeface="+mj-lt"/>
              </a:rPr>
              <a:t>Phase I Activities – Stakeholder Engagement</a:t>
            </a:r>
          </a:p>
        </p:txBody>
      </p:sp>
      <p:sp>
        <p:nvSpPr>
          <p:cNvPr id="4" name="TextBox 3">
            <a:extLst>
              <a:ext uri="{FF2B5EF4-FFF2-40B4-BE49-F238E27FC236}">
                <a16:creationId xmlns:a16="http://schemas.microsoft.com/office/drawing/2014/main" id="{FA512D52-AE52-E044-999A-95DE2632BA79}"/>
              </a:ext>
            </a:extLst>
          </p:cNvPr>
          <p:cNvSpPr txBox="1"/>
          <p:nvPr/>
        </p:nvSpPr>
        <p:spPr>
          <a:xfrm>
            <a:off x="537028" y="864259"/>
            <a:ext cx="7620000" cy="3339376"/>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US" sz="1400" b="1" i="0" dirty="0">
                <a:effectLst/>
                <a:latin typeface="Arial" panose="020B0604020202020204" pitchFamily="34" charset="0"/>
                <a:ea typeface="Arial" panose="020B0604020202020204" pitchFamily="34" charset="0"/>
              </a:rPr>
              <a:t>Online Public Comment Portal (April 10, 2023 – June 12, 2023): </a:t>
            </a:r>
            <a:r>
              <a:rPr lang="en-US" sz="1400" i="0" dirty="0">
                <a:effectLst/>
                <a:latin typeface="Arial" panose="020B0604020202020204" pitchFamily="34" charset="0"/>
                <a:ea typeface="Arial" panose="020B0604020202020204" pitchFamily="34" charset="0"/>
              </a:rPr>
              <a:t>An open comment portal is available on the project website for public comments and resource submissions about the current interim definition.</a:t>
            </a:r>
          </a:p>
          <a:p>
            <a:pPr marL="285750" indent="-285750">
              <a:spcBef>
                <a:spcPts val="0"/>
              </a:spcBef>
              <a:spcAft>
                <a:spcPts val="600"/>
              </a:spcAft>
              <a:buFont typeface="Arial" panose="020B0604020202020204" pitchFamily="34" charset="0"/>
              <a:buChar char="•"/>
            </a:pPr>
            <a:r>
              <a:rPr lang="en-US" sz="1400" b="1" i="0" dirty="0">
                <a:effectLst/>
                <a:latin typeface="Arial" panose="020B0604020202020204" pitchFamily="34" charset="0"/>
                <a:ea typeface="Arial" panose="020B0604020202020204" pitchFamily="34" charset="0"/>
              </a:rPr>
              <a:t>Questionnaire(s) (April 17, 2023 – May 12, 2023): </a:t>
            </a:r>
            <a:r>
              <a:rPr lang="en-US" sz="1400" i="0" dirty="0">
                <a:effectLst/>
                <a:latin typeface="Arial" panose="020B0604020202020204" pitchFamily="34" charset="0"/>
                <a:ea typeface="Arial" panose="020B0604020202020204" pitchFamily="34" charset="0"/>
              </a:rPr>
              <a:t>A questionnaire was sent to interested and impacted stakeholders. Respondents will have the opportunity to provide specific feedback on key issues, concerns, and areas of improvement of the current interim definition.</a:t>
            </a:r>
          </a:p>
          <a:p>
            <a:pPr marL="285750" indent="-285750">
              <a:spcBef>
                <a:spcPts val="0"/>
              </a:spcBef>
              <a:spcAft>
                <a:spcPts val="600"/>
              </a:spcAft>
              <a:buFont typeface="Arial" panose="020B0604020202020204" pitchFamily="34" charset="0"/>
              <a:buChar char="•"/>
            </a:pPr>
            <a:r>
              <a:rPr lang="en-US" sz="1400" b="1" i="0" dirty="0">
                <a:effectLst/>
                <a:latin typeface="Arial" panose="020B0604020202020204" pitchFamily="34" charset="0"/>
                <a:ea typeface="Arial" panose="020B0604020202020204" pitchFamily="34" charset="0"/>
              </a:rPr>
              <a:t>Virtual Focus Groups (April 26, 2023 – May 8, 2023): </a:t>
            </a:r>
            <a:r>
              <a:rPr lang="en-US" sz="1400" i="0" dirty="0">
                <a:effectLst/>
                <a:latin typeface="Arial" panose="020B0604020202020204" pitchFamily="34" charset="0"/>
                <a:ea typeface="Arial" panose="020B0604020202020204" pitchFamily="34" charset="0"/>
              </a:rPr>
              <a:t>Seven facilitated virtual focus groups were held with invited stakeholders to deepen the shared understanding of the concerns and areas of improvement of the current interim definition.</a:t>
            </a:r>
            <a:endParaRPr lang="en-US" sz="1400" b="1" i="0" dirty="0">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ea typeface="Arial" panose="020B0604020202020204" pitchFamily="34" charset="0"/>
              </a:rPr>
              <a:t>Hybrid Symposium on Long COVID (June 22, 2023 – June 23, 2023): </a:t>
            </a:r>
            <a:r>
              <a:rPr lang="en-US" sz="1400" dirty="0">
                <a:latin typeface="Arial" panose="020B0604020202020204" pitchFamily="34" charset="0"/>
                <a:ea typeface="Arial" panose="020B0604020202020204" pitchFamily="34" charset="0"/>
              </a:rPr>
              <a:t>This</a:t>
            </a:r>
            <a:r>
              <a:rPr lang="en-US" sz="1400" b="1" dirty="0">
                <a:latin typeface="Arial" panose="020B0604020202020204" pitchFamily="34" charset="0"/>
                <a:ea typeface="Arial" panose="020B0604020202020204" pitchFamily="34" charset="0"/>
              </a:rPr>
              <a:t> </a:t>
            </a:r>
            <a:r>
              <a:rPr lang="en-US" sz="1400" dirty="0">
                <a:latin typeface="Arial" panose="020B0604020202020204" pitchFamily="34" charset="0"/>
                <a:ea typeface="Arial" panose="020B0604020202020204" pitchFamily="34" charset="0"/>
              </a:rPr>
              <a:t>public symposium brought together wide-ranging stakeholders and experts for a focused discussion to synthesize information gathered thus far and provide guidance and feedback on the interim working definition for Long COVID.</a:t>
            </a:r>
            <a:endParaRPr lang="en-US" sz="1400" i="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3974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title"/>
          </p:nvPr>
        </p:nvSpPr>
        <p:spPr>
          <a:xfrm>
            <a:off x="497205" y="327660"/>
            <a:ext cx="7201864" cy="64400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400"/>
              <a:buFont typeface="Georgia"/>
              <a:buNone/>
            </a:pPr>
            <a:r>
              <a:rPr lang="en-US" b="1" dirty="0">
                <a:solidFill>
                  <a:srgbClr val="44546A"/>
                </a:solidFill>
              </a:rPr>
              <a:t>Engagement Purpose</a:t>
            </a:r>
            <a:endParaRPr b="1" dirty="0"/>
          </a:p>
        </p:txBody>
      </p:sp>
      <p:sp>
        <p:nvSpPr>
          <p:cNvPr id="195" name="Google Shape;195;p9"/>
          <p:cNvSpPr txBox="1">
            <a:spLocks noGrp="1"/>
          </p:cNvSpPr>
          <p:nvPr>
            <p:ph type="sldNum" idx="12"/>
          </p:nvPr>
        </p:nvSpPr>
        <p:spPr>
          <a:xfrm>
            <a:off x="8111490" y="4831087"/>
            <a:ext cx="300989" cy="146194"/>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SzPts val="900"/>
              <a:buNone/>
            </a:pPr>
            <a:fld id="{00000000-1234-1234-1234-123412341234}" type="slidenum">
              <a:rPr lang="en-US"/>
              <a:t>16</a:t>
            </a:fld>
            <a:endParaRPr/>
          </a:p>
        </p:txBody>
      </p:sp>
      <p:sp>
        <p:nvSpPr>
          <p:cNvPr id="196" name="Google Shape;196;p9"/>
          <p:cNvSpPr txBox="1"/>
          <p:nvPr/>
        </p:nvSpPr>
        <p:spPr>
          <a:xfrm>
            <a:off x="495299" y="1054947"/>
            <a:ext cx="7201800" cy="1994392"/>
          </a:xfrm>
          <a:prstGeom prst="rect">
            <a:avLst/>
          </a:prstGeom>
          <a:noFill/>
          <a:ln>
            <a:noFill/>
          </a:ln>
        </p:spPr>
        <p:txBody>
          <a:bodyPr spcFirstLastPara="1" wrap="square" lIns="0" tIns="0" rIns="0" bIns="0" anchor="t" anchorCtr="0">
            <a:spAutoFit/>
          </a:bodyPr>
          <a:lstStyle/>
          <a:p>
            <a:pPr marL="285750" marR="0" lvl="0" indent="-285750" algn="l" rtl="0">
              <a:lnSpc>
                <a:spcPct val="120000"/>
              </a:lnSpc>
              <a:spcBef>
                <a:spcPts val="0"/>
              </a:spcBef>
              <a:spcAft>
                <a:spcPts val="0"/>
              </a:spcAft>
              <a:buClr>
                <a:schemeClr val="dk1"/>
              </a:buClr>
              <a:buSzPts val="1800"/>
              <a:buFont typeface="Georgia"/>
              <a:buChar char="•"/>
            </a:pPr>
            <a:r>
              <a:rPr lang="en-US" sz="1800" b="0" i="0" u="none" strike="noStrike" cap="none" dirty="0">
                <a:solidFill>
                  <a:schemeClr val="dk1"/>
                </a:solidFill>
                <a:ea typeface="Georgia"/>
                <a:cs typeface="Georgia"/>
                <a:sym typeface="Georgia"/>
              </a:rPr>
              <a:t>Learn from people with lived experience and professional expertise</a:t>
            </a:r>
          </a:p>
          <a:p>
            <a:pPr marR="0" lvl="0" algn="l" rtl="0">
              <a:lnSpc>
                <a:spcPct val="120000"/>
              </a:lnSpc>
              <a:spcBef>
                <a:spcPts val="0"/>
              </a:spcBef>
              <a:spcAft>
                <a:spcPts val="0"/>
              </a:spcAft>
              <a:buClr>
                <a:schemeClr val="dk1"/>
              </a:buClr>
              <a:buSzPts val="1800"/>
            </a:pPr>
            <a:endParaRPr sz="1800" b="0" i="0" u="none" strike="noStrike" cap="none" dirty="0">
              <a:solidFill>
                <a:schemeClr val="dk1"/>
              </a:solidFill>
              <a:ea typeface="Georgia"/>
              <a:cs typeface="Georgia"/>
              <a:sym typeface="Georgia"/>
            </a:endParaRPr>
          </a:p>
          <a:p>
            <a:pPr marL="285750" marR="0" lvl="0" indent="-285750" algn="l" rtl="0">
              <a:lnSpc>
                <a:spcPct val="120000"/>
              </a:lnSpc>
              <a:spcBef>
                <a:spcPts val="0"/>
              </a:spcBef>
              <a:spcAft>
                <a:spcPts val="0"/>
              </a:spcAft>
              <a:buClr>
                <a:schemeClr val="dk1"/>
              </a:buClr>
              <a:buSzPts val="1800"/>
              <a:buFont typeface="Georgia"/>
              <a:buChar char="•"/>
            </a:pPr>
            <a:r>
              <a:rPr lang="en-US" sz="1800" b="0" i="0" u="none" strike="noStrike" cap="none" dirty="0">
                <a:solidFill>
                  <a:schemeClr val="dk1"/>
                </a:solidFill>
                <a:ea typeface="Georgia"/>
                <a:cs typeface="Georgia"/>
                <a:sym typeface="Georgia"/>
              </a:rPr>
              <a:t>Collaboratively explore key concepts and considerations for the US Government’s definition for Long COVID</a:t>
            </a:r>
            <a:endParaRPr dirty="0"/>
          </a:p>
          <a:p>
            <a:pPr marL="285750" marR="0" lvl="0" indent="-171450" algn="l" rtl="0">
              <a:lnSpc>
                <a:spcPct val="120000"/>
              </a:lnSpc>
              <a:spcBef>
                <a:spcPts val="0"/>
              </a:spcBef>
              <a:spcAft>
                <a:spcPts val="0"/>
              </a:spcAft>
              <a:buClr>
                <a:schemeClr val="dk1"/>
              </a:buClr>
              <a:buSzPts val="1800"/>
              <a:buFont typeface="Georgia"/>
              <a:buNone/>
            </a:pPr>
            <a:endParaRPr sz="1800" b="0" i="0" u="none" strike="noStrike" cap="none" dirty="0">
              <a:solidFill>
                <a:schemeClr val="dk1"/>
              </a:solidFill>
              <a:ea typeface="Georgia"/>
              <a:cs typeface="Georgia"/>
              <a:sym typeface="Georgia"/>
            </a:endParaRPr>
          </a:p>
          <a:p>
            <a:pPr marL="285750" marR="0" lvl="0" indent="-285750" algn="l" rtl="0">
              <a:lnSpc>
                <a:spcPct val="120000"/>
              </a:lnSpc>
              <a:spcBef>
                <a:spcPts val="0"/>
              </a:spcBef>
              <a:spcAft>
                <a:spcPts val="0"/>
              </a:spcAft>
              <a:buClr>
                <a:schemeClr val="dk1"/>
              </a:buClr>
              <a:buSzPts val="1800"/>
              <a:buFont typeface="Georgia"/>
              <a:buChar char="•"/>
            </a:pPr>
            <a:r>
              <a:rPr lang="en-US" sz="1800" b="0" i="0" u="none" strike="noStrike" cap="none" dirty="0">
                <a:solidFill>
                  <a:schemeClr val="dk1"/>
                </a:solidFill>
                <a:ea typeface="Georgia"/>
                <a:cs typeface="Georgia"/>
                <a:sym typeface="Georgia"/>
              </a:rPr>
              <a:t>Use this input to inform the committee’s work</a:t>
            </a:r>
            <a:endParaRPr sz="1400" b="0" i="0" u="none" strike="noStrike" cap="none" dirty="0">
              <a:solidFill>
                <a:srgbClr val="000000"/>
              </a:solidFill>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7DABD-AF36-4A28-9A40-C70D8E7B80FA}"/>
              </a:ext>
            </a:extLst>
          </p:cNvPr>
          <p:cNvSpPr txBox="1"/>
          <p:nvPr/>
        </p:nvSpPr>
        <p:spPr>
          <a:xfrm>
            <a:off x="371618" y="257500"/>
            <a:ext cx="8087717" cy="855171"/>
          </a:xfrm>
          <a:prstGeom prst="rect">
            <a:avLst/>
          </a:prstGeom>
          <a:noFill/>
        </p:spPr>
        <p:txBody>
          <a:bodyPr wrap="square" rtlCol="0">
            <a:spAutoFit/>
          </a:bodyPr>
          <a:lstStyle/>
          <a:p>
            <a:pPr lvl="0">
              <a:lnSpc>
                <a:spcPct val="107000"/>
              </a:lnSpc>
            </a:pPr>
            <a:r>
              <a:rPr lang="en-US" sz="2400" b="1" dirty="0">
                <a:solidFill>
                  <a:srgbClr val="44546A"/>
                </a:solidFill>
                <a:latin typeface="+mj-lt"/>
              </a:rPr>
              <a:t>Engagement Process Overview and Who Participated</a:t>
            </a:r>
          </a:p>
        </p:txBody>
      </p:sp>
      <p:sp>
        <p:nvSpPr>
          <p:cNvPr id="4" name="TextBox 3">
            <a:extLst>
              <a:ext uri="{FF2B5EF4-FFF2-40B4-BE49-F238E27FC236}">
                <a16:creationId xmlns:a16="http://schemas.microsoft.com/office/drawing/2014/main" id="{FA512D52-AE52-E044-999A-95DE2632BA79}"/>
              </a:ext>
            </a:extLst>
          </p:cNvPr>
          <p:cNvSpPr txBox="1"/>
          <p:nvPr/>
        </p:nvSpPr>
        <p:spPr>
          <a:xfrm>
            <a:off x="605477" y="1386773"/>
            <a:ext cx="7620000" cy="2308324"/>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US" i="0" dirty="0">
                <a:effectLst/>
                <a:latin typeface="Arial" panose="020B0604020202020204" pitchFamily="34" charset="0"/>
                <a:ea typeface="Arial" panose="020B0604020202020204" pitchFamily="34" charset="0"/>
              </a:rPr>
              <a:t>Input from patients, caregivers, researchers, practitioners, health agencies, health policy and advocacy organizations, payors, and health industry businesses.</a:t>
            </a:r>
          </a:p>
          <a:p>
            <a:pPr marL="285750" indent="-285750">
              <a:spcBef>
                <a:spcPts val="0"/>
              </a:spcBef>
              <a:spcAft>
                <a:spcPts val="600"/>
              </a:spcAft>
              <a:buFont typeface="Arial" panose="020B0604020202020204" pitchFamily="34" charset="0"/>
              <a:buChar char="•"/>
            </a:pPr>
            <a:r>
              <a:rPr lang="en-US" i="0" dirty="0">
                <a:effectLst/>
                <a:latin typeface="Arial" panose="020B0604020202020204" pitchFamily="34" charset="0"/>
                <a:ea typeface="Arial" panose="020B0604020202020204" pitchFamily="34" charset="0"/>
              </a:rPr>
              <a:t>Over 1,300 participants were involved in key engagement activities:</a:t>
            </a:r>
          </a:p>
          <a:p>
            <a:pPr marL="742950" lvl="1" indent="-285750">
              <a:spcAft>
                <a:spcPts val="600"/>
              </a:spcAft>
              <a:buFont typeface="Courier New" panose="02070309020205020404" pitchFamily="49" charset="0"/>
              <a:buChar char="o"/>
            </a:pPr>
            <a:r>
              <a:rPr lang="en-US" i="0" dirty="0">
                <a:effectLst/>
                <a:latin typeface="Arial" panose="020B0604020202020204" pitchFamily="34" charset="0"/>
                <a:ea typeface="Arial" panose="020B0604020202020204" pitchFamily="34" charset="0"/>
              </a:rPr>
              <a:t>Questionnaire – 1,181 responses</a:t>
            </a:r>
          </a:p>
          <a:p>
            <a:pPr marL="742950" lvl="1" indent="-285750">
              <a:spcAft>
                <a:spcPts val="600"/>
              </a:spcAft>
              <a:buFont typeface="Courier New" panose="02070309020205020404" pitchFamily="49" charset="0"/>
              <a:buChar char="o"/>
            </a:pPr>
            <a:r>
              <a:rPr lang="en-US" i="0" dirty="0">
                <a:effectLst/>
                <a:latin typeface="Arial" panose="020B0604020202020204" pitchFamily="34" charset="0"/>
                <a:ea typeface="Arial" panose="020B0604020202020204" pitchFamily="34" charset="0"/>
              </a:rPr>
              <a:t>Virtual Focus Groups – 134 participants</a:t>
            </a:r>
          </a:p>
          <a:p>
            <a:pPr lvl="1">
              <a:spcAft>
                <a:spcPts val="600"/>
              </a:spcAft>
            </a:pPr>
            <a:endParaRPr lang="en-US" sz="1600" i="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06016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497205" y="327660"/>
            <a:ext cx="7201864" cy="64400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800"/>
              <a:buNone/>
            </a:pPr>
            <a:r>
              <a:rPr lang="en-US" b="1" dirty="0"/>
              <a:t>Key Takeaways from Engagement Efforts</a:t>
            </a:r>
            <a:endParaRPr b="1" dirty="0"/>
          </a:p>
        </p:txBody>
      </p:sp>
      <p:sp>
        <p:nvSpPr>
          <p:cNvPr id="231" name="Google Shape;231;p14"/>
          <p:cNvSpPr txBox="1">
            <a:spLocks noGrp="1"/>
          </p:cNvSpPr>
          <p:nvPr>
            <p:ph type="body" idx="1"/>
          </p:nvPr>
        </p:nvSpPr>
        <p:spPr>
          <a:xfrm>
            <a:off x="495300" y="971667"/>
            <a:ext cx="7201864" cy="3643195"/>
          </a:xfrm>
          <a:prstGeom prst="rect">
            <a:avLst/>
          </a:prstGeom>
          <a:noFill/>
          <a:ln>
            <a:noFill/>
          </a:ln>
        </p:spPr>
        <p:txBody>
          <a:bodyPr spcFirstLastPara="1" wrap="square" lIns="0" tIns="0" rIns="0" bIns="0" anchor="t" anchorCtr="0">
            <a:noAutofit/>
          </a:bodyPr>
          <a:lstStyle/>
          <a:p>
            <a:pPr algn="l"/>
            <a:r>
              <a:rPr lang="en-US" sz="1800" b="0" i="0" u="none" strike="noStrike" baseline="0" dirty="0"/>
              <a:t>Throughout the stakeholder engagement activities, participants have shared how Long COVID is having a tremendous impact on people living with the illness. </a:t>
            </a:r>
          </a:p>
          <a:p>
            <a:pPr algn="l"/>
            <a:r>
              <a:rPr lang="en-US" sz="1800" b="0" i="0" u="none" strike="noStrike" baseline="0" dirty="0"/>
              <a:t>The definition for Long COVID is critically important to supporting these patients, as well as their families, workplaces and communities — through research, healthcare, benefits, accommodations, and more.</a:t>
            </a:r>
          </a:p>
          <a:p>
            <a:pPr marL="0" indent="0" algn="l">
              <a:buNone/>
            </a:pPr>
            <a:endParaRPr lang="en-US" sz="1800" b="0" i="0" u="none" strike="noStrike" baseline="0" dirty="0"/>
          </a:p>
          <a:p>
            <a:pPr marL="0" indent="0" algn="ctr">
              <a:buNone/>
            </a:pPr>
            <a:r>
              <a:rPr lang="en-US" sz="1800" b="1" i="0" u="none" strike="noStrike" baseline="0" dirty="0"/>
              <a:t>As one focus group participant said: “</a:t>
            </a:r>
            <a:r>
              <a:rPr lang="en-US" sz="1800" b="1" i="1" u="none" strike="noStrike" baseline="0" dirty="0"/>
              <a:t>This is really just a first step. This is really more of a ‘creating a shared understanding of what Long COVID is.”</a:t>
            </a:r>
          </a:p>
        </p:txBody>
      </p:sp>
      <p:sp>
        <p:nvSpPr>
          <p:cNvPr id="232" name="Google Shape;232;p14"/>
          <p:cNvSpPr txBox="1">
            <a:spLocks noGrp="1"/>
          </p:cNvSpPr>
          <p:nvPr>
            <p:ph type="sldNum" idx="12"/>
          </p:nvPr>
        </p:nvSpPr>
        <p:spPr>
          <a:xfrm>
            <a:off x="8111490" y="4831087"/>
            <a:ext cx="300989" cy="146194"/>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spTree>
    <p:extLst>
      <p:ext uri="{BB962C8B-B14F-4D97-AF65-F5344CB8AC3E}">
        <p14:creationId xmlns:p14="http://schemas.microsoft.com/office/powerpoint/2010/main" val="209909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312B-D5C8-3C9D-A63D-1A6854F1C727}"/>
              </a:ext>
            </a:extLst>
          </p:cNvPr>
          <p:cNvSpPr>
            <a:spLocks noGrp="1"/>
          </p:cNvSpPr>
          <p:nvPr>
            <p:ph type="title"/>
          </p:nvPr>
        </p:nvSpPr>
        <p:spPr/>
        <p:txBody>
          <a:bodyPr/>
          <a:lstStyle/>
          <a:p>
            <a:r>
              <a:rPr lang="en-US" b="1" dirty="0">
                <a:solidFill>
                  <a:srgbClr val="44546A"/>
                </a:solidFill>
              </a:rPr>
              <a:t>Download the Report </a:t>
            </a:r>
            <a:br>
              <a:rPr lang="en-US" sz="2400" b="1" dirty="0">
                <a:solidFill>
                  <a:srgbClr val="44546A"/>
                </a:solidFill>
                <a:latin typeface="+mj-lt"/>
              </a:rPr>
            </a:br>
            <a:endParaRPr lang="en-US" dirty="0"/>
          </a:p>
        </p:txBody>
      </p:sp>
      <p:sp>
        <p:nvSpPr>
          <p:cNvPr id="3" name="Content Placeholder 2">
            <a:extLst>
              <a:ext uri="{FF2B5EF4-FFF2-40B4-BE49-F238E27FC236}">
                <a16:creationId xmlns:a16="http://schemas.microsoft.com/office/drawing/2014/main" id="{E050C925-C414-967A-C061-1B3E681AC43D}"/>
              </a:ext>
            </a:extLst>
          </p:cNvPr>
          <p:cNvSpPr>
            <a:spLocks noGrp="1"/>
          </p:cNvSpPr>
          <p:nvPr>
            <p:ph idx="1"/>
          </p:nvPr>
        </p:nvSpPr>
        <p:spPr>
          <a:xfrm>
            <a:off x="497204" y="1256676"/>
            <a:ext cx="4074795" cy="2791589"/>
          </a:xfrm>
        </p:spPr>
        <p:txBody>
          <a:bodyPr/>
          <a:lstStyle/>
          <a:p>
            <a:r>
              <a:rPr lang="en-US" sz="1800" dirty="0"/>
              <a:t>Download the stakeholder engagement report on the project webpage: </a:t>
            </a:r>
          </a:p>
          <a:p>
            <a:endParaRPr lang="en-US" dirty="0"/>
          </a:p>
          <a:p>
            <a:endParaRPr lang="en-US" dirty="0"/>
          </a:p>
        </p:txBody>
      </p:sp>
      <p:sp>
        <p:nvSpPr>
          <p:cNvPr id="4" name="Slide Number Placeholder 3">
            <a:extLst>
              <a:ext uri="{FF2B5EF4-FFF2-40B4-BE49-F238E27FC236}">
                <a16:creationId xmlns:a16="http://schemas.microsoft.com/office/drawing/2014/main" id="{39FBC917-3E67-D962-BBFE-9F7609B90891}"/>
              </a:ext>
            </a:extLst>
          </p:cNvPr>
          <p:cNvSpPr>
            <a:spLocks noGrp="1"/>
          </p:cNvSpPr>
          <p:nvPr>
            <p:ph type="sldNum" sz="quarter" idx="12"/>
          </p:nvPr>
        </p:nvSpPr>
        <p:spPr/>
        <p:txBody>
          <a:bodyPr/>
          <a:lstStyle/>
          <a:p>
            <a:fld id="{7D719527-7B7D-4A2D-ABD1-359B6741A748}" type="slidenum">
              <a:rPr lang="en-US" smtClean="0"/>
              <a:t>19</a:t>
            </a:fld>
            <a:endParaRPr lang="en-US"/>
          </a:p>
        </p:txBody>
      </p:sp>
      <p:pic>
        <p:nvPicPr>
          <p:cNvPr id="7" name="Content Placeholder 6">
            <a:extLst>
              <a:ext uri="{FF2B5EF4-FFF2-40B4-BE49-F238E27FC236}">
                <a16:creationId xmlns:a16="http://schemas.microsoft.com/office/drawing/2014/main" id="{3E9A8A50-E823-B563-E075-8C9FAFCFD590}"/>
              </a:ext>
            </a:extLst>
          </p:cNvPr>
          <p:cNvPicPr>
            <a:picLocks noGrp="1" noChangeAspect="1"/>
          </p:cNvPicPr>
          <p:nvPr>
            <p:ph idx="13"/>
          </p:nvPr>
        </p:nvPicPr>
        <p:blipFill>
          <a:blip r:embed="rId2"/>
          <a:stretch>
            <a:fillRect/>
          </a:stretch>
        </p:blipFill>
        <p:spPr>
          <a:xfrm>
            <a:off x="4798620" y="327661"/>
            <a:ext cx="3463364" cy="4649620"/>
          </a:xfrm>
        </p:spPr>
      </p:pic>
      <p:pic>
        <p:nvPicPr>
          <p:cNvPr id="8" name="Picture 7">
            <a:extLst>
              <a:ext uri="{FF2B5EF4-FFF2-40B4-BE49-F238E27FC236}">
                <a16:creationId xmlns:a16="http://schemas.microsoft.com/office/drawing/2014/main" id="{D64C922D-7FCA-2403-8DF1-9DCE5DBCDEF2}"/>
              </a:ext>
            </a:extLst>
          </p:cNvPr>
          <p:cNvPicPr>
            <a:picLocks noChangeAspect="1"/>
          </p:cNvPicPr>
          <p:nvPr/>
        </p:nvPicPr>
        <p:blipFill>
          <a:blip r:embed="rId3"/>
          <a:stretch>
            <a:fillRect/>
          </a:stretch>
        </p:blipFill>
        <p:spPr>
          <a:xfrm>
            <a:off x="1105851" y="2230582"/>
            <a:ext cx="2496331" cy="2496331"/>
          </a:xfrm>
          <a:prstGeom prst="rect">
            <a:avLst/>
          </a:prstGeom>
        </p:spPr>
      </p:pic>
    </p:spTree>
    <p:extLst>
      <p:ext uri="{BB962C8B-B14F-4D97-AF65-F5344CB8AC3E}">
        <p14:creationId xmlns:p14="http://schemas.microsoft.com/office/powerpoint/2010/main" val="148488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7DABD-AF36-4A28-9A40-C70D8E7B80FA}"/>
              </a:ext>
            </a:extLst>
          </p:cNvPr>
          <p:cNvSpPr txBox="1"/>
          <p:nvPr/>
        </p:nvSpPr>
        <p:spPr>
          <a:xfrm>
            <a:off x="326711" y="163285"/>
            <a:ext cx="8380551" cy="461665"/>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15470"/>
                </a:solidFill>
                <a:effectLst/>
                <a:uLnTx/>
                <a:uFillTx/>
                <a:latin typeface="Georgia"/>
                <a:ea typeface="+mn-ea"/>
                <a:cs typeface="+mn-cs"/>
              </a:rPr>
              <a:t>Presentation Outline</a:t>
            </a:r>
          </a:p>
        </p:txBody>
      </p:sp>
      <p:sp>
        <p:nvSpPr>
          <p:cNvPr id="5" name="TextBox 4">
            <a:extLst>
              <a:ext uri="{FF2B5EF4-FFF2-40B4-BE49-F238E27FC236}">
                <a16:creationId xmlns:a16="http://schemas.microsoft.com/office/drawing/2014/main" id="{C096F49A-E72D-470A-859B-C0DB9BBA30B8}"/>
              </a:ext>
            </a:extLst>
          </p:cNvPr>
          <p:cNvSpPr txBox="1"/>
          <p:nvPr/>
        </p:nvSpPr>
        <p:spPr>
          <a:xfrm>
            <a:off x="326711" y="711517"/>
            <a:ext cx="8060286" cy="4431983"/>
          </a:xfrm>
          <a:prstGeom prst="rect">
            <a:avLst/>
          </a:prstGeom>
          <a:noFill/>
        </p:spPr>
        <p:txBody>
          <a:bodyPr wrap="square" rtlCol="0">
            <a:spAutoFit/>
          </a:bodyPr>
          <a:lstStyle/>
          <a:p>
            <a:pPr marL="285743" marR="0" lvl="0" indent="-28574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3B3C"/>
                </a:solidFill>
                <a:effectLst/>
                <a:uLnTx/>
                <a:uFillTx/>
                <a:latin typeface="Arial"/>
                <a:ea typeface="+mn-ea"/>
                <a:cs typeface="+mn-cs"/>
              </a:rPr>
              <a:t>Project Background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B3B3C"/>
              </a:solidFill>
              <a:effectLst/>
              <a:uLnTx/>
              <a:uFillTx/>
              <a:latin typeface="Arial"/>
              <a:ea typeface="+mn-ea"/>
              <a:cs typeface="+mn-cs"/>
            </a:endParaRPr>
          </a:p>
          <a:p>
            <a:pPr marL="285743" marR="0" lvl="0" indent="-28574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3B3C"/>
                </a:solidFill>
                <a:effectLst/>
                <a:uLnTx/>
                <a:uFillTx/>
                <a:latin typeface="Arial"/>
                <a:ea typeface="+mn-ea"/>
                <a:cs typeface="+mn-cs"/>
              </a:rPr>
              <a:t>About the Committee</a:t>
            </a:r>
          </a:p>
          <a:p>
            <a:pPr marL="285743" marR="0" lvl="0" indent="-28574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B3B3C"/>
              </a:solidFill>
              <a:effectLst/>
              <a:uLnTx/>
              <a:uFillTx/>
              <a:latin typeface="Arial"/>
              <a:ea typeface="+mn-ea"/>
              <a:cs typeface="+mn-cs"/>
            </a:endParaRPr>
          </a:p>
          <a:p>
            <a:pPr marL="285743" marR="0" lvl="0" indent="-28574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3B3C"/>
                </a:solidFill>
                <a:effectLst/>
                <a:uLnTx/>
                <a:uFillTx/>
                <a:latin typeface="Arial"/>
                <a:ea typeface="+mn-ea"/>
                <a:cs typeface="+mn-cs"/>
              </a:rPr>
              <a:t>Work Plan: Multi-Phase Activity </a:t>
            </a:r>
          </a:p>
          <a:p>
            <a:pPr marL="285743" marR="0" lvl="0" indent="-28574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B3B3C"/>
              </a:solidFill>
              <a:effectLst/>
              <a:uLnTx/>
              <a:uFillTx/>
              <a:latin typeface="Arial"/>
              <a:ea typeface="+mn-ea"/>
              <a:cs typeface="+mn-cs"/>
            </a:endParaRPr>
          </a:p>
          <a:p>
            <a:pPr marL="285743" marR="0" lvl="0" indent="-28574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3B3C"/>
                </a:solidFill>
                <a:effectLst/>
                <a:uLnTx/>
                <a:uFillTx/>
                <a:latin typeface="Arial"/>
                <a:ea typeface="+mn-ea"/>
                <a:cs typeface="+mn-cs"/>
              </a:rPr>
              <a:t>Scoping Phase </a:t>
            </a:r>
          </a:p>
          <a:p>
            <a:pPr marL="285743" marR="0" lvl="0" indent="-28574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B3B3C"/>
              </a:solidFill>
              <a:effectLst/>
              <a:uLnTx/>
              <a:uFillTx/>
              <a:latin typeface="Arial"/>
              <a:ea typeface="+mn-ea"/>
              <a:cs typeface="+mn-cs"/>
            </a:endParaRPr>
          </a:p>
          <a:p>
            <a:pPr marL="285743" marR="0" lvl="0" indent="-28574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3B3C"/>
                </a:solidFill>
                <a:effectLst/>
                <a:uLnTx/>
                <a:uFillTx/>
                <a:latin typeface="Arial"/>
                <a:ea typeface="+mn-ea"/>
                <a:cs typeface="+mn-cs"/>
              </a:rPr>
              <a:t>Phase I: Committee Meetings, Stakeholder Engagement, and Hybrid Symposium </a:t>
            </a:r>
          </a:p>
          <a:p>
            <a:pPr marR="0" lvl="0" algn="l" defTabSz="457200" rtl="0" eaLnBrk="1" fontAlgn="auto" latinLnBrk="0" hangingPunct="1">
              <a:lnSpc>
                <a:spcPct val="100000"/>
              </a:lnSpc>
              <a:spcBef>
                <a:spcPts val="0"/>
              </a:spcBef>
              <a:spcAft>
                <a:spcPts val="0"/>
              </a:spcAft>
              <a:buClrTx/>
              <a:buSzTx/>
              <a:tabLst/>
              <a:defRPr/>
            </a:pPr>
            <a:endParaRPr lang="en-US" dirty="0">
              <a:solidFill>
                <a:srgbClr val="3B3B3C"/>
              </a:solidFill>
              <a:latin typeface="Arial"/>
            </a:endParaRPr>
          </a:p>
          <a:p>
            <a:pPr marL="285743" marR="0" lvl="0" indent="-28574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3B3B3C"/>
                </a:solidFill>
                <a:latin typeface="Arial"/>
              </a:rPr>
              <a:t>Phase II: Report and Definition Development </a:t>
            </a: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3B3B3C"/>
              </a:solidFill>
              <a:effectLst/>
              <a:uLnTx/>
              <a:uFillTx/>
              <a:latin typeface="Arial"/>
              <a:ea typeface="+mn-ea"/>
              <a:cs typeface="+mn-cs"/>
            </a:endParaRPr>
          </a:p>
          <a:p>
            <a:pPr marL="285743" marR="0" lvl="0" indent="-28574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B3B3C"/>
                </a:solidFill>
                <a:effectLst/>
                <a:uLnTx/>
                <a:uFillTx/>
                <a:latin typeface="Arial"/>
                <a:ea typeface="+mn-ea"/>
                <a:cs typeface="+mn-cs"/>
              </a:rPr>
              <a:t>Next Steps: Phase II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3B3B3C"/>
              </a:solidFill>
              <a:effectLst/>
              <a:uLnTx/>
              <a:uFillTx/>
              <a:latin typeface="Georgi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3B3B3C"/>
              </a:solidFill>
              <a:effectLst/>
              <a:uLnTx/>
              <a:uFillTx/>
              <a:latin typeface="Georgia"/>
              <a:ea typeface="+mn-ea"/>
              <a:cs typeface="+mn-cs"/>
            </a:endParaRPr>
          </a:p>
        </p:txBody>
      </p:sp>
    </p:spTree>
    <p:extLst>
      <p:ext uri="{BB962C8B-B14F-4D97-AF65-F5344CB8AC3E}">
        <p14:creationId xmlns:p14="http://schemas.microsoft.com/office/powerpoint/2010/main" val="96244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7DABD-AF36-4A28-9A40-C70D8E7B80FA}"/>
              </a:ext>
            </a:extLst>
          </p:cNvPr>
          <p:cNvSpPr txBox="1"/>
          <p:nvPr/>
        </p:nvSpPr>
        <p:spPr>
          <a:xfrm>
            <a:off x="446434" y="60729"/>
            <a:ext cx="8087717" cy="459998"/>
          </a:xfrm>
          <a:prstGeom prst="rect">
            <a:avLst/>
          </a:prstGeom>
          <a:noFill/>
        </p:spPr>
        <p:txBody>
          <a:bodyPr wrap="square" rtlCol="0">
            <a:spAutoFit/>
          </a:bodyPr>
          <a:lstStyle/>
          <a:p>
            <a:pPr lvl="0">
              <a:lnSpc>
                <a:spcPct val="107000"/>
              </a:lnSpc>
            </a:pPr>
            <a:r>
              <a:rPr lang="en-US" sz="2400" b="1" dirty="0">
                <a:solidFill>
                  <a:srgbClr val="44546A"/>
                </a:solidFill>
                <a:latin typeface="+mj-lt"/>
              </a:rPr>
              <a:t>Phase II (October 2023 – June 2024)</a:t>
            </a:r>
          </a:p>
        </p:txBody>
      </p:sp>
      <p:sp>
        <p:nvSpPr>
          <p:cNvPr id="6" name="Rectangle 5">
            <a:extLst>
              <a:ext uri="{FF2B5EF4-FFF2-40B4-BE49-F238E27FC236}">
                <a16:creationId xmlns:a16="http://schemas.microsoft.com/office/drawing/2014/main" id="{84020946-F910-33FC-36E1-8A0245942D1E}"/>
              </a:ext>
            </a:extLst>
          </p:cNvPr>
          <p:cNvSpPr/>
          <p:nvPr/>
        </p:nvSpPr>
        <p:spPr>
          <a:xfrm>
            <a:off x="2438400" y="1802674"/>
            <a:ext cx="243840" cy="769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FD2BA9-26E7-FAC3-FC15-38F9C042E637}"/>
              </a:ext>
            </a:extLst>
          </p:cNvPr>
          <p:cNvSpPr/>
          <p:nvPr/>
        </p:nvSpPr>
        <p:spPr>
          <a:xfrm>
            <a:off x="2438400" y="4014651"/>
            <a:ext cx="156754"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D212AC-FAE1-A441-F8E9-F06CB8DFFE47}"/>
              </a:ext>
            </a:extLst>
          </p:cNvPr>
          <p:cNvSpPr/>
          <p:nvPr/>
        </p:nvSpPr>
        <p:spPr>
          <a:xfrm>
            <a:off x="6476728" y="3892731"/>
            <a:ext cx="156754"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885155-658E-E876-8744-B10059E6464E}"/>
              </a:ext>
            </a:extLst>
          </p:cNvPr>
          <p:cNvSpPr/>
          <p:nvPr/>
        </p:nvSpPr>
        <p:spPr>
          <a:xfrm>
            <a:off x="2560320" y="4441371"/>
            <a:ext cx="4258491" cy="459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CF7E24-84C0-68FC-5A38-72315384F4C9}"/>
              </a:ext>
            </a:extLst>
          </p:cNvPr>
          <p:cNvSpPr/>
          <p:nvPr/>
        </p:nvSpPr>
        <p:spPr>
          <a:xfrm>
            <a:off x="1862215" y="849833"/>
            <a:ext cx="488058" cy="403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7DFB86-27EF-4677-C6A6-E2DAA2CFF50B}"/>
              </a:ext>
            </a:extLst>
          </p:cNvPr>
          <p:cNvSpPr/>
          <p:nvPr/>
        </p:nvSpPr>
        <p:spPr>
          <a:xfrm>
            <a:off x="2128512" y="4311999"/>
            <a:ext cx="4592542" cy="707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EDE34125-7DFD-1380-67D9-4BBC6913D91E}"/>
              </a:ext>
            </a:extLst>
          </p:cNvPr>
          <p:cNvPicPr>
            <a:picLocks noChangeAspect="1"/>
          </p:cNvPicPr>
          <p:nvPr/>
        </p:nvPicPr>
        <p:blipFill>
          <a:blip r:embed="rId3"/>
          <a:stretch>
            <a:fillRect/>
          </a:stretch>
        </p:blipFill>
        <p:spPr>
          <a:xfrm>
            <a:off x="423425" y="1374582"/>
            <a:ext cx="8054993" cy="2394336"/>
          </a:xfrm>
          <a:prstGeom prst="rect">
            <a:avLst/>
          </a:prstGeom>
        </p:spPr>
      </p:pic>
      <p:sp>
        <p:nvSpPr>
          <p:cNvPr id="5" name="Rectangle 4">
            <a:extLst>
              <a:ext uri="{FF2B5EF4-FFF2-40B4-BE49-F238E27FC236}">
                <a16:creationId xmlns:a16="http://schemas.microsoft.com/office/drawing/2014/main" id="{E85B29A4-E5EC-61D3-F40D-322184E3E097}"/>
              </a:ext>
            </a:extLst>
          </p:cNvPr>
          <p:cNvSpPr/>
          <p:nvPr/>
        </p:nvSpPr>
        <p:spPr>
          <a:xfrm>
            <a:off x="6136105" y="1211490"/>
            <a:ext cx="2430440" cy="268124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01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C95DC-084A-D072-82EC-5CECD33CEC5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D868DD-37E5-AB9B-243D-0C10F49004A8}"/>
              </a:ext>
            </a:extLst>
          </p:cNvPr>
          <p:cNvSpPr txBox="1"/>
          <p:nvPr/>
        </p:nvSpPr>
        <p:spPr>
          <a:xfrm>
            <a:off x="303169" y="214618"/>
            <a:ext cx="8087717" cy="855171"/>
          </a:xfrm>
          <a:prstGeom prst="rect">
            <a:avLst/>
          </a:prstGeom>
          <a:noFill/>
        </p:spPr>
        <p:txBody>
          <a:bodyPr wrap="square" rtlCol="0">
            <a:spAutoFit/>
          </a:bodyPr>
          <a:lstStyle/>
          <a:p>
            <a:pPr lvl="0">
              <a:lnSpc>
                <a:spcPct val="107000"/>
              </a:lnSpc>
            </a:pPr>
            <a:r>
              <a:rPr lang="en-US" sz="2400" b="1" dirty="0">
                <a:solidFill>
                  <a:srgbClr val="44546A"/>
                </a:solidFill>
                <a:latin typeface="+mj-lt"/>
              </a:rPr>
              <a:t>Phase II Activities – Committee Meetings and Report Development  </a:t>
            </a:r>
          </a:p>
        </p:txBody>
      </p:sp>
      <p:sp>
        <p:nvSpPr>
          <p:cNvPr id="4" name="TextBox 3">
            <a:extLst>
              <a:ext uri="{FF2B5EF4-FFF2-40B4-BE49-F238E27FC236}">
                <a16:creationId xmlns:a16="http://schemas.microsoft.com/office/drawing/2014/main" id="{731D683B-43D4-3CD7-D61A-DAEBEC695B8F}"/>
              </a:ext>
            </a:extLst>
          </p:cNvPr>
          <p:cNvSpPr txBox="1"/>
          <p:nvPr/>
        </p:nvSpPr>
        <p:spPr>
          <a:xfrm>
            <a:off x="537028" y="842435"/>
            <a:ext cx="7620000" cy="4539704"/>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1400" b="1" dirty="0">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r>
              <a:rPr lang="en-US" sz="1400" b="1" dirty="0">
                <a:latin typeface="Arial" panose="020B0604020202020204" pitchFamily="34" charset="0"/>
                <a:ea typeface="Arial" panose="020B0604020202020204" pitchFamily="34" charset="0"/>
              </a:rPr>
              <a:t>Meeting 5 – October 25, 2023 </a:t>
            </a:r>
            <a:r>
              <a:rPr lang="en-US" sz="1400" i="1" dirty="0">
                <a:latin typeface="Arial" panose="020B0604020202020204" pitchFamily="34" charset="0"/>
                <a:ea typeface="Arial" panose="020B0604020202020204" pitchFamily="34" charset="0"/>
              </a:rPr>
              <a:t>closed session only</a:t>
            </a:r>
            <a:endParaRPr lang="en-US" sz="1400" b="1" dirty="0">
              <a:latin typeface="Arial" panose="020B0604020202020204" pitchFamily="34" charset="0"/>
              <a:ea typeface="Arial" panose="020B0604020202020204" pitchFamily="34" charset="0"/>
            </a:endParaRPr>
          </a:p>
          <a:p>
            <a:pPr marL="742950" lvl="1" indent="-285750">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Develop and discuss report content, definition, and recommendations.</a:t>
            </a:r>
          </a:p>
          <a:p>
            <a:pPr marL="285750" indent="-285750">
              <a:spcAft>
                <a:spcPts val="600"/>
              </a:spcAft>
              <a:buFont typeface="Arial" panose="020B0604020202020204" pitchFamily="34" charset="0"/>
              <a:buChar char="•"/>
            </a:pPr>
            <a:r>
              <a:rPr lang="en-US" sz="1400" b="1" dirty="0">
                <a:latin typeface="Arial" panose="020B0604020202020204" pitchFamily="34" charset="0"/>
                <a:ea typeface="Arial" panose="020B0604020202020204" pitchFamily="34" charset="0"/>
              </a:rPr>
              <a:t>Meeting 6 – December 7, 2023 </a:t>
            </a:r>
            <a:r>
              <a:rPr lang="en-US" sz="1400" i="1" dirty="0">
                <a:latin typeface="Arial" panose="020B0604020202020204" pitchFamily="34" charset="0"/>
                <a:ea typeface="Arial" panose="020B0604020202020204" pitchFamily="34" charset="0"/>
              </a:rPr>
              <a:t>closed session only</a:t>
            </a:r>
            <a:endParaRPr lang="en-US" sz="1400" b="1" dirty="0">
              <a:latin typeface="Arial" panose="020B0604020202020204" pitchFamily="34" charset="0"/>
              <a:ea typeface="Arial" panose="020B0604020202020204" pitchFamily="34" charset="0"/>
            </a:endParaRPr>
          </a:p>
          <a:p>
            <a:pPr marL="742950" lvl="1" indent="-285750">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Develop and discuss report content, definition, and recommendations. </a:t>
            </a:r>
          </a:p>
          <a:p>
            <a:pPr marL="285750" indent="-285750">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 </a:t>
            </a:r>
            <a:r>
              <a:rPr lang="en-US" sz="1400" b="1" dirty="0">
                <a:latin typeface="Arial" panose="020B0604020202020204" pitchFamily="34" charset="0"/>
                <a:ea typeface="Arial" panose="020B0604020202020204" pitchFamily="34" charset="0"/>
              </a:rPr>
              <a:t>Meeting 7 – January 18, 2024 </a:t>
            </a:r>
            <a:r>
              <a:rPr lang="en-US" sz="1400" i="1" dirty="0">
                <a:latin typeface="Arial" panose="020B0604020202020204" pitchFamily="34" charset="0"/>
                <a:ea typeface="Arial" panose="020B0604020202020204" pitchFamily="34" charset="0"/>
              </a:rPr>
              <a:t>open and closed session</a:t>
            </a:r>
            <a:endParaRPr lang="en-US" sz="1400" b="1" dirty="0">
              <a:latin typeface="Arial" panose="020B0604020202020204" pitchFamily="34" charset="0"/>
              <a:ea typeface="Arial" panose="020B0604020202020204" pitchFamily="34" charset="0"/>
            </a:endParaRPr>
          </a:p>
          <a:p>
            <a:pPr marL="742950" lvl="1" indent="-285750">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To hear from additional experts and perspectives </a:t>
            </a:r>
          </a:p>
          <a:p>
            <a:pPr marL="285750" indent="-285750">
              <a:spcAft>
                <a:spcPts val="600"/>
              </a:spcAft>
              <a:buFont typeface="Arial" panose="020B0604020202020204" pitchFamily="34" charset="0"/>
              <a:buChar char="•"/>
            </a:pPr>
            <a:r>
              <a:rPr lang="en-US" sz="1400" b="1" dirty="0">
                <a:latin typeface="Arial" panose="020B0604020202020204" pitchFamily="34" charset="0"/>
                <a:ea typeface="Arial" panose="020B0604020202020204" pitchFamily="34" charset="0"/>
              </a:rPr>
              <a:t>Meeting 8 – February 5, 2024 </a:t>
            </a:r>
            <a:r>
              <a:rPr lang="en-US" sz="1400" i="1" dirty="0">
                <a:latin typeface="Arial" panose="020B0604020202020204" pitchFamily="34" charset="0"/>
                <a:ea typeface="Arial" panose="020B0604020202020204" pitchFamily="34" charset="0"/>
              </a:rPr>
              <a:t>closed session only</a:t>
            </a:r>
            <a:endParaRPr lang="en-US" sz="1400" b="1" dirty="0">
              <a:latin typeface="Arial" panose="020B0604020202020204" pitchFamily="34" charset="0"/>
              <a:ea typeface="Arial" panose="020B0604020202020204" pitchFamily="34" charset="0"/>
            </a:endParaRPr>
          </a:p>
          <a:p>
            <a:pPr marL="742950" lvl="1" indent="-285750">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Come to consensus on report content, definition, and recommendations.</a:t>
            </a:r>
          </a:p>
          <a:p>
            <a:pPr marL="285750" indent="-285750">
              <a:spcAft>
                <a:spcPts val="600"/>
              </a:spcAft>
              <a:buFont typeface="Arial" panose="020B0604020202020204" pitchFamily="34" charset="0"/>
              <a:buChar char="•"/>
            </a:pPr>
            <a:r>
              <a:rPr lang="en-US" sz="1400" b="1" dirty="0">
                <a:latin typeface="Arial" panose="020B0604020202020204" pitchFamily="34" charset="0"/>
                <a:ea typeface="Arial" panose="020B0604020202020204" pitchFamily="34" charset="0"/>
              </a:rPr>
              <a:t>Review of the Evidence </a:t>
            </a:r>
          </a:p>
          <a:p>
            <a:pPr marL="742950" lvl="1" indent="-285750">
              <a:buFont typeface="Arial" panose="020B0604020202020204" pitchFamily="34" charset="0"/>
              <a:buChar char="•"/>
            </a:pPr>
            <a:r>
              <a:rPr lang="en-US" sz="1400" dirty="0">
                <a:latin typeface="Arial" panose="020B0604020202020204" pitchFamily="34" charset="0"/>
                <a:ea typeface="Arial" panose="020B0604020202020204" pitchFamily="34" charset="0"/>
              </a:rPr>
              <a:t>A scoping review consisting of reviews pertinent to the diagnosis of Long COVID was carried out along with an examination of the primary literature. </a:t>
            </a:r>
          </a:p>
          <a:p>
            <a:pPr marL="742950" lvl="1" indent="-285750">
              <a:buFont typeface="Arial" panose="020B0604020202020204" pitchFamily="34" charset="0"/>
              <a:buChar char="•"/>
            </a:pPr>
            <a:r>
              <a:rPr lang="en-US" sz="1400" dirty="0">
                <a:latin typeface="Arial" panose="020B0604020202020204" pitchFamily="34" charset="0"/>
                <a:ea typeface="Arial" panose="020B0604020202020204" pitchFamily="34" charset="0"/>
              </a:rPr>
              <a:t>The committee examined existing definitions and considered adopting elements where appropriate. </a:t>
            </a:r>
          </a:p>
          <a:p>
            <a:pPr marL="742950" lvl="1" indent="-285750">
              <a:spcAft>
                <a:spcPts val="600"/>
              </a:spcAft>
              <a:buFont typeface="Arial" panose="020B0604020202020204" pitchFamily="34" charset="0"/>
              <a:buChar char="•"/>
            </a:pPr>
            <a:endParaRPr lang="en-US" sz="1400" dirty="0">
              <a:latin typeface="Arial" panose="020B0604020202020204" pitchFamily="34" charset="0"/>
              <a:ea typeface="Arial" panose="020B0604020202020204" pitchFamily="34" charset="0"/>
            </a:endParaRPr>
          </a:p>
          <a:p>
            <a:pPr lvl="1">
              <a:spcAft>
                <a:spcPts val="600"/>
              </a:spcAft>
            </a:pPr>
            <a:endParaRPr lang="en-US" sz="14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1804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CA359-ED95-999B-8FC5-34330F9899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203A32-A502-3EA2-DDC4-0E2BEC17822D}"/>
              </a:ext>
            </a:extLst>
          </p:cNvPr>
          <p:cNvSpPr txBox="1"/>
          <p:nvPr/>
        </p:nvSpPr>
        <p:spPr>
          <a:xfrm>
            <a:off x="479685" y="201418"/>
            <a:ext cx="8087717" cy="459998"/>
          </a:xfrm>
          <a:prstGeom prst="rect">
            <a:avLst/>
          </a:prstGeom>
          <a:noFill/>
        </p:spPr>
        <p:txBody>
          <a:bodyPr wrap="square" rtlCol="0">
            <a:spAutoFit/>
          </a:bodyPr>
          <a:lstStyle/>
          <a:p>
            <a:pPr lvl="0">
              <a:lnSpc>
                <a:spcPct val="107000"/>
              </a:lnSpc>
            </a:pPr>
            <a:r>
              <a:rPr lang="en-US" sz="2400" b="1" dirty="0">
                <a:solidFill>
                  <a:srgbClr val="44546A"/>
                </a:solidFill>
                <a:latin typeface="+mj-lt"/>
              </a:rPr>
              <a:t>Key Considerations </a:t>
            </a:r>
          </a:p>
        </p:txBody>
      </p:sp>
      <p:sp>
        <p:nvSpPr>
          <p:cNvPr id="3" name="TextBox 2">
            <a:extLst>
              <a:ext uri="{FF2B5EF4-FFF2-40B4-BE49-F238E27FC236}">
                <a16:creationId xmlns:a16="http://schemas.microsoft.com/office/drawing/2014/main" id="{17DE442E-B256-5E35-6067-6ED618968226}"/>
              </a:ext>
            </a:extLst>
          </p:cNvPr>
          <p:cNvSpPr txBox="1"/>
          <p:nvPr/>
        </p:nvSpPr>
        <p:spPr>
          <a:xfrm>
            <a:off x="479685" y="1109272"/>
            <a:ext cx="7794885" cy="1919693"/>
          </a:xfrm>
          <a:prstGeom prst="rect">
            <a:avLst/>
          </a:prstGeom>
          <a:noFill/>
        </p:spPr>
        <p:txBody>
          <a:bodyPr wrap="square" rtlCol="0">
            <a:spAutoFit/>
          </a:bodyPr>
          <a:lstStyle/>
          <a:p>
            <a:pPr>
              <a:lnSpc>
                <a:spcPct val="107000"/>
              </a:lnSpc>
            </a:pPr>
            <a:endParaRPr lang="en-US" sz="1400" dirty="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sz="1400" dirty="0">
                <a:ea typeface="Calibri" panose="020F0502020204030204" pitchFamily="34" charset="0"/>
                <a:cs typeface="Calibri" panose="020F0502020204030204" pitchFamily="34" charset="0"/>
              </a:rPr>
              <a:t>The committee found no published, standardized guidelines for the development of disease definitions. The committee gleaned lessons from the process of developing and modifying definitions for other multi-symptom conditions such as ME/CFS and Gulf War Syndrome.</a:t>
            </a:r>
          </a:p>
          <a:p>
            <a:pPr marL="285750" indent="-285750">
              <a:lnSpc>
                <a:spcPct val="107000"/>
              </a:lnSpc>
              <a:buFont typeface="Arial" panose="020B0604020202020204" pitchFamily="34" charset="0"/>
              <a:buChar char="•"/>
            </a:pPr>
            <a:r>
              <a:rPr lang="en-US" sz="1400" dirty="0">
                <a:ea typeface="Calibri" panose="020F0502020204030204" pitchFamily="34" charset="0"/>
                <a:cs typeface="Calibri" panose="020F0502020204030204" pitchFamily="34" charset="0"/>
              </a:rPr>
              <a:t>In its report, the committee considers the goals of its definition, foundational criteria informing a disease definition, key elements of a disease definition and </a:t>
            </a:r>
            <a:r>
              <a:rPr lang="en-US" sz="1400">
                <a:ea typeface="Calibri" panose="020F0502020204030204" pitchFamily="34" charset="0"/>
                <a:cs typeface="Calibri" panose="020F0502020204030204" pitchFamily="34" charset="0"/>
              </a:rPr>
              <a:t>supporting evidence, </a:t>
            </a:r>
            <a:r>
              <a:rPr lang="en-US" sz="1400" dirty="0">
                <a:ea typeface="Calibri" panose="020F0502020204030204" pitchFamily="34" charset="0"/>
                <a:cs typeface="Calibri" panose="020F0502020204030204" pitchFamily="34" charset="0"/>
              </a:rPr>
              <a:t>limitations and unintended consequences, and considerations regarding the adoption, update, and implementation of its definition.  </a:t>
            </a:r>
          </a:p>
        </p:txBody>
      </p:sp>
    </p:spTree>
    <p:extLst>
      <p:ext uri="{BB962C8B-B14F-4D97-AF65-F5344CB8AC3E}">
        <p14:creationId xmlns:p14="http://schemas.microsoft.com/office/powerpoint/2010/main" val="2765273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11243-F570-5281-7D92-D77BA4DBE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A6A8E-0D20-1CB4-4326-EDCF85AD6801}"/>
              </a:ext>
            </a:extLst>
          </p:cNvPr>
          <p:cNvSpPr>
            <a:spLocks noGrp="1"/>
          </p:cNvSpPr>
          <p:nvPr>
            <p:ph type="title"/>
          </p:nvPr>
        </p:nvSpPr>
        <p:spPr>
          <a:xfrm>
            <a:off x="497205" y="328422"/>
            <a:ext cx="3607288" cy="913396"/>
          </a:xfrm>
        </p:spPr>
        <p:txBody>
          <a:bodyPr anchor="t">
            <a:normAutofit/>
          </a:bodyPr>
          <a:lstStyle/>
          <a:p>
            <a:r>
              <a:rPr lang="en-US" b="1" dirty="0"/>
              <a:t>Looking Ahead</a:t>
            </a:r>
            <a:br>
              <a:rPr lang="en-US" b="1" dirty="0"/>
            </a:br>
            <a:endParaRPr lang="en-US" dirty="0"/>
          </a:p>
        </p:txBody>
      </p:sp>
      <p:sp>
        <p:nvSpPr>
          <p:cNvPr id="3" name="Content Placeholder 2">
            <a:extLst>
              <a:ext uri="{FF2B5EF4-FFF2-40B4-BE49-F238E27FC236}">
                <a16:creationId xmlns:a16="http://schemas.microsoft.com/office/drawing/2014/main" id="{E770FED7-AAFA-CD0C-CDA3-90C3F0785936}"/>
              </a:ext>
            </a:extLst>
          </p:cNvPr>
          <p:cNvSpPr>
            <a:spLocks noGrp="1"/>
          </p:cNvSpPr>
          <p:nvPr>
            <p:ph idx="1"/>
          </p:nvPr>
        </p:nvSpPr>
        <p:spPr>
          <a:xfrm>
            <a:off x="387505" y="1241818"/>
            <a:ext cx="3607288" cy="2913827"/>
          </a:xfrm>
        </p:spPr>
        <p:txBody>
          <a:bodyPr>
            <a:normAutofit/>
          </a:bodyPr>
          <a:lstStyle/>
          <a:p>
            <a:pPr marL="285750" indent="-285750">
              <a:buFont typeface="Arial" panose="020B0604020202020204" pitchFamily="34" charset="0"/>
              <a:buChar char="•"/>
            </a:pPr>
            <a:r>
              <a:rPr lang="en-US" dirty="0">
                <a:latin typeface="+mn-lt"/>
              </a:rPr>
              <a:t>Report, including definition and recommendations, will be released to the public on </a:t>
            </a:r>
            <a:r>
              <a:rPr lang="en-US" b="1" dirty="0">
                <a:latin typeface="+mn-lt"/>
              </a:rPr>
              <a:t>Tuesday, June 11, 2023. </a:t>
            </a:r>
          </a:p>
          <a:p>
            <a:pPr marL="285750" indent="-285750">
              <a:buFont typeface="Arial" panose="020B0604020202020204" pitchFamily="34" charset="0"/>
              <a:buChar char="•"/>
            </a:pPr>
            <a:r>
              <a:rPr lang="en-US" dirty="0">
                <a:latin typeface="+mn-lt"/>
              </a:rPr>
              <a:t>There will be a public release webinar to coincide with public release. </a:t>
            </a:r>
          </a:p>
          <a:p>
            <a:pPr marL="285750" indent="-285750">
              <a:buFont typeface="Arial" panose="020B0604020202020204" pitchFamily="34" charset="0"/>
              <a:buChar char="•"/>
            </a:pPr>
            <a:r>
              <a:rPr lang="en-US" dirty="0">
                <a:latin typeface="+mn-lt"/>
              </a:rPr>
              <a:t>Dissemination products will also be made available with the report. </a:t>
            </a:r>
          </a:p>
          <a:p>
            <a:endParaRPr lang="en-US" dirty="0"/>
          </a:p>
          <a:p>
            <a:endParaRPr lang="en-US" dirty="0"/>
          </a:p>
        </p:txBody>
      </p:sp>
      <p:sp>
        <p:nvSpPr>
          <p:cNvPr id="4" name="Slide Number Placeholder 3">
            <a:extLst>
              <a:ext uri="{FF2B5EF4-FFF2-40B4-BE49-F238E27FC236}">
                <a16:creationId xmlns:a16="http://schemas.microsoft.com/office/drawing/2014/main" id="{8EDFAE69-22B9-9FD7-99A8-4450C0478D96}"/>
              </a:ext>
            </a:extLst>
          </p:cNvPr>
          <p:cNvSpPr>
            <a:spLocks noGrp="1"/>
          </p:cNvSpPr>
          <p:nvPr>
            <p:ph type="sldNum" sz="quarter" idx="12"/>
          </p:nvPr>
        </p:nvSpPr>
        <p:spPr>
          <a:xfrm>
            <a:off x="8111490" y="4831087"/>
            <a:ext cx="300989" cy="146194"/>
          </a:xfrm>
        </p:spPr>
        <p:txBody>
          <a:bodyPr wrap="square" anchor="ctr">
            <a:normAutofit/>
          </a:bodyPr>
          <a:lstStyle/>
          <a:p>
            <a:pPr>
              <a:spcAft>
                <a:spcPts val="600"/>
              </a:spcAft>
            </a:pPr>
            <a:fld id="{7D719527-7B7D-4A2D-ABD1-359B6741A748}" type="slidenum">
              <a:rPr lang="en-US" smtClean="0"/>
              <a:pPr>
                <a:spcAft>
                  <a:spcPts val="600"/>
                </a:spcAft>
              </a:pPr>
              <a:t>23</a:t>
            </a:fld>
            <a:endParaRPr lang="en-US"/>
          </a:p>
        </p:txBody>
      </p:sp>
      <p:pic>
        <p:nvPicPr>
          <p:cNvPr id="10" name="Content Placeholder 9" descr="A group of doctors looking at a tablet&#10;&#10;Description automatically generated">
            <a:extLst>
              <a:ext uri="{FF2B5EF4-FFF2-40B4-BE49-F238E27FC236}">
                <a16:creationId xmlns:a16="http://schemas.microsoft.com/office/drawing/2014/main" id="{EF25D653-60FA-DAAD-40C3-8C86BE0550CD}"/>
              </a:ext>
            </a:extLst>
          </p:cNvPr>
          <p:cNvPicPr>
            <a:picLocks noGrp="1" noChangeAspect="1"/>
          </p:cNvPicPr>
          <p:nvPr>
            <p:ph idx="13"/>
          </p:nvPr>
        </p:nvPicPr>
        <p:blipFill rotWithShape="1">
          <a:blip r:embed="rId3"/>
          <a:srcRect l="17408" r="10659" b="-1"/>
          <a:stretch/>
        </p:blipFill>
        <p:spPr>
          <a:xfrm>
            <a:off x="4689232" y="785446"/>
            <a:ext cx="3607288" cy="3823831"/>
          </a:xfrm>
          <a:noFill/>
        </p:spPr>
      </p:pic>
    </p:spTree>
    <p:extLst>
      <p:ext uri="{BB962C8B-B14F-4D97-AF65-F5344CB8AC3E}">
        <p14:creationId xmlns:p14="http://schemas.microsoft.com/office/powerpoint/2010/main" val="132477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ountains shrouded in mist">
            <a:extLst>
              <a:ext uri="{FF2B5EF4-FFF2-40B4-BE49-F238E27FC236}">
                <a16:creationId xmlns:a16="http://schemas.microsoft.com/office/drawing/2014/main" id="{D2A3E2ED-1037-D635-BE8C-F6713C36C1A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noFill/>
        </p:spPr>
      </p:pic>
      <p:sp>
        <p:nvSpPr>
          <p:cNvPr id="9" name="Text Placeholder 8">
            <a:extLst>
              <a:ext uri="{FF2B5EF4-FFF2-40B4-BE49-F238E27FC236}">
                <a16:creationId xmlns:a16="http://schemas.microsoft.com/office/drawing/2014/main" id="{5ADEED89-45E3-68D2-AE23-4C47284AA2F7}"/>
              </a:ext>
            </a:extLst>
          </p:cNvPr>
          <p:cNvSpPr>
            <a:spLocks noGrp="1"/>
          </p:cNvSpPr>
          <p:nvPr>
            <p:ph type="body" sz="quarter" idx="14"/>
          </p:nvPr>
        </p:nvSpPr>
        <p:spPr/>
        <p:txBody>
          <a:bodyPr/>
          <a:lstStyle/>
          <a:p>
            <a:r>
              <a:rPr lang="en-US" b="1" dirty="0"/>
              <a:t>Thank you! </a:t>
            </a:r>
          </a:p>
          <a:p>
            <a:endParaRPr lang="en-US" dirty="0"/>
          </a:p>
          <a:p>
            <a:r>
              <a:rPr lang="en-US" sz="1800" dirty="0"/>
              <a:t>For additional information, please contact: </a:t>
            </a:r>
          </a:p>
          <a:p>
            <a:r>
              <a:rPr lang="en-US" sz="1800" dirty="0"/>
              <a:t>Lisa Brown</a:t>
            </a:r>
          </a:p>
          <a:p>
            <a:r>
              <a:rPr lang="en-US" sz="1800" dirty="0"/>
              <a:t>Senior Program Officer, Board on Health Sciences Policy</a:t>
            </a:r>
          </a:p>
          <a:p>
            <a:r>
              <a:rPr lang="en-US" sz="1800" dirty="0">
                <a:hlinkClick r:id="rId4"/>
              </a:rPr>
              <a:t>lbrown@nas.edu</a:t>
            </a:r>
            <a:endParaRPr lang="en-US" sz="1800" dirty="0"/>
          </a:p>
          <a:p>
            <a:endParaRPr lang="en-US" dirty="0"/>
          </a:p>
          <a:p>
            <a:endParaRPr lang="en-US" dirty="0"/>
          </a:p>
        </p:txBody>
      </p:sp>
      <p:sp>
        <p:nvSpPr>
          <p:cNvPr id="5" name="Slide Number Placeholder 4" hidden="1">
            <a:extLst>
              <a:ext uri="{FF2B5EF4-FFF2-40B4-BE49-F238E27FC236}">
                <a16:creationId xmlns:a16="http://schemas.microsoft.com/office/drawing/2014/main" id="{28A95839-6EE2-0132-29E7-8A7E813F65F0}"/>
              </a:ext>
            </a:extLst>
          </p:cNvPr>
          <p:cNvSpPr>
            <a:spLocks noGrp="1"/>
          </p:cNvSpPr>
          <p:nvPr>
            <p:ph type="sldNum" sz="quarter" idx="12"/>
          </p:nvPr>
        </p:nvSpPr>
        <p:spPr/>
        <p:txBody>
          <a:bodyPr/>
          <a:lstStyle/>
          <a:p>
            <a:pPr>
              <a:spcAft>
                <a:spcPts val="600"/>
              </a:spcAft>
            </a:pPr>
            <a:fld id="{7D719527-7B7D-4A2D-ABD1-359B6741A748}" type="slidenum">
              <a:rPr lang="en-US" smtClean="0"/>
              <a:pPr>
                <a:spcAft>
                  <a:spcPts val="600"/>
                </a:spcAft>
              </a:pPr>
              <a:t>24</a:t>
            </a:fld>
            <a:endParaRPr lang="en-US"/>
          </a:p>
        </p:txBody>
      </p:sp>
    </p:spTree>
    <p:extLst>
      <p:ext uri="{BB962C8B-B14F-4D97-AF65-F5344CB8AC3E}">
        <p14:creationId xmlns:p14="http://schemas.microsoft.com/office/powerpoint/2010/main" val="342742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0E51-12B8-1BAA-BFD8-CD0C0C6DEBCE}"/>
              </a:ext>
            </a:extLst>
          </p:cNvPr>
          <p:cNvSpPr>
            <a:spLocks noGrp="1"/>
          </p:cNvSpPr>
          <p:nvPr>
            <p:ph type="title"/>
          </p:nvPr>
        </p:nvSpPr>
        <p:spPr>
          <a:xfrm>
            <a:off x="931272" y="2013425"/>
            <a:ext cx="7481207" cy="1772693"/>
          </a:xfrm>
        </p:spPr>
        <p:txBody>
          <a:bodyPr/>
          <a:lstStyle/>
          <a:p>
            <a:pPr algn="ctr"/>
            <a:r>
              <a:rPr lang="en-US" b="1" dirty="0"/>
              <a:t>Project Background: Statement of Task and Committee</a:t>
            </a:r>
          </a:p>
        </p:txBody>
      </p:sp>
      <p:sp>
        <p:nvSpPr>
          <p:cNvPr id="4" name="Slide Number Placeholder 3">
            <a:extLst>
              <a:ext uri="{FF2B5EF4-FFF2-40B4-BE49-F238E27FC236}">
                <a16:creationId xmlns:a16="http://schemas.microsoft.com/office/drawing/2014/main" id="{2C1A4D14-C5D7-8E7A-B2BA-57520BE483B1}"/>
              </a:ext>
            </a:extLst>
          </p:cNvPr>
          <p:cNvSpPr>
            <a:spLocks noGrp="1"/>
          </p:cNvSpPr>
          <p:nvPr>
            <p:ph type="sldNum" sz="quarter" idx="12"/>
          </p:nvPr>
        </p:nvSpPr>
        <p:spPr/>
        <p:txBody>
          <a:bodyPr/>
          <a:lstStyle/>
          <a:p>
            <a:fld id="{7D719527-7B7D-4A2D-ABD1-359B6741A748}" type="slidenum">
              <a:rPr lang="en-US" smtClean="0"/>
              <a:t>3</a:t>
            </a:fld>
            <a:endParaRPr lang="en-US"/>
          </a:p>
        </p:txBody>
      </p:sp>
    </p:spTree>
    <p:extLst>
      <p:ext uri="{BB962C8B-B14F-4D97-AF65-F5344CB8AC3E}">
        <p14:creationId xmlns:p14="http://schemas.microsoft.com/office/powerpoint/2010/main" val="196630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8ACED-3235-1EA3-B0A4-32C7B338A53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DB3A04-22D0-36E4-B1B0-69F636E44085}"/>
              </a:ext>
            </a:extLst>
          </p:cNvPr>
          <p:cNvSpPr txBox="1"/>
          <p:nvPr/>
        </p:nvSpPr>
        <p:spPr>
          <a:xfrm>
            <a:off x="326711" y="290154"/>
            <a:ext cx="8380551" cy="461665"/>
          </a:xfrm>
          <a:prstGeom prst="rect">
            <a:avLst/>
          </a:prstGeom>
          <a:noFill/>
        </p:spPr>
        <p:txBody>
          <a:bodyPr wrap="square" rtlCol="0">
            <a:spAutoFit/>
          </a:bodyPr>
          <a:lstStyle/>
          <a:p>
            <a:pPr defTabSz="685800">
              <a:defRPr/>
            </a:pPr>
            <a:r>
              <a:rPr lang="en-US" sz="2400" b="1" dirty="0">
                <a:solidFill>
                  <a:srgbClr val="315470"/>
                </a:solidFill>
                <a:latin typeface="+mj-lt"/>
              </a:rPr>
              <a:t>Need for a Clear Definition </a:t>
            </a:r>
          </a:p>
        </p:txBody>
      </p:sp>
      <p:sp>
        <p:nvSpPr>
          <p:cNvPr id="5" name="TextBox 4">
            <a:extLst>
              <a:ext uri="{FF2B5EF4-FFF2-40B4-BE49-F238E27FC236}">
                <a16:creationId xmlns:a16="http://schemas.microsoft.com/office/drawing/2014/main" id="{F32596D1-865A-3CFF-AB7D-15FB8F4BBD58}"/>
              </a:ext>
            </a:extLst>
          </p:cNvPr>
          <p:cNvSpPr txBox="1"/>
          <p:nvPr/>
        </p:nvSpPr>
        <p:spPr>
          <a:xfrm>
            <a:off x="326711" y="935249"/>
            <a:ext cx="8060286"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231F20"/>
                </a:solidFill>
                <a:latin typeface="Arial" panose="020B0604020202020204" pitchFamily="34" charset="0"/>
              </a:rPr>
              <a:t>Despite Long COVID’s relatively recent emergence, numerous definitions and descriptions of Long COVID have already been published. However, there exists a high heterogeneity in existing definitions; this heterogeneity limits opportunities to compare interventions and accumulate evidence on Long COVID.  </a:t>
            </a:r>
          </a:p>
          <a:p>
            <a:endParaRPr lang="en-US" sz="1600" dirty="0">
              <a:solidFill>
                <a:srgbClr val="231F20"/>
              </a:solidFill>
              <a:latin typeface="Arial" panose="020B0604020202020204" pitchFamily="34" charset="0"/>
            </a:endParaRPr>
          </a:p>
          <a:p>
            <a:pPr marL="285750" indent="-285750">
              <a:buFont typeface="Arial" panose="020B0604020202020204" pitchFamily="34" charset="0"/>
              <a:buChar char="•"/>
            </a:pPr>
            <a:r>
              <a:rPr lang="en-US" sz="1600" dirty="0"/>
              <a:t>The lack of a generally accepted and consistent definition for Long COVID presents challenges for clinical management and treatment, research, surveillance, and support services. </a:t>
            </a:r>
          </a:p>
        </p:txBody>
      </p:sp>
    </p:spTree>
    <p:extLst>
      <p:ext uri="{BB962C8B-B14F-4D97-AF65-F5344CB8AC3E}">
        <p14:creationId xmlns:p14="http://schemas.microsoft.com/office/powerpoint/2010/main" val="3726646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7DABD-AF36-4A28-9A40-C70D8E7B80FA}"/>
              </a:ext>
            </a:extLst>
          </p:cNvPr>
          <p:cNvSpPr txBox="1"/>
          <p:nvPr/>
        </p:nvSpPr>
        <p:spPr>
          <a:xfrm>
            <a:off x="326711" y="290154"/>
            <a:ext cx="8380551" cy="461665"/>
          </a:xfrm>
          <a:prstGeom prst="rect">
            <a:avLst/>
          </a:prstGeom>
          <a:noFill/>
        </p:spPr>
        <p:txBody>
          <a:bodyPr wrap="square" rtlCol="0">
            <a:spAutoFit/>
          </a:bodyPr>
          <a:lstStyle/>
          <a:p>
            <a:pPr defTabSz="685800">
              <a:defRPr/>
            </a:pPr>
            <a:r>
              <a:rPr lang="en-US" sz="2400" b="1" dirty="0">
                <a:solidFill>
                  <a:srgbClr val="315470"/>
                </a:solidFill>
                <a:latin typeface="+mj-lt"/>
              </a:rPr>
              <a:t>Background</a:t>
            </a:r>
          </a:p>
        </p:txBody>
      </p:sp>
      <p:sp>
        <p:nvSpPr>
          <p:cNvPr id="5" name="TextBox 4">
            <a:extLst>
              <a:ext uri="{FF2B5EF4-FFF2-40B4-BE49-F238E27FC236}">
                <a16:creationId xmlns:a16="http://schemas.microsoft.com/office/drawing/2014/main" id="{C096F49A-E72D-470A-859B-C0DB9BBA30B8}"/>
              </a:ext>
            </a:extLst>
          </p:cNvPr>
          <p:cNvSpPr txBox="1"/>
          <p:nvPr/>
        </p:nvSpPr>
        <p:spPr>
          <a:xfrm>
            <a:off x="326711" y="935249"/>
            <a:ext cx="8060286"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Recognizing the desirability of broad input and careful consideration of an improved definition, the National Academies was asked by the</a:t>
            </a:r>
            <a:r>
              <a:rPr kumimoji="0" lang="en-US" sz="1600" b="0" i="0" u="none" strike="noStrike" kern="1200" cap="none" spc="0" normalizeH="0" baseline="0" noProof="0" dirty="0">
                <a:ln>
                  <a:noFill/>
                </a:ln>
                <a:solidFill>
                  <a:srgbClr val="3B3B3C"/>
                </a:solidFill>
                <a:effectLst/>
                <a:uLnTx/>
                <a:uFillTx/>
                <a:ea typeface="+mn-ea"/>
                <a:cs typeface="+mn-cs"/>
              </a:rPr>
              <a:t> </a:t>
            </a:r>
            <a:r>
              <a:rPr kumimoji="0" lang="en-US" sz="1600" b="1" i="0" u="none" strike="noStrike" kern="1200" cap="none" spc="0" normalizeH="0" baseline="0" noProof="0" dirty="0">
                <a:ln>
                  <a:noFill/>
                </a:ln>
                <a:solidFill>
                  <a:srgbClr val="3B3B3C"/>
                </a:solidFill>
                <a:effectLst/>
                <a:uLnTx/>
                <a:uFillTx/>
                <a:ea typeface="+mn-ea"/>
                <a:cs typeface="+mn-cs"/>
              </a:rPr>
              <a:t>Office of the Assistant Secretary for Health (OASH) </a:t>
            </a:r>
            <a:r>
              <a:rPr kumimoji="0" lang="en-US" sz="1600" b="0" i="0" u="none" strike="noStrike" kern="1200" cap="none" spc="0" normalizeH="0" baseline="0" noProof="0" dirty="0">
                <a:ln>
                  <a:noFill/>
                </a:ln>
                <a:solidFill>
                  <a:srgbClr val="3B3B3C"/>
                </a:solidFill>
                <a:effectLst/>
                <a:uLnTx/>
                <a:uFillTx/>
                <a:ea typeface="+mn-ea"/>
                <a:cs typeface="+mn-cs"/>
              </a:rPr>
              <a:t>and the </a:t>
            </a:r>
            <a:r>
              <a:rPr kumimoji="0" lang="en-US" sz="1600" b="1" i="0" u="none" strike="noStrike" kern="1200" cap="none" spc="0" normalizeH="0" baseline="0" noProof="0" dirty="0">
                <a:ln>
                  <a:noFill/>
                </a:ln>
                <a:solidFill>
                  <a:srgbClr val="3B3B3C"/>
                </a:solidFill>
                <a:effectLst/>
                <a:uLnTx/>
                <a:uFillTx/>
                <a:ea typeface="+mn-ea"/>
                <a:cs typeface="+mn-cs"/>
              </a:rPr>
              <a:t>Administration for Strategic Preparedness and Response (ASPR) </a:t>
            </a:r>
            <a:r>
              <a:rPr kumimoji="0" lang="en-US" sz="1600" i="0" u="none" strike="noStrike" kern="1200" cap="none" spc="0" normalizeH="0" baseline="0" noProof="0" dirty="0">
                <a:ln>
                  <a:noFill/>
                </a:ln>
                <a:solidFill>
                  <a:srgbClr val="3B3B3C"/>
                </a:solidFill>
                <a:effectLst/>
                <a:uLnTx/>
                <a:uFillTx/>
                <a:ea typeface="+mn-ea"/>
                <a:cs typeface="+mn-cs"/>
              </a:rPr>
              <a:t>to</a:t>
            </a:r>
            <a:r>
              <a:rPr lang="en-US" sz="1600" b="1" dirty="0"/>
              <a:t> </a:t>
            </a:r>
            <a:r>
              <a:rPr lang="en-US" sz="1600" b="0" i="0" u="none" strike="noStrike" baseline="0" dirty="0">
                <a:solidFill>
                  <a:srgbClr val="231F20"/>
                </a:solidFill>
                <a:latin typeface="Arial" panose="020B0604020202020204" pitchFamily="34" charset="0"/>
              </a:rPr>
              <a:t>take up the issue of defining Long COVID and: </a:t>
            </a:r>
          </a:p>
          <a:p>
            <a:pPr marL="285750" indent="-285750">
              <a:buFont typeface="Arial" panose="020B0604020202020204" pitchFamily="34" charset="0"/>
              <a:buChar char="•"/>
            </a:pPr>
            <a:endParaRPr lang="en-US" sz="1600" dirty="0">
              <a:solidFill>
                <a:srgbClr val="231F20"/>
              </a:solidFill>
              <a:latin typeface="Arial" panose="020B0604020202020204" pitchFamily="34" charset="0"/>
            </a:endParaRPr>
          </a:p>
          <a:p>
            <a:pPr marL="742950" lvl="1" indent="-285750">
              <a:buFont typeface="Arial" panose="020B0604020202020204" pitchFamily="34" charset="0"/>
              <a:buChar char="•"/>
            </a:pPr>
            <a:r>
              <a:rPr lang="en-US" sz="1600" b="0" i="0" u="none" strike="noStrike" baseline="0" dirty="0">
                <a:solidFill>
                  <a:srgbClr val="231F20"/>
                </a:solidFill>
                <a:latin typeface="Arial" panose="020B0604020202020204" pitchFamily="34" charset="0"/>
              </a:rPr>
              <a:t>Review additional evidence for definitions of Long COVID; </a:t>
            </a:r>
          </a:p>
          <a:p>
            <a:pPr marL="742950" lvl="1" indent="-285750">
              <a:buFont typeface="Arial" panose="020B0604020202020204" pitchFamily="34" charset="0"/>
              <a:buChar char="•"/>
            </a:pPr>
            <a:r>
              <a:rPr lang="en-US" sz="1600" b="0" i="0" u="none" strike="noStrike" baseline="0" dirty="0">
                <a:solidFill>
                  <a:srgbClr val="231F20"/>
                </a:solidFill>
                <a:latin typeface="Arial" panose="020B0604020202020204" pitchFamily="34" charset="0"/>
              </a:rPr>
              <a:t>Consider efforts that have already been completed on this topic area;</a:t>
            </a:r>
          </a:p>
          <a:p>
            <a:pPr marL="742950" lvl="1" indent="-285750">
              <a:buFont typeface="Arial" panose="020B0604020202020204" pitchFamily="34" charset="0"/>
              <a:buChar char="•"/>
            </a:pPr>
            <a:r>
              <a:rPr lang="en-US" sz="1600" b="0" i="0" u="none" strike="noStrike" baseline="0" dirty="0">
                <a:solidFill>
                  <a:srgbClr val="231F20"/>
                </a:solidFill>
                <a:latin typeface="Arial" panose="020B0604020202020204" pitchFamily="34" charset="0"/>
              </a:rPr>
              <a:t>Recommend new definitions for Long COVID and related technical terms, with descriptions of the circumstances under which these new definitions and terminology should be adopted.</a:t>
            </a:r>
          </a:p>
          <a:p>
            <a:pPr marL="285750" indent="-285750">
              <a:buFont typeface="Arial" panose="020B0604020202020204" pitchFamily="34" charset="0"/>
              <a:buChar char="•"/>
            </a:pPr>
            <a:endParaRPr lang="en-US" sz="1600" b="0" i="0" u="none" strike="noStrike" baseline="0" dirty="0">
              <a:solidFill>
                <a:srgbClr val="231F20"/>
              </a:solidFill>
              <a:latin typeface="Arial" panose="020B0604020202020204" pitchFamily="34" charset="0"/>
            </a:endParaRPr>
          </a:p>
        </p:txBody>
      </p:sp>
    </p:spTree>
    <p:extLst>
      <p:ext uri="{BB962C8B-B14F-4D97-AF65-F5344CB8AC3E}">
        <p14:creationId xmlns:p14="http://schemas.microsoft.com/office/powerpoint/2010/main" val="231909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7DABD-AF36-4A28-9A40-C70D8E7B80FA}"/>
              </a:ext>
            </a:extLst>
          </p:cNvPr>
          <p:cNvSpPr txBox="1"/>
          <p:nvPr/>
        </p:nvSpPr>
        <p:spPr>
          <a:xfrm>
            <a:off x="316847" y="103168"/>
            <a:ext cx="8380551" cy="1200329"/>
          </a:xfrm>
          <a:prstGeom prst="rect">
            <a:avLst/>
          </a:prstGeom>
          <a:noFill/>
        </p:spPr>
        <p:txBody>
          <a:bodyPr wrap="square" rtlCol="0">
            <a:spAutoFit/>
          </a:bodyPr>
          <a:lstStyle/>
          <a:p>
            <a:pPr defTabSz="685783">
              <a:defRPr/>
            </a:pPr>
            <a:r>
              <a:rPr lang="en-US" sz="2400" b="1" dirty="0">
                <a:solidFill>
                  <a:srgbClr val="315470"/>
                </a:solidFill>
                <a:latin typeface="+mj-lt"/>
              </a:rPr>
              <a:t>Committee on Examining the Working Definition for Long COVID</a:t>
            </a:r>
          </a:p>
          <a:p>
            <a:pPr defTabSz="685783">
              <a:defRPr/>
            </a:pPr>
            <a:endParaRPr lang="en-US" sz="2400" b="1" dirty="0">
              <a:solidFill>
                <a:srgbClr val="315470"/>
              </a:solidFill>
              <a:latin typeface="+mj-lt"/>
            </a:endParaRPr>
          </a:p>
        </p:txBody>
      </p:sp>
      <p:sp>
        <p:nvSpPr>
          <p:cNvPr id="6" name="Content Placeholder 5">
            <a:extLst>
              <a:ext uri="{FF2B5EF4-FFF2-40B4-BE49-F238E27FC236}">
                <a16:creationId xmlns:a16="http://schemas.microsoft.com/office/drawing/2014/main" id="{F9B3F2CE-07A7-A2D2-1667-F51DAD5ACD29}"/>
              </a:ext>
            </a:extLst>
          </p:cNvPr>
          <p:cNvSpPr>
            <a:spLocks noGrp="1"/>
          </p:cNvSpPr>
          <p:nvPr>
            <p:ph idx="1"/>
          </p:nvPr>
        </p:nvSpPr>
        <p:spPr>
          <a:xfrm>
            <a:off x="495789" y="1033918"/>
            <a:ext cx="3607288" cy="3686524"/>
          </a:xfrm>
        </p:spPr>
        <p:txBody>
          <a:bodyPr/>
          <a:lstStyle/>
          <a:p>
            <a:pPr>
              <a:spcBef>
                <a:spcPts val="0"/>
              </a:spcBef>
              <a:tabLst>
                <a:tab pos="1971675" algn="l"/>
              </a:tabLst>
            </a:pPr>
            <a:r>
              <a:rPr lang="en-US" sz="1100" b="1" cap="all" dirty="0">
                <a:solidFill>
                  <a:srgbClr val="4148C2"/>
                </a:solidFill>
                <a:ea typeface="Arial" panose="020B0604020202020204" pitchFamily="34" charset="0"/>
              </a:rPr>
              <a:t>Harvey Fineberg, (CHair)</a:t>
            </a:r>
            <a:r>
              <a:rPr lang="en-US" sz="1100" b="1" cap="all" dirty="0">
                <a:ea typeface="Arial" panose="020B0604020202020204" pitchFamily="34" charset="0"/>
              </a:rPr>
              <a:t>, </a:t>
            </a:r>
            <a:r>
              <a:rPr lang="en-US" sz="1100" dirty="0">
                <a:solidFill>
                  <a:srgbClr val="000000"/>
                </a:solidFill>
                <a:ea typeface="Times New Roman" panose="02020603050405020304" pitchFamily="18" charset="0"/>
              </a:rPr>
              <a:t>President</a:t>
            </a:r>
            <a:r>
              <a:rPr lang="en-US" sz="1100" dirty="0">
                <a:ea typeface="Times New Roman" panose="02020603050405020304" pitchFamily="18" charset="0"/>
              </a:rPr>
              <a:t>, </a:t>
            </a:r>
            <a:r>
              <a:rPr lang="en-US" sz="1100" dirty="0">
                <a:solidFill>
                  <a:srgbClr val="000000"/>
                </a:solidFill>
                <a:ea typeface="Times New Roman" panose="02020603050405020304" pitchFamily="18" charset="0"/>
              </a:rPr>
              <a:t>Gordon and Betty Moore Foundation </a:t>
            </a:r>
            <a:endParaRPr lang="en-US" sz="1100" dirty="0">
              <a:ea typeface="Times New Roman" panose="02020603050405020304" pitchFamily="18" charset="0"/>
            </a:endParaRPr>
          </a:p>
          <a:p>
            <a:pPr>
              <a:spcBef>
                <a:spcPts val="0"/>
              </a:spcBef>
              <a:tabLst>
                <a:tab pos="1971675" algn="l"/>
              </a:tabLst>
            </a:pPr>
            <a:r>
              <a:rPr lang="en-US" sz="1100" b="1" cap="all" dirty="0">
                <a:solidFill>
                  <a:srgbClr val="4148C2"/>
                </a:solidFill>
                <a:ea typeface="Arial" panose="020B0604020202020204" pitchFamily="34" charset="0"/>
              </a:rPr>
              <a:t>Kevin M. alexander, </a:t>
            </a:r>
            <a:r>
              <a:rPr lang="en-US" sz="1100" dirty="0">
                <a:ea typeface="Times New Roman" panose="02020603050405020304" pitchFamily="18" charset="0"/>
              </a:rPr>
              <a:t>Assistant Professor of Medicine, Stanford University  </a:t>
            </a:r>
          </a:p>
          <a:p>
            <a:pPr>
              <a:spcBef>
                <a:spcPts val="0"/>
              </a:spcBef>
            </a:pPr>
            <a:r>
              <a:rPr lang="en-US" sz="1100" b="1" cap="all" dirty="0">
                <a:solidFill>
                  <a:srgbClr val="4148C2"/>
                </a:solidFill>
                <a:ea typeface="Arial" panose="020B0604020202020204" pitchFamily="34" charset="0"/>
              </a:rPr>
              <a:t>Donald Berwick, </a:t>
            </a:r>
            <a:r>
              <a:rPr lang="en-US" sz="1100" dirty="0">
                <a:ea typeface="Times New Roman" panose="02020603050405020304" pitchFamily="18" charset="0"/>
              </a:rPr>
              <a:t>President Emeritus and Senior Fellow, Institute for Healthcare Improvement</a:t>
            </a:r>
          </a:p>
          <a:p>
            <a:pPr>
              <a:spcBef>
                <a:spcPts val="0"/>
              </a:spcBef>
            </a:pPr>
            <a:r>
              <a:rPr lang="en-US" sz="1100" b="1" cap="all" dirty="0">
                <a:solidFill>
                  <a:srgbClr val="4148C2"/>
                </a:solidFill>
                <a:ea typeface="Arial" panose="020B0604020202020204" pitchFamily="34" charset="0"/>
              </a:rPr>
              <a:t>Karyn Bishof, </a:t>
            </a:r>
            <a:r>
              <a:rPr lang="en-US" sz="1100" dirty="0">
                <a:solidFill>
                  <a:srgbClr val="000000"/>
                </a:solidFill>
                <a:ea typeface="Times New Roman" panose="02020603050405020304" pitchFamily="18" charset="0"/>
              </a:rPr>
              <a:t>President and Founder </a:t>
            </a:r>
            <a:r>
              <a:rPr lang="en-US" sz="1100" dirty="0">
                <a:ea typeface="Times New Roman" panose="02020603050405020304" pitchFamily="18" charset="0"/>
              </a:rPr>
              <a:t>, </a:t>
            </a:r>
            <a:r>
              <a:rPr lang="en-US" sz="1100" dirty="0">
                <a:solidFill>
                  <a:srgbClr val="000000"/>
                </a:solidFill>
                <a:ea typeface="Times New Roman" panose="02020603050405020304" pitchFamily="18" charset="0"/>
              </a:rPr>
              <a:t>Covid-19 Long-Hauler Advocacy Project  </a:t>
            </a:r>
            <a:endParaRPr lang="en-US" sz="1100" dirty="0">
              <a:ea typeface="Times New Roman" panose="02020603050405020304" pitchFamily="18" charset="0"/>
            </a:endParaRPr>
          </a:p>
          <a:p>
            <a:pPr>
              <a:spcBef>
                <a:spcPts val="0"/>
              </a:spcBef>
            </a:pPr>
            <a:r>
              <a:rPr lang="en-US" sz="1100" b="1" cap="all" dirty="0">
                <a:solidFill>
                  <a:srgbClr val="4148C2"/>
                </a:solidFill>
                <a:ea typeface="Arial" panose="020B0604020202020204" pitchFamily="34" charset="0"/>
              </a:rPr>
              <a:t>Lily Chu, </a:t>
            </a:r>
            <a:r>
              <a:rPr lang="en-US" sz="1100" dirty="0">
                <a:solidFill>
                  <a:srgbClr val="000000"/>
                </a:solidFill>
                <a:ea typeface="Times New Roman" panose="02020603050405020304" pitchFamily="18" charset="0"/>
              </a:rPr>
              <a:t>Vice President</a:t>
            </a:r>
            <a:r>
              <a:rPr lang="en-US" sz="1100" dirty="0">
                <a:ea typeface="Times New Roman" panose="02020603050405020304" pitchFamily="18" charset="0"/>
              </a:rPr>
              <a:t>, </a:t>
            </a:r>
            <a:r>
              <a:rPr lang="en-US" sz="1100" dirty="0">
                <a:solidFill>
                  <a:srgbClr val="000000"/>
                </a:solidFill>
                <a:ea typeface="Times New Roman" panose="02020603050405020304" pitchFamily="18" charset="0"/>
              </a:rPr>
              <a:t>International Association for Chronic Fatigue Syndrome/ Myalgic Encephalomyelitis (IACFS/ ME)</a:t>
            </a:r>
            <a:endParaRPr lang="en-US" sz="1100" dirty="0">
              <a:ea typeface="Times New Roman" panose="02020603050405020304" pitchFamily="18" charset="0"/>
            </a:endParaRPr>
          </a:p>
          <a:p>
            <a:pPr>
              <a:spcBef>
                <a:spcPts val="0"/>
              </a:spcBef>
            </a:pPr>
            <a:r>
              <a:rPr lang="en-US" sz="1100" b="1" cap="all" dirty="0">
                <a:solidFill>
                  <a:srgbClr val="4148C2"/>
                </a:solidFill>
                <a:ea typeface="Arial" panose="020B0604020202020204" pitchFamily="34" charset="0"/>
              </a:rPr>
              <a:t>Betty Diamond, </a:t>
            </a:r>
            <a:r>
              <a:rPr lang="en-US" sz="1100" dirty="0">
                <a:solidFill>
                  <a:srgbClr val="000000"/>
                </a:solidFill>
                <a:ea typeface="Times New Roman" panose="02020603050405020304" pitchFamily="18" charset="0"/>
              </a:rPr>
              <a:t>Director of the Institute of Molecular Medicine</a:t>
            </a:r>
            <a:r>
              <a:rPr lang="en-US" sz="1100" dirty="0">
                <a:ea typeface="Times New Roman" panose="02020603050405020304" pitchFamily="18" charset="0"/>
              </a:rPr>
              <a:t>, </a:t>
            </a:r>
            <a:r>
              <a:rPr lang="en-US" sz="1100" dirty="0">
                <a:solidFill>
                  <a:srgbClr val="000000"/>
                </a:solidFill>
                <a:ea typeface="Times New Roman" panose="02020603050405020304" pitchFamily="18" charset="0"/>
              </a:rPr>
              <a:t>The Feinstein Institutes for Medical Research </a:t>
            </a:r>
            <a:endParaRPr lang="en-US" sz="1100" dirty="0">
              <a:ea typeface="Times New Roman" panose="02020603050405020304" pitchFamily="18" charset="0"/>
            </a:endParaRPr>
          </a:p>
          <a:p>
            <a:pPr>
              <a:spcBef>
                <a:spcPts val="0"/>
              </a:spcBef>
            </a:pPr>
            <a:r>
              <a:rPr lang="en-US" sz="1100" b="1" cap="all" dirty="0" err="1">
                <a:solidFill>
                  <a:srgbClr val="4148C2"/>
                </a:solidFill>
                <a:ea typeface="Arial" panose="020B0604020202020204" pitchFamily="34" charset="0"/>
              </a:rPr>
              <a:t>abigail</a:t>
            </a:r>
            <a:r>
              <a:rPr lang="en-US" sz="1100" b="1" cap="all" dirty="0">
                <a:solidFill>
                  <a:srgbClr val="4148C2"/>
                </a:solidFill>
                <a:ea typeface="Arial" panose="020B0604020202020204" pitchFamily="34" charset="0"/>
              </a:rPr>
              <a:t> dumes, </a:t>
            </a:r>
            <a:r>
              <a:rPr lang="en-US" sz="1100" dirty="0">
                <a:ea typeface="Times New Roman" panose="02020603050405020304" pitchFamily="18" charset="0"/>
              </a:rPr>
              <a:t>Assistant Professor, University of Michigan </a:t>
            </a:r>
          </a:p>
          <a:p>
            <a:pPr>
              <a:spcBef>
                <a:spcPts val="0"/>
              </a:spcBef>
            </a:pPr>
            <a:r>
              <a:rPr lang="en-US" sz="1100" b="1" cap="all" dirty="0">
                <a:solidFill>
                  <a:srgbClr val="4148C2"/>
                </a:solidFill>
                <a:ea typeface="Arial" panose="020B0604020202020204" pitchFamily="34" charset="0"/>
              </a:rPr>
              <a:t>wesley ely, </a:t>
            </a:r>
            <a:r>
              <a:rPr lang="en-US" sz="1100" dirty="0">
                <a:solidFill>
                  <a:srgbClr val="000000"/>
                </a:solidFill>
                <a:ea typeface="Times New Roman" panose="02020603050405020304" pitchFamily="18" charset="0"/>
              </a:rPr>
              <a:t>Professor of Medicine </a:t>
            </a:r>
            <a:r>
              <a:rPr lang="en-US" sz="1100" dirty="0">
                <a:ea typeface="Times New Roman" panose="02020603050405020304" pitchFamily="18" charset="0"/>
              </a:rPr>
              <a:t>, </a:t>
            </a:r>
            <a:r>
              <a:rPr lang="en-US" sz="1100" dirty="0">
                <a:solidFill>
                  <a:srgbClr val="000000"/>
                </a:solidFill>
                <a:ea typeface="Times New Roman" panose="02020603050405020304" pitchFamily="18" charset="0"/>
              </a:rPr>
              <a:t>Vanderbilt University Medical Center</a:t>
            </a:r>
            <a:endParaRPr lang="en-US" sz="1100" dirty="0">
              <a:ea typeface="Times New Roman" panose="02020603050405020304" pitchFamily="18" charset="0"/>
            </a:endParaRPr>
          </a:p>
          <a:p>
            <a:pPr marL="0" indent="0">
              <a:buNone/>
            </a:pPr>
            <a:endParaRPr lang="en-US" sz="1100" dirty="0"/>
          </a:p>
        </p:txBody>
      </p:sp>
      <p:sp>
        <p:nvSpPr>
          <p:cNvPr id="7" name="Content Placeholder 6">
            <a:extLst>
              <a:ext uri="{FF2B5EF4-FFF2-40B4-BE49-F238E27FC236}">
                <a16:creationId xmlns:a16="http://schemas.microsoft.com/office/drawing/2014/main" id="{394D1C50-7C87-F2CE-BCD8-E07E60554B8A}"/>
              </a:ext>
            </a:extLst>
          </p:cNvPr>
          <p:cNvSpPr>
            <a:spLocks noGrp="1"/>
          </p:cNvSpPr>
          <p:nvPr>
            <p:ph idx="13"/>
          </p:nvPr>
        </p:nvSpPr>
        <p:spPr>
          <a:xfrm>
            <a:off x="4686065" y="1033918"/>
            <a:ext cx="3607288" cy="2791589"/>
          </a:xfrm>
        </p:spPr>
        <p:txBody>
          <a:bodyPr/>
          <a:lstStyle/>
          <a:p>
            <a:pPr>
              <a:spcBef>
                <a:spcPts val="0"/>
              </a:spcBef>
            </a:pPr>
            <a:r>
              <a:rPr lang="en-US" sz="1100" b="1" cap="all" dirty="0">
                <a:solidFill>
                  <a:srgbClr val="4148C2"/>
                </a:solidFill>
                <a:ea typeface="Arial" panose="020B0604020202020204" pitchFamily="34" charset="0"/>
              </a:rPr>
              <a:t>Dennis Larry Kolson, </a:t>
            </a:r>
            <a:r>
              <a:rPr lang="en-US" sz="1100" dirty="0">
                <a:solidFill>
                  <a:srgbClr val="000000"/>
                </a:solidFill>
                <a:ea typeface="Times New Roman" panose="02020603050405020304" pitchFamily="18" charset="0"/>
              </a:rPr>
              <a:t>Professor of Neurology </a:t>
            </a:r>
            <a:r>
              <a:rPr lang="en-US" sz="1100" dirty="0">
                <a:ea typeface="Times New Roman" panose="02020603050405020304" pitchFamily="18" charset="0"/>
              </a:rPr>
              <a:t>, </a:t>
            </a:r>
            <a:r>
              <a:rPr lang="en-US" sz="1100" dirty="0">
                <a:solidFill>
                  <a:srgbClr val="000000"/>
                </a:solidFill>
                <a:ea typeface="Times New Roman" panose="02020603050405020304" pitchFamily="18" charset="0"/>
              </a:rPr>
              <a:t>University of Pennsylvania </a:t>
            </a:r>
            <a:endParaRPr lang="en-US" sz="1100" b="1" cap="all" dirty="0">
              <a:solidFill>
                <a:srgbClr val="4148C2"/>
              </a:solidFill>
              <a:ea typeface="Arial" panose="020B0604020202020204" pitchFamily="34" charset="0"/>
            </a:endParaRPr>
          </a:p>
          <a:p>
            <a:pPr>
              <a:spcBef>
                <a:spcPts val="0"/>
              </a:spcBef>
            </a:pPr>
            <a:r>
              <a:rPr lang="en-US" sz="1100" b="1" cap="all" dirty="0">
                <a:solidFill>
                  <a:srgbClr val="4148C2"/>
                </a:solidFill>
                <a:ea typeface="Arial" panose="020B0604020202020204" pitchFamily="34" charset="0"/>
              </a:rPr>
              <a:t>Jerry krishnan, </a:t>
            </a:r>
            <a:r>
              <a:rPr lang="en-US" sz="1100" dirty="0">
                <a:solidFill>
                  <a:srgbClr val="000000"/>
                </a:solidFill>
                <a:ea typeface="Times New Roman" panose="02020603050405020304" pitchFamily="18" charset="0"/>
              </a:rPr>
              <a:t>Professor of Medicine and Public Health, University of Illinois Chicago</a:t>
            </a:r>
            <a:endParaRPr lang="en-US" sz="1100" dirty="0">
              <a:ea typeface="Times New Roman" panose="02020603050405020304" pitchFamily="18" charset="0"/>
            </a:endParaRPr>
          </a:p>
          <a:p>
            <a:pPr>
              <a:spcBef>
                <a:spcPts val="0"/>
              </a:spcBef>
            </a:pPr>
            <a:r>
              <a:rPr lang="en-US" sz="1100" b="1" cap="all" dirty="0">
                <a:solidFill>
                  <a:srgbClr val="4148C2"/>
                </a:solidFill>
                <a:ea typeface="Arial" panose="020B0604020202020204" pitchFamily="34" charset="0"/>
              </a:rPr>
              <a:t>LiNda sprague martinez, </a:t>
            </a:r>
            <a:r>
              <a:rPr lang="en-US" sz="1100" dirty="0">
                <a:solidFill>
                  <a:srgbClr val="000000"/>
                </a:solidFill>
                <a:ea typeface="Times New Roman" panose="02020603050405020304" pitchFamily="18" charset="0"/>
              </a:rPr>
              <a:t>Associate Professor </a:t>
            </a:r>
            <a:r>
              <a:rPr lang="en-US" sz="1100" dirty="0">
                <a:ea typeface="Times New Roman" panose="02020603050405020304" pitchFamily="18" charset="0"/>
              </a:rPr>
              <a:t>, </a:t>
            </a:r>
            <a:r>
              <a:rPr lang="en-US" sz="1100" dirty="0">
                <a:solidFill>
                  <a:srgbClr val="000000"/>
                </a:solidFill>
                <a:ea typeface="Times New Roman" panose="02020603050405020304" pitchFamily="18" charset="0"/>
              </a:rPr>
              <a:t>Boston University </a:t>
            </a:r>
            <a:endParaRPr lang="en-US" sz="1100" dirty="0">
              <a:ea typeface="Times New Roman" panose="02020603050405020304" pitchFamily="18" charset="0"/>
            </a:endParaRPr>
          </a:p>
          <a:p>
            <a:pPr>
              <a:spcBef>
                <a:spcPts val="0"/>
              </a:spcBef>
            </a:pPr>
            <a:r>
              <a:rPr lang="en-US" sz="1100" b="1" cap="all" dirty="0">
                <a:solidFill>
                  <a:srgbClr val="4148C2"/>
                </a:solidFill>
                <a:ea typeface="Arial" panose="020B0604020202020204" pitchFamily="34" charset="0"/>
              </a:rPr>
              <a:t>Peter </a:t>
            </a:r>
            <a:r>
              <a:rPr lang="en-US" sz="1100" b="1" cap="all" dirty="0" err="1">
                <a:solidFill>
                  <a:srgbClr val="4148C2"/>
                </a:solidFill>
                <a:ea typeface="Arial" panose="020B0604020202020204" pitchFamily="34" charset="0"/>
              </a:rPr>
              <a:t>palese</a:t>
            </a:r>
            <a:r>
              <a:rPr lang="en-US" sz="1100" b="1" cap="all" dirty="0">
                <a:solidFill>
                  <a:srgbClr val="4148C2"/>
                </a:solidFill>
                <a:ea typeface="Arial" panose="020B0604020202020204" pitchFamily="34" charset="0"/>
              </a:rPr>
              <a:t>, </a:t>
            </a:r>
            <a:r>
              <a:rPr lang="en-US" sz="1100" dirty="0">
                <a:solidFill>
                  <a:srgbClr val="000000"/>
                </a:solidFill>
                <a:ea typeface="Times New Roman" panose="02020603050405020304" pitchFamily="18" charset="0"/>
              </a:rPr>
              <a:t>Professor of Microbiology and Chair Icahn School of Medicine at Mount Sinai</a:t>
            </a:r>
            <a:endParaRPr lang="en-US" sz="1100" dirty="0">
              <a:ea typeface="Times New Roman" panose="02020603050405020304" pitchFamily="18" charset="0"/>
            </a:endParaRPr>
          </a:p>
          <a:p>
            <a:pPr>
              <a:spcBef>
                <a:spcPts val="0"/>
              </a:spcBef>
            </a:pPr>
            <a:r>
              <a:rPr lang="en-US" sz="1100" b="1" cap="all" dirty="0">
                <a:solidFill>
                  <a:srgbClr val="4148C2"/>
                </a:solidFill>
                <a:ea typeface="Arial" panose="020B0604020202020204" pitchFamily="34" charset="0"/>
              </a:rPr>
              <a:t>Caitlin Pedati, </a:t>
            </a:r>
            <a:r>
              <a:rPr lang="en-US" sz="1100" dirty="0">
                <a:solidFill>
                  <a:srgbClr val="000000"/>
                </a:solidFill>
                <a:ea typeface="Times New Roman" panose="02020603050405020304" pitchFamily="18" charset="0"/>
              </a:rPr>
              <a:t>Public Health District Director, Virginia Beach Department of Public Health  </a:t>
            </a:r>
            <a:endParaRPr lang="en-US" sz="1100" dirty="0">
              <a:ea typeface="Times New Roman" panose="02020603050405020304" pitchFamily="18" charset="0"/>
            </a:endParaRPr>
          </a:p>
          <a:p>
            <a:pPr>
              <a:spcBef>
                <a:spcPts val="0"/>
              </a:spcBef>
            </a:pPr>
            <a:r>
              <a:rPr lang="en-US" sz="1100" b="1" cap="all" dirty="0">
                <a:solidFill>
                  <a:srgbClr val="4148C2"/>
                </a:solidFill>
                <a:ea typeface="Arial" panose="020B0604020202020204" pitchFamily="34" charset="0"/>
              </a:rPr>
              <a:t>Mark Smolinski, </a:t>
            </a:r>
            <a:r>
              <a:rPr lang="en-US" sz="1100" dirty="0">
                <a:ea typeface="Times New Roman" panose="02020603050405020304" pitchFamily="18" charset="0"/>
              </a:rPr>
              <a:t>President, Ending Pandemics</a:t>
            </a:r>
          </a:p>
          <a:p>
            <a:pPr>
              <a:spcBef>
                <a:spcPts val="0"/>
              </a:spcBef>
            </a:pPr>
            <a:r>
              <a:rPr lang="en-US" sz="1100" b="1" cap="all" dirty="0" err="1">
                <a:solidFill>
                  <a:srgbClr val="4148C2"/>
                </a:solidFill>
                <a:ea typeface="Arial" panose="020B0604020202020204" pitchFamily="34" charset="0"/>
              </a:rPr>
              <a:t>andrea</a:t>
            </a:r>
            <a:r>
              <a:rPr lang="en-US" sz="1100" b="1" cap="all" dirty="0">
                <a:solidFill>
                  <a:srgbClr val="4148C2"/>
                </a:solidFill>
                <a:ea typeface="Arial" panose="020B0604020202020204" pitchFamily="34" charset="0"/>
              </a:rPr>
              <a:t> B. </a:t>
            </a:r>
            <a:r>
              <a:rPr lang="en-US" sz="1100" b="1" cap="all" dirty="0" err="1">
                <a:solidFill>
                  <a:srgbClr val="4148C2"/>
                </a:solidFill>
                <a:ea typeface="Arial" panose="020B0604020202020204" pitchFamily="34" charset="0"/>
              </a:rPr>
              <a:t>troxel</a:t>
            </a:r>
            <a:r>
              <a:rPr lang="en-US" sz="1100" b="1" cap="all" dirty="0">
                <a:solidFill>
                  <a:srgbClr val="4148C2"/>
                </a:solidFill>
                <a:ea typeface="Arial" panose="020B0604020202020204" pitchFamily="34" charset="0"/>
              </a:rPr>
              <a:t>, </a:t>
            </a:r>
            <a:r>
              <a:rPr lang="en-US" sz="1100" dirty="0">
                <a:solidFill>
                  <a:srgbClr val="000000"/>
                </a:solidFill>
                <a:ea typeface="Times New Roman" panose="02020603050405020304" pitchFamily="18" charset="0"/>
              </a:rPr>
              <a:t>Director of the Division of Biostatistics</a:t>
            </a:r>
            <a:r>
              <a:rPr lang="en-US" sz="1100" dirty="0">
                <a:ea typeface="Times New Roman" panose="02020603050405020304" pitchFamily="18" charset="0"/>
              </a:rPr>
              <a:t>, </a:t>
            </a:r>
            <a:r>
              <a:rPr lang="en-US" sz="1100" dirty="0">
                <a:solidFill>
                  <a:srgbClr val="000000"/>
                </a:solidFill>
                <a:ea typeface="Times New Roman" panose="02020603050405020304" pitchFamily="18" charset="0"/>
              </a:rPr>
              <a:t>Professor of Population Health </a:t>
            </a:r>
            <a:r>
              <a:rPr lang="en-US" sz="1100" dirty="0">
                <a:ea typeface="Times New Roman" panose="02020603050405020304" pitchFamily="18" charset="0"/>
              </a:rPr>
              <a:t>, </a:t>
            </a:r>
            <a:r>
              <a:rPr lang="en-US" sz="1100" dirty="0">
                <a:solidFill>
                  <a:srgbClr val="000000"/>
                </a:solidFill>
                <a:ea typeface="Times New Roman" panose="02020603050405020304" pitchFamily="18" charset="0"/>
              </a:rPr>
              <a:t>NYU Grossman School of Medicine </a:t>
            </a:r>
            <a:endParaRPr lang="en-US" sz="1100" dirty="0">
              <a:ea typeface="Times New Roman" panose="02020603050405020304" pitchFamily="18" charset="0"/>
            </a:endParaRPr>
          </a:p>
          <a:p>
            <a:pPr>
              <a:spcBef>
                <a:spcPts val="0"/>
              </a:spcBef>
            </a:pPr>
            <a:r>
              <a:rPr lang="en-US" sz="1100" b="1" cap="all" dirty="0">
                <a:solidFill>
                  <a:srgbClr val="4148C2"/>
                </a:solidFill>
                <a:ea typeface="Arial" panose="020B0604020202020204" pitchFamily="34" charset="0"/>
              </a:rPr>
              <a:t>Monica </a:t>
            </a:r>
            <a:r>
              <a:rPr lang="en-US" sz="1100" b="1" cap="all" dirty="0" err="1">
                <a:solidFill>
                  <a:srgbClr val="4148C2"/>
                </a:solidFill>
                <a:ea typeface="Arial" panose="020B0604020202020204" pitchFamily="34" charset="0"/>
              </a:rPr>
              <a:t>Verduzco-gutierrez</a:t>
            </a:r>
            <a:r>
              <a:rPr lang="en-US" sz="1100" b="1" cap="all" dirty="0">
                <a:solidFill>
                  <a:srgbClr val="4148C2"/>
                </a:solidFill>
                <a:ea typeface="Arial" panose="020B0604020202020204" pitchFamily="34" charset="0"/>
              </a:rPr>
              <a:t>, </a:t>
            </a:r>
            <a:r>
              <a:rPr lang="en-US" sz="1100" dirty="0">
                <a:solidFill>
                  <a:srgbClr val="000000"/>
                </a:solidFill>
                <a:ea typeface="Times New Roman" panose="02020603050405020304" pitchFamily="18" charset="0"/>
              </a:rPr>
              <a:t>Professor and Distinguished Chair, Department of Rehabilitation Medicine </a:t>
            </a:r>
            <a:r>
              <a:rPr lang="en-US" sz="1100" dirty="0">
                <a:ea typeface="Times New Roman" panose="02020603050405020304" pitchFamily="18" charset="0"/>
              </a:rPr>
              <a:t>, </a:t>
            </a:r>
            <a:r>
              <a:rPr lang="en-US" sz="1100" dirty="0">
                <a:solidFill>
                  <a:srgbClr val="000000"/>
                </a:solidFill>
                <a:ea typeface="Times New Roman" panose="02020603050405020304" pitchFamily="18" charset="0"/>
              </a:rPr>
              <a:t>University of Texas Health Science Center at San Antonio </a:t>
            </a:r>
            <a:endParaRPr lang="en-US" sz="1100" dirty="0">
              <a:ea typeface="Times New Roman" panose="02020603050405020304" pitchFamily="18" charset="0"/>
            </a:endParaRPr>
          </a:p>
          <a:p>
            <a:pPr marL="0">
              <a:spcBef>
                <a:spcPts val="0"/>
              </a:spcBef>
              <a:tabLst>
                <a:tab pos="1971675" algn="l"/>
              </a:tabLst>
            </a:pPr>
            <a:endParaRPr lang="en-US" sz="1100" dirty="0">
              <a:latin typeface="+mj-lt"/>
              <a:ea typeface="Times New Roman" panose="02020603050405020304" pitchFamily="18" charset="0"/>
            </a:endParaRPr>
          </a:p>
          <a:p>
            <a:endParaRPr lang="en-US" sz="1100" dirty="0"/>
          </a:p>
        </p:txBody>
      </p:sp>
    </p:spTree>
    <p:extLst>
      <p:ext uri="{BB962C8B-B14F-4D97-AF65-F5344CB8AC3E}">
        <p14:creationId xmlns:p14="http://schemas.microsoft.com/office/powerpoint/2010/main" val="297078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0E51-12B8-1BAA-BFD8-CD0C0C6DEBCE}"/>
              </a:ext>
            </a:extLst>
          </p:cNvPr>
          <p:cNvSpPr>
            <a:spLocks noGrp="1"/>
          </p:cNvSpPr>
          <p:nvPr>
            <p:ph type="title"/>
          </p:nvPr>
        </p:nvSpPr>
        <p:spPr>
          <a:xfrm>
            <a:off x="931272" y="2013425"/>
            <a:ext cx="7481207" cy="1772693"/>
          </a:xfrm>
        </p:spPr>
        <p:txBody>
          <a:bodyPr/>
          <a:lstStyle/>
          <a:p>
            <a:pPr algn="ctr"/>
            <a:r>
              <a:rPr lang="en-US" b="1" dirty="0"/>
              <a:t>Project Overview: A Multi-Phase and Collaborative Approach</a:t>
            </a:r>
          </a:p>
        </p:txBody>
      </p:sp>
      <p:sp>
        <p:nvSpPr>
          <p:cNvPr id="4" name="Slide Number Placeholder 3">
            <a:extLst>
              <a:ext uri="{FF2B5EF4-FFF2-40B4-BE49-F238E27FC236}">
                <a16:creationId xmlns:a16="http://schemas.microsoft.com/office/drawing/2014/main" id="{2C1A4D14-C5D7-8E7A-B2BA-57520BE483B1}"/>
              </a:ext>
            </a:extLst>
          </p:cNvPr>
          <p:cNvSpPr>
            <a:spLocks noGrp="1"/>
          </p:cNvSpPr>
          <p:nvPr>
            <p:ph type="sldNum" sz="quarter" idx="12"/>
          </p:nvPr>
        </p:nvSpPr>
        <p:spPr/>
        <p:txBody>
          <a:bodyPr/>
          <a:lstStyle/>
          <a:p>
            <a:fld id="{7D719527-7B7D-4A2D-ABD1-359B6741A748}" type="slidenum">
              <a:rPr lang="en-US" smtClean="0"/>
              <a:t>7</a:t>
            </a:fld>
            <a:endParaRPr lang="en-US"/>
          </a:p>
        </p:txBody>
      </p:sp>
    </p:spTree>
    <p:extLst>
      <p:ext uri="{BB962C8B-B14F-4D97-AF65-F5344CB8AC3E}">
        <p14:creationId xmlns:p14="http://schemas.microsoft.com/office/powerpoint/2010/main" val="315395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08E36-B329-3B77-2D2F-C5DC2638D3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E0E6C-7845-9DA9-6A9A-42498FAC8F87}"/>
              </a:ext>
            </a:extLst>
          </p:cNvPr>
          <p:cNvSpPr>
            <a:spLocks noGrp="1"/>
          </p:cNvSpPr>
          <p:nvPr>
            <p:ph type="sldNum" sz="quarter" idx="12"/>
          </p:nvPr>
        </p:nvSpPr>
        <p:spPr/>
        <p:txBody>
          <a:bodyPr/>
          <a:lstStyle/>
          <a:p>
            <a:fld id="{7D719527-7B7D-4A2D-ABD1-359B6741A748}" type="slidenum">
              <a:rPr lang="en-US" smtClean="0"/>
              <a:t>8</a:t>
            </a:fld>
            <a:endParaRPr lang="en-US"/>
          </a:p>
        </p:txBody>
      </p:sp>
      <p:sp>
        <p:nvSpPr>
          <p:cNvPr id="7" name="TextBox 6">
            <a:extLst>
              <a:ext uri="{FF2B5EF4-FFF2-40B4-BE49-F238E27FC236}">
                <a16:creationId xmlns:a16="http://schemas.microsoft.com/office/drawing/2014/main" id="{66A3EE6D-24F0-E862-CE72-D36A86EA2B2D}"/>
              </a:ext>
            </a:extLst>
          </p:cNvPr>
          <p:cNvSpPr txBox="1"/>
          <p:nvPr/>
        </p:nvSpPr>
        <p:spPr>
          <a:xfrm>
            <a:off x="319891" y="276812"/>
            <a:ext cx="7388704" cy="461665"/>
          </a:xfrm>
          <a:prstGeom prst="rect">
            <a:avLst/>
          </a:prstGeom>
          <a:noFill/>
        </p:spPr>
        <p:txBody>
          <a:bodyPr wrap="square" rtlCol="0">
            <a:spAutoFit/>
          </a:bodyPr>
          <a:lstStyle/>
          <a:p>
            <a:pPr algn="l"/>
            <a:r>
              <a:rPr lang="en-US" sz="2400" b="1" dirty="0">
                <a:solidFill>
                  <a:srgbClr val="315470"/>
                </a:solidFill>
                <a:latin typeface="+mj-lt"/>
              </a:rPr>
              <a:t>Multi-Phase Process</a:t>
            </a:r>
          </a:p>
        </p:txBody>
      </p:sp>
      <p:sp>
        <p:nvSpPr>
          <p:cNvPr id="12" name="Rectangle 11">
            <a:extLst>
              <a:ext uri="{FF2B5EF4-FFF2-40B4-BE49-F238E27FC236}">
                <a16:creationId xmlns:a16="http://schemas.microsoft.com/office/drawing/2014/main" id="{F7295195-AE31-370D-9364-1170AF113EB4}"/>
              </a:ext>
            </a:extLst>
          </p:cNvPr>
          <p:cNvSpPr/>
          <p:nvPr/>
        </p:nvSpPr>
        <p:spPr>
          <a:xfrm>
            <a:off x="2449002" y="3768918"/>
            <a:ext cx="4063116" cy="739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7C20BBFB-1D61-15D8-4AC8-3AD1C66297E7}"/>
              </a:ext>
            </a:extLst>
          </p:cNvPr>
          <p:cNvPicPr>
            <a:picLocks noChangeAspect="1"/>
          </p:cNvPicPr>
          <p:nvPr/>
        </p:nvPicPr>
        <p:blipFill>
          <a:blip r:embed="rId3"/>
          <a:stretch>
            <a:fillRect/>
          </a:stretch>
        </p:blipFill>
        <p:spPr>
          <a:xfrm>
            <a:off x="423425" y="1374582"/>
            <a:ext cx="8054993" cy="2394336"/>
          </a:xfrm>
          <a:prstGeom prst="rect">
            <a:avLst/>
          </a:prstGeom>
        </p:spPr>
      </p:pic>
    </p:spTree>
    <p:extLst>
      <p:ext uri="{BB962C8B-B14F-4D97-AF65-F5344CB8AC3E}">
        <p14:creationId xmlns:p14="http://schemas.microsoft.com/office/powerpoint/2010/main" val="177395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487518-E3A8-72B9-245B-FD87DBF4BACF}"/>
              </a:ext>
            </a:extLst>
          </p:cNvPr>
          <p:cNvSpPr>
            <a:spLocks noGrp="1"/>
          </p:cNvSpPr>
          <p:nvPr>
            <p:ph type="sldNum" sz="quarter" idx="12"/>
          </p:nvPr>
        </p:nvSpPr>
        <p:spPr/>
        <p:txBody>
          <a:bodyPr/>
          <a:lstStyle/>
          <a:p>
            <a:fld id="{7D719527-7B7D-4A2D-ABD1-359B6741A748}" type="slidenum">
              <a:rPr lang="en-US" smtClean="0"/>
              <a:t>9</a:t>
            </a:fld>
            <a:endParaRPr lang="en-US"/>
          </a:p>
        </p:txBody>
      </p:sp>
      <p:sp>
        <p:nvSpPr>
          <p:cNvPr id="7" name="TextBox 6">
            <a:extLst>
              <a:ext uri="{FF2B5EF4-FFF2-40B4-BE49-F238E27FC236}">
                <a16:creationId xmlns:a16="http://schemas.microsoft.com/office/drawing/2014/main" id="{9D187525-B3E3-73AF-3F09-4CAF816224E2}"/>
              </a:ext>
            </a:extLst>
          </p:cNvPr>
          <p:cNvSpPr txBox="1"/>
          <p:nvPr/>
        </p:nvSpPr>
        <p:spPr>
          <a:xfrm>
            <a:off x="319891" y="276812"/>
            <a:ext cx="7388704" cy="461665"/>
          </a:xfrm>
          <a:prstGeom prst="rect">
            <a:avLst/>
          </a:prstGeom>
          <a:noFill/>
        </p:spPr>
        <p:txBody>
          <a:bodyPr wrap="square" rtlCol="0">
            <a:spAutoFit/>
          </a:bodyPr>
          <a:lstStyle/>
          <a:p>
            <a:pPr algn="l"/>
            <a:r>
              <a:rPr lang="en-US" sz="2400" b="1" dirty="0">
                <a:solidFill>
                  <a:srgbClr val="315470"/>
                </a:solidFill>
                <a:latin typeface="+mj-lt"/>
              </a:rPr>
              <a:t>Scoping Phase (January – February 2023) </a:t>
            </a:r>
          </a:p>
        </p:txBody>
      </p:sp>
      <p:sp>
        <p:nvSpPr>
          <p:cNvPr id="12" name="Rectangle 11">
            <a:extLst>
              <a:ext uri="{FF2B5EF4-FFF2-40B4-BE49-F238E27FC236}">
                <a16:creationId xmlns:a16="http://schemas.microsoft.com/office/drawing/2014/main" id="{8346B169-AB6A-0667-3291-65472D29EA5D}"/>
              </a:ext>
            </a:extLst>
          </p:cNvPr>
          <p:cNvSpPr/>
          <p:nvPr/>
        </p:nvSpPr>
        <p:spPr>
          <a:xfrm>
            <a:off x="2449002" y="3768918"/>
            <a:ext cx="4063116" cy="739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251AB938-F524-89ED-30D0-6895B07B5979}"/>
              </a:ext>
            </a:extLst>
          </p:cNvPr>
          <p:cNvPicPr>
            <a:picLocks noChangeAspect="1"/>
          </p:cNvPicPr>
          <p:nvPr/>
        </p:nvPicPr>
        <p:blipFill>
          <a:blip r:embed="rId3"/>
          <a:stretch>
            <a:fillRect/>
          </a:stretch>
        </p:blipFill>
        <p:spPr>
          <a:xfrm>
            <a:off x="423425" y="1374582"/>
            <a:ext cx="8054993" cy="2394336"/>
          </a:xfrm>
          <a:prstGeom prst="rect">
            <a:avLst/>
          </a:prstGeom>
        </p:spPr>
      </p:pic>
      <p:sp>
        <p:nvSpPr>
          <p:cNvPr id="4" name="Rectangle 3">
            <a:extLst>
              <a:ext uri="{FF2B5EF4-FFF2-40B4-BE49-F238E27FC236}">
                <a16:creationId xmlns:a16="http://schemas.microsoft.com/office/drawing/2014/main" id="{D585C633-2B31-DC1E-FE3C-A0C2F23C2980}"/>
              </a:ext>
            </a:extLst>
          </p:cNvPr>
          <p:cNvSpPr/>
          <p:nvPr/>
        </p:nvSpPr>
        <p:spPr>
          <a:xfrm>
            <a:off x="319891" y="1287382"/>
            <a:ext cx="2411277" cy="26710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716372"/>
      </p:ext>
    </p:extLst>
  </p:cSld>
  <p:clrMapOvr>
    <a:masterClrMapping/>
  </p:clrMapOvr>
</p:sld>
</file>

<file path=ppt/theme/theme1.xml><?xml version="1.0" encoding="utf-8"?>
<a:theme xmlns:a="http://schemas.openxmlformats.org/drawingml/2006/main" name="Office Theme">
  <a:themeElements>
    <a:clrScheme name="National Academies Office Colors">
      <a:dk1>
        <a:srgbClr val="3B3B3C"/>
      </a:dk1>
      <a:lt1>
        <a:sysClr val="window" lastClr="FFFFFF"/>
      </a:lt1>
      <a:dk2>
        <a:srgbClr val="211747"/>
      </a:dk2>
      <a:lt2>
        <a:srgbClr val="F3F1EB"/>
      </a:lt2>
      <a:accent1>
        <a:srgbClr val="211747"/>
      </a:accent1>
      <a:accent2>
        <a:srgbClr val="4148C2"/>
      </a:accent2>
      <a:accent3>
        <a:srgbClr val="E269A0"/>
      </a:accent3>
      <a:accent4>
        <a:srgbClr val="FEDA6C"/>
      </a:accent4>
      <a:accent5>
        <a:srgbClr val="7ADBF0"/>
      </a:accent5>
      <a:accent6>
        <a:srgbClr val="DCF9E5"/>
      </a:accent6>
      <a:hlink>
        <a:srgbClr val="0563C1"/>
      </a:hlink>
      <a:folHlink>
        <a:srgbClr val="954F72"/>
      </a:folHlink>
    </a:clrScheme>
    <a:fontScheme name="National Academies Office Font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ational Academies PPT" id="{5603DE5C-5C8F-F847-A415-82E7F7825A94}" vid="{E37FF712-3111-0F44-83D0-0408AE42B9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5C8BF2F4F7554FAEE0A73D4B80A94D" ma:contentTypeVersion="17" ma:contentTypeDescription="Create a new document." ma:contentTypeScope="" ma:versionID="56280cc5ebd852adb94b76b352b008d4">
  <xsd:schema xmlns:xsd="http://www.w3.org/2001/XMLSchema" xmlns:xs="http://www.w3.org/2001/XMLSchema" xmlns:p="http://schemas.microsoft.com/office/2006/metadata/properties" xmlns:ns3="37f75da5-9717-454b-aca6-62d9c2e59169" xmlns:ns4="ffbaa41d-1154-42d1-ac5d-48f5098af74a" targetNamespace="http://schemas.microsoft.com/office/2006/metadata/properties" ma:root="true" ma:fieldsID="8ccb8cf3acae3b30711196ae32a03e37" ns3:_="" ns4:_="">
    <xsd:import namespace="37f75da5-9717-454b-aca6-62d9c2e59169"/>
    <xsd:import namespace="ffbaa41d-1154-42d1-ac5d-48f5098af74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75da5-9717-454b-aca6-62d9c2e591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baa41d-1154-42d1-ac5d-48f5098af74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fbaa41d-1154-42d1-ac5d-48f5098af74a" xsi:nil="true"/>
  </documentManagement>
</p:properties>
</file>

<file path=customXml/itemProps1.xml><?xml version="1.0" encoding="utf-8"?>
<ds:datastoreItem xmlns:ds="http://schemas.openxmlformats.org/officeDocument/2006/customXml" ds:itemID="{6FB64188-6D5E-4F70-9661-FADE3760D2E7}">
  <ds:schemaRefs>
    <ds:schemaRef ds:uri="http://schemas.microsoft.com/sharepoint/v3/contenttype/forms"/>
  </ds:schemaRefs>
</ds:datastoreItem>
</file>

<file path=customXml/itemProps2.xml><?xml version="1.0" encoding="utf-8"?>
<ds:datastoreItem xmlns:ds="http://schemas.openxmlformats.org/officeDocument/2006/customXml" ds:itemID="{E5BAC75B-A9CB-423B-948E-7F862895F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75da5-9717-454b-aca6-62d9c2e59169"/>
    <ds:schemaRef ds:uri="ffbaa41d-1154-42d1-ac5d-48f5098af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46B64D-4902-4FA4-A5F9-8EEC08A7FECA}">
  <ds:schemaRefs>
    <ds:schemaRef ds:uri="37f75da5-9717-454b-aca6-62d9c2e59169"/>
    <ds:schemaRef ds:uri="ffbaa41d-1154-42d1-ac5d-48f5098af74a"/>
    <ds:schemaRef ds:uri="http://purl.org/dc/elements/1.1/"/>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National Academies PPT</Template>
  <TotalTime>4103</TotalTime>
  <Words>3311</Words>
  <Application>Microsoft Office PowerPoint</Application>
  <PresentationFormat>On-screen Show (16:9)</PresentationFormat>
  <Paragraphs>230</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ArialMT</vt:lpstr>
      <vt:lpstr>Calibri</vt:lpstr>
      <vt:lpstr>Courier New</vt:lpstr>
      <vt:lpstr>Georgia</vt:lpstr>
      <vt:lpstr>Times New Roman</vt:lpstr>
      <vt:lpstr>Office Theme</vt:lpstr>
      <vt:lpstr>PowerPoint Presentation</vt:lpstr>
      <vt:lpstr>PowerPoint Presentation</vt:lpstr>
      <vt:lpstr>Project Background: Statement of Task and Committee</vt:lpstr>
      <vt:lpstr>PowerPoint Presentation</vt:lpstr>
      <vt:lpstr>PowerPoint Presentation</vt:lpstr>
      <vt:lpstr>PowerPoint Presentation</vt:lpstr>
      <vt:lpstr>Project Overview: A Multi-Phase and Collaborative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Engagement Purpose</vt:lpstr>
      <vt:lpstr>PowerPoint Presentation</vt:lpstr>
      <vt:lpstr>Key Takeaways from Engagement Efforts</vt:lpstr>
      <vt:lpstr>Download the Report  </vt:lpstr>
      <vt:lpstr>PowerPoint Presentation</vt:lpstr>
      <vt:lpstr>PowerPoint Presentation</vt:lpstr>
      <vt:lpstr>PowerPoint Presentation</vt:lpstr>
      <vt:lpstr>Looking Ahead </vt:lpstr>
      <vt:lpstr>PowerPoint Presentation</vt:lpstr>
    </vt:vector>
  </TitlesOfParts>
  <Company>The National Academies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Worku, Tequam</dc:creator>
  <cp:lastModifiedBy>Amesbury, Sarah</cp:lastModifiedBy>
  <cp:revision>104</cp:revision>
  <dcterms:created xsi:type="dcterms:W3CDTF">2022-05-27T16:41:43Z</dcterms:created>
  <dcterms:modified xsi:type="dcterms:W3CDTF">2024-05-28T14:46:01Z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0x010100495C8BF2F4F7554FAEE0A73D4B80A94D</vt:lpwstr>
  </property>
</Properties>
</file>