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8"/>
  </p:notesMasterIdLst>
  <p:sldIdLst>
    <p:sldId id="286" r:id="rId5"/>
    <p:sldId id="287" r:id="rId6"/>
    <p:sldId id="368" r:id="rId7"/>
    <p:sldId id="360" r:id="rId8"/>
    <p:sldId id="369" r:id="rId9"/>
    <p:sldId id="362" r:id="rId10"/>
    <p:sldId id="370" r:id="rId11"/>
    <p:sldId id="363" r:id="rId12"/>
    <p:sldId id="371" r:id="rId13"/>
    <p:sldId id="364" r:id="rId14"/>
    <p:sldId id="372" r:id="rId15"/>
    <p:sldId id="365" r:id="rId16"/>
    <p:sldId id="373" r:id="rId17"/>
    <p:sldId id="366" r:id="rId18"/>
    <p:sldId id="374" r:id="rId19"/>
    <p:sldId id="367" r:id="rId20"/>
    <p:sldId id="375" r:id="rId21"/>
    <p:sldId id="274" r:id="rId22"/>
    <p:sldId id="379" r:id="rId23"/>
    <p:sldId id="283" r:id="rId24"/>
    <p:sldId id="377" r:id="rId25"/>
    <p:sldId id="376" r:id="rId26"/>
    <p:sldId id="378"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BF7BE31-B34C-A24F-277B-1F36EB00FCF3}" name="Valiant, William (OS/OASH)" initials="V(" userId="S::william.valiant@hhs.gov::009ab879-1cd7-41c9-ba0b-f1b688fef23d" providerId="AD"/>
  <p188:author id="{599CB550-ABD1-971A-67F9-0C3A31F5B11F}" name="O'Donnell, Allison (HHS/OASH)" initials="O(" userId="S::allison.odonnell@hhs.gov::2fd7a866-1b5e-449a-8938-1e4eaee4edfd" providerId="AD"/>
  <p188:author id="{C4A28753-F1FC-2FFF-9B13-ED004BE97943}" name="Iademarco, Michael (HHS/OASH)" initials="IM(" userId="S::Michael.Iademarco@hhs.gov::d62cf734-b35a-4155-9d8d-8fed8e3d3a20" providerId="AD"/>
  <p188:author id="{203FDA58-FA7D-9BE8-6604-BDC767BA0BE5}" name="Meyer, Emily Ann (HHS/OASH)" initials="M(" userId="S::emilyann.meyer@hhs.gov::516157d4-d77b-4cc2-88af-8e4d7de5ad54" providerId="AD"/>
  <p188:author id="{BE4ED778-97AC-3AE1-9A51-AD04505EB91B}" name="Office of Long COVID" initials="OLC" userId="Office of Long COVID" providerId="None"/>
  <p188:author id="{E489E47E-0EBD-37D3-D58C-8534A85F4D90}" name="Meyer, Emily Ann (HHS/OASH)" initials="MEA(" userId="S::Emilyann.Meyer@hhs.gov::516157d4-d77b-4cc2-88af-8e4d7de5ad54" providerId="AD"/>
  <p188:author id="{6B301185-C704-39C7-A669-248692DF42AF}" name="Valiant, William (OS/OASH)" initials="VW(" userId="S::William.Valiant@hhs.gov::009ab879-1cd7-41c9-ba0b-f1b688fef23d" providerId="AD"/>
  <p188:author id="{906D448C-CB03-BE95-0F0A-1C308E56AFA7}" name="OSGIO" initials="OSGIO" userId="OSGIO" providerId="None"/>
  <p188:author id="{FC737F92-E258-6BCB-25DF-52E1A02D8FFA}" name="Simon, Ian (HHS/OASH)" initials="SI(" userId="S::Ian.Simon@hhs.gov::92343e38-fec2-4ff7-ae27-984e3d2ccb48" providerId="AD"/>
  <p188:author id="{2997D09D-57A2-B89A-C6F9-A8D22ACA8F8B}" name="Pinder, Evette D LCDR USPHS DODHRA SAPRO (USA)" initials="PEDLUDS(" userId="Pinder, Evette D LCDR USPHS DODHRA SAPRO (USA)" providerId="None"/>
  <p188:author id="{E5E901A7-B6E6-18FB-ED54-F920E74F0556}" name="Simon, Ian (HHS/OASH)" initials="S(" userId="S::ian.simon@hhs.gov::92343e38-fec2-4ff7-ae27-984e3d2ccb48" providerId="AD"/>
  <p188:author id="{03CC99A9-2D54-FA63-6D1B-03AB2CE699D7}" name="Mobasseri, Annaliese (HHS/OASH) (CTR)" initials="M(" userId="S::annaliese.mobasseri@hhs.gov::db969bd7-b334-49ef-add1-37ee43dd3016" providerId="AD"/>
  <p188:author id="{06B301C5-533A-D831-2283-71D6ED7356E2}" name="Evette" initials="E" userId="Evette"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2" autoAdjust="0"/>
    <p:restoredTop sz="81807" autoAdjust="0"/>
  </p:normalViewPr>
  <p:slideViewPr>
    <p:cSldViewPr snapToGrid="0">
      <p:cViewPr varScale="1">
        <p:scale>
          <a:sx n="70" d="100"/>
          <a:sy n="70" d="100"/>
        </p:scale>
        <p:origin x="1166" y="53"/>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7E15DC-1B06-42F4-A1F4-BD6E58CD0E65}" type="doc">
      <dgm:prSet loTypeId="urn:microsoft.com/office/officeart/2005/8/layout/chevron1" loCatId="process" qsTypeId="urn:microsoft.com/office/officeart/2005/8/quickstyle/simple1" qsCatId="simple" csTypeId="urn:microsoft.com/office/officeart/2005/8/colors/colorful4" csCatId="colorful" phldr="1"/>
      <dgm:spPr/>
    </dgm:pt>
    <dgm:pt modelId="{7899B129-9209-4F7C-84E2-FCDF5F8312C2}">
      <dgm:prSet phldrT="[Text]"/>
      <dgm:spPr/>
      <dgm:t>
        <a:bodyPr/>
        <a:lstStyle/>
        <a:p>
          <a:r>
            <a:rPr lang="en-US" dirty="0"/>
            <a:t>Models of Care</a:t>
          </a:r>
        </a:p>
      </dgm:t>
    </dgm:pt>
    <dgm:pt modelId="{3B0E8A3E-DD03-45CD-B22F-A86A92C4DE01}" type="parTrans" cxnId="{CAD526F5-427D-47FF-9ED2-1423766CECBD}">
      <dgm:prSet/>
      <dgm:spPr/>
      <dgm:t>
        <a:bodyPr/>
        <a:lstStyle/>
        <a:p>
          <a:endParaRPr lang="en-US"/>
        </a:p>
      </dgm:t>
    </dgm:pt>
    <dgm:pt modelId="{F067DA6C-D280-4A48-B1FA-5E971FAA1895}" type="sibTrans" cxnId="{CAD526F5-427D-47FF-9ED2-1423766CECBD}">
      <dgm:prSet/>
      <dgm:spPr/>
      <dgm:t>
        <a:bodyPr/>
        <a:lstStyle/>
        <a:p>
          <a:endParaRPr lang="en-US"/>
        </a:p>
      </dgm:t>
    </dgm:pt>
    <dgm:pt modelId="{C509F0DF-48C7-4F5F-A47B-E556F14F99A6}">
      <dgm:prSet phldrT="[Text]"/>
      <dgm:spPr/>
      <dgm:t>
        <a:bodyPr/>
        <a:lstStyle/>
        <a:p>
          <a:r>
            <a:rPr lang="en-US" dirty="0"/>
            <a:t>Delivery of Supports and Services</a:t>
          </a:r>
        </a:p>
      </dgm:t>
    </dgm:pt>
    <dgm:pt modelId="{040E22A1-04DF-4F21-A358-BD7FFA997B14}" type="parTrans" cxnId="{F57DB4BE-5CFA-4005-9127-ACD8D70FD59A}">
      <dgm:prSet/>
      <dgm:spPr/>
      <dgm:t>
        <a:bodyPr/>
        <a:lstStyle/>
        <a:p>
          <a:endParaRPr lang="en-US"/>
        </a:p>
      </dgm:t>
    </dgm:pt>
    <dgm:pt modelId="{42FEA0DA-F8DD-4A51-9799-0AF97C3455F8}" type="sibTrans" cxnId="{F57DB4BE-5CFA-4005-9127-ACD8D70FD59A}">
      <dgm:prSet/>
      <dgm:spPr/>
      <dgm:t>
        <a:bodyPr/>
        <a:lstStyle/>
        <a:p>
          <a:endParaRPr lang="en-US"/>
        </a:p>
      </dgm:t>
    </dgm:pt>
    <dgm:pt modelId="{7CAA233D-605E-401A-B905-A37E1E43B380}">
      <dgm:prSet phldrT="[Text]"/>
      <dgm:spPr/>
      <dgm:t>
        <a:bodyPr/>
        <a:lstStyle/>
        <a:p>
          <a:r>
            <a:rPr lang="en-US" dirty="0"/>
            <a:t>Childhood Development and Education</a:t>
          </a:r>
        </a:p>
      </dgm:t>
    </dgm:pt>
    <dgm:pt modelId="{332707E5-DA98-48CD-8608-E42AAD1C5F72}" type="parTrans" cxnId="{10A9BB36-A4FD-44B9-B996-77957DA8020C}">
      <dgm:prSet/>
      <dgm:spPr/>
      <dgm:t>
        <a:bodyPr/>
        <a:lstStyle/>
        <a:p>
          <a:endParaRPr lang="en-US"/>
        </a:p>
      </dgm:t>
    </dgm:pt>
    <dgm:pt modelId="{C7FB0C0B-B073-410F-950E-3512762EA238}" type="sibTrans" cxnId="{10A9BB36-A4FD-44B9-B996-77957DA8020C}">
      <dgm:prSet/>
      <dgm:spPr/>
      <dgm:t>
        <a:bodyPr/>
        <a:lstStyle/>
        <a:p>
          <a:endParaRPr lang="en-US"/>
        </a:p>
      </dgm:t>
    </dgm:pt>
    <dgm:pt modelId="{18A516DA-3CD4-46CB-AC0A-06C18B79A757}">
      <dgm:prSet phldrT="[Text]"/>
      <dgm:spPr/>
      <dgm:t>
        <a:bodyPr/>
        <a:lstStyle/>
        <a:p>
          <a:r>
            <a:rPr lang="en-US" dirty="0"/>
            <a:t>Economic and Financial</a:t>
          </a:r>
        </a:p>
      </dgm:t>
    </dgm:pt>
    <dgm:pt modelId="{54BAA669-22A1-4AF5-BDCD-089F0D272EAC}" type="parTrans" cxnId="{4710A8AE-AA36-46AD-8A72-4F6E8E1678BD}">
      <dgm:prSet/>
      <dgm:spPr/>
      <dgm:t>
        <a:bodyPr/>
        <a:lstStyle/>
        <a:p>
          <a:endParaRPr lang="en-US"/>
        </a:p>
      </dgm:t>
    </dgm:pt>
    <dgm:pt modelId="{AE6C5B8D-11AA-4FBD-B6D3-4883AD945FD0}" type="sibTrans" cxnId="{4710A8AE-AA36-46AD-8A72-4F6E8E1678BD}">
      <dgm:prSet/>
      <dgm:spPr/>
      <dgm:t>
        <a:bodyPr/>
        <a:lstStyle/>
        <a:p>
          <a:endParaRPr lang="en-US"/>
        </a:p>
      </dgm:t>
    </dgm:pt>
    <dgm:pt modelId="{E1579942-0ACA-4462-8F95-81C3B8A2F6ED}" type="pres">
      <dgm:prSet presAssocID="{1B7E15DC-1B06-42F4-A1F4-BD6E58CD0E65}" presName="Name0" presStyleCnt="0">
        <dgm:presLayoutVars>
          <dgm:dir/>
          <dgm:animLvl val="lvl"/>
          <dgm:resizeHandles val="exact"/>
        </dgm:presLayoutVars>
      </dgm:prSet>
      <dgm:spPr/>
    </dgm:pt>
    <dgm:pt modelId="{9673F7FC-841F-4CB1-8AF6-9FA243C98F43}" type="pres">
      <dgm:prSet presAssocID="{7899B129-9209-4F7C-84E2-FCDF5F8312C2}" presName="parTxOnly" presStyleLbl="node1" presStyleIdx="0" presStyleCnt="4">
        <dgm:presLayoutVars>
          <dgm:chMax val="0"/>
          <dgm:chPref val="0"/>
          <dgm:bulletEnabled val="1"/>
        </dgm:presLayoutVars>
      </dgm:prSet>
      <dgm:spPr/>
    </dgm:pt>
    <dgm:pt modelId="{BC779314-9A08-4C21-BB13-B7EFB55C5C3E}" type="pres">
      <dgm:prSet presAssocID="{F067DA6C-D280-4A48-B1FA-5E971FAA1895}" presName="parTxOnlySpace" presStyleCnt="0"/>
      <dgm:spPr/>
    </dgm:pt>
    <dgm:pt modelId="{0710D5FE-A7E7-47A3-85CD-870067E46A36}" type="pres">
      <dgm:prSet presAssocID="{C509F0DF-48C7-4F5F-A47B-E556F14F99A6}" presName="parTxOnly" presStyleLbl="node1" presStyleIdx="1" presStyleCnt="4">
        <dgm:presLayoutVars>
          <dgm:chMax val="0"/>
          <dgm:chPref val="0"/>
          <dgm:bulletEnabled val="1"/>
        </dgm:presLayoutVars>
      </dgm:prSet>
      <dgm:spPr/>
    </dgm:pt>
    <dgm:pt modelId="{D0D89A7F-79B7-4933-887F-151D0D9BF342}" type="pres">
      <dgm:prSet presAssocID="{42FEA0DA-F8DD-4A51-9799-0AF97C3455F8}" presName="parTxOnlySpace" presStyleCnt="0"/>
      <dgm:spPr/>
    </dgm:pt>
    <dgm:pt modelId="{B6709A70-0BA6-4027-BBF9-9E9F380E869F}" type="pres">
      <dgm:prSet presAssocID="{7CAA233D-605E-401A-B905-A37E1E43B380}" presName="parTxOnly" presStyleLbl="node1" presStyleIdx="2" presStyleCnt="4">
        <dgm:presLayoutVars>
          <dgm:chMax val="0"/>
          <dgm:chPref val="0"/>
          <dgm:bulletEnabled val="1"/>
        </dgm:presLayoutVars>
      </dgm:prSet>
      <dgm:spPr/>
    </dgm:pt>
    <dgm:pt modelId="{0F470A4F-17D6-4666-AB03-CB3F710715BB}" type="pres">
      <dgm:prSet presAssocID="{C7FB0C0B-B073-410F-950E-3512762EA238}" presName="parTxOnlySpace" presStyleCnt="0"/>
      <dgm:spPr/>
    </dgm:pt>
    <dgm:pt modelId="{A0330BB8-55D9-478F-9E1E-9C00514713BC}" type="pres">
      <dgm:prSet presAssocID="{18A516DA-3CD4-46CB-AC0A-06C18B79A757}" presName="parTxOnly" presStyleLbl="node1" presStyleIdx="3" presStyleCnt="4">
        <dgm:presLayoutVars>
          <dgm:chMax val="0"/>
          <dgm:chPref val="0"/>
          <dgm:bulletEnabled val="1"/>
        </dgm:presLayoutVars>
      </dgm:prSet>
      <dgm:spPr/>
    </dgm:pt>
  </dgm:ptLst>
  <dgm:cxnLst>
    <dgm:cxn modelId="{10A9BB36-A4FD-44B9-B996-77957DA8020C}" srcId="{1B7E15DC-1B06-42F4-A1F4-BD6E58CD0E65}" destId="{7CAA233D-605E-401A-B905-A37E1E43B380}" srcOrd="2" destOrd="0" parTransId="{332707E5-DA98-48CD-8608-E42AAD1C5F72}" sibTransId="{C7FB0C0B-B073-410F-950E-3512762EA238}"/>
    <dgm:cxn modelId="{57E4CB3B-5F47-4B2D-914E-9111E021295B}" type="presOf" srcId="{7CAA233D-605E-401A-B905-A37E1E43B380}" destId="{B6709A70-0BA6-4027-BBF9-9E9F380E869F}" srcOrd="0" destOrd="0" presId="urn:microsoft.com/office/officeart/2005/8/layout/chevron1"/>
    <dgm:cxn modelId="{9465EF7A-8075-4ECE-AE85-62D5EC1741E4}" type="presOf" srcId="{C509F0DF-48C7-4F5F-A47B-E556F14F99A6}" destId="{0710D5FE-A7E7-47A3-85CD-870067E46A36}" srcOrd="0" destOrd="0" presId="urn:microsoft.com/office/officeart/2005/8/layout/chevron1"/>
    <dgm:cxn modelId="{A9B0D3A6-9BE8-49B2-88AE-3D314A70D921}" type="presOf" srcId="{1B7E15DC-1B06-42F4-A1F4-BD6E58CD0E65}" destId="{E1579942-0ACA-4462-8F95-81C3B8A2F6ED}" srcOrd="0" destOrd="0" presId="urn:microsoft.com/office/officeart/2005/8/layout/chevron1"/>
    <dgm:cxn modelId="{4710A8AE-AA36-46AD-8A72-4F6E8E1678BD}" srcId="{1B7E15DC-1B06-42F4-A1F4-BD6E58CD0E65}" destId="{18A516DA-3CD4-46CB-AC0A-06C18B79A757}" srcOrd="3" destOrd="0" parTransId="{54BAA669-22A1-4AF5-BDCD-089F0D272EAC}" sibTransId="{AE6C5B8D-11AA-4FBD-B6D3-4883AD945FD0}"/>
    <dgm:cxn modelId="{45AA36B0-49B3-481F-960F-EA9FFAF5D679}" type="presOf" srcId="{7899B129-9209-4F7C-84E2-FCDF5F8312C2}" destId="{9673F7FC-841F-4CB1-8AF6-9FA243C98F43}" srcOrd="0" destOrd="0" presId="urn:microsoft.com/office/officeart/2005/8/layout/chevron1"/>
    <dgm:cxn modelId="{F57DB4BE-5CFA-4005-9127-ACD8D70FD59A}" srcId="{1B7E15DC-1B06-42F4-A1F4-BD6E58CD0E65}" destId="{C509F0DF-48C7-4F5F-A47B-E556F14F99A6}" srcOrd="1" destOrd="0" parTransId="{040E22A1-04DF-4F21-A358-BD7FFA997B14}" sibTransId="{42FEA0DA-F8DD-4A51-9799-0AF97C3455F8}"/>
    <dgm:cxn modelId="{A7B8DFCA-E233-42DD-8429-12C5A586440A}" type="presOf" srcId="{18A516DA-3CD4-46CB-AC0A-06C18B79A757}" destId="{A0330BB8-55D9-478F-9E1E-9C00514713BC}" srcOrd="0" destOrd="0" presId="urn:microsoft.com/office/officeart/2005/8/layout/chevron1"/>
    <dgm:cxn modelId="{CAD526F5-427D-47FF-9ED2-1423766CECBD}" srcId="{1B7E15DC-1B06-42F4-A1F4-BD6E58CD0E65}" destId="{7899B129-9209-4F7C-84E2-FCDF5F8312C2}" srcOrd="0" destOrd="0" parTransId="{3B0E8A3E-DD03-45CD-B22F-A86A92C4DE01}" sibTransId="{F067DA6C-D280-4A48-B1FA-5E971FAA1895}"/>
    <dgm:cxn modelId="{9AE3131E-006E-4711-A438-3CC562B00EDC}" type="presParOf" srcId="{E1579942-0ACA-4462-8F95-81C3B8A2F6ED}" destId="{9673F7FC-841F-4CB1-8AF6-9FA243C98F43}" srcOrd="0" destOrd="0" presId="urn:microsoft.com/office/officeart/2005/8/layout/chevron1"/>
    <dgm:cxn modelId="{268E10CC-8986-4993-B8D8-C6CAE59C3F9C}" type="presParOf" srcId="{E1579942-0ACA-4462-8F95-81C3B8A2F6ED}" destId="{BC779314-9A08-4C21-BB13-B7EFB55C5C3E}" srcOrd="1" destOrd="0" presId="urn:microsoft.com/office/officeart/2005/8/layout/chevron1"/>
    <dgm:cxn modelId="{B1F118AA-CFED-44A6-97F1-83A36D0D1BB9}" type="presParOf" srcId="{E1579942-0ACA-4462-8F95-81C3B8A2F6ED}" destId="{0710D5FE-A7E7-47A3-85CD-870067E46A36}" srcOrd="2" destOrd="0" presId="urn:microsoft.com/office/officeart/2005/8/layout/chevron1"/>
    <dgm:cxn modelId="{30F8CF8B-40FA-4E7C-A333-E9707F8072B3}" type="presParOf" srcId="{E1579942-0ACA-4462-8F95-81C3B8A2F6ED}" destId="{D0D89A7F-79B7-4933-887F-151D0D9BF342}" srcOrd="3" destOrd="0" presId="urn:microsoft.com/office/officeart/2005/8/layout/chevron1"/>
    <dgm:cxn modelId="{FCAA122E-AEC8-40B5-82D9-00F7026502A1}" type="presParOf" srcId="{E1579942-0ACA-4462-8F95-81C3B8A2F6ED}" destId="{B6709A70-0BA6-4027-BBF9-9E9F380E869F}" srcOrd="4" destOrd="0" presId="urn:microsoft.com/office/officeart/2005/8/layout/chevron1"/>
    <dgm:cxn modelId="{88EA5D01-C71D-45D2-B480-3E88D9771BF2}" type="presParOf" srcId="{E1579942-0ACA-4462-8F95-81C3B8A2F6ED}" destId="{0F470A4F-17D6-4666-AB03-CB3F710715BB}" srcOrd="5" destOrd="0" presId="urn:microsoft.com/office/officeart/2005/8/layout/chevron1"/>
    <dgm:cxn modelId="{2B4556D9-CD2E-48AC-9B3F-10CA05928903}" type="presParOf" srcId="{E1579942-0ACA-4462-8F95-81C3B8A2F6ED}" destId="{A0330BB8-55D9-478F-9E1E-9C00514713BC}" srcOrd="6"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73F7FC-841F-4CB1-8AF6-9FA243C98F43}">
      <dsp:nvSpPr>
        <dsp:cNvPr id="0" name=""/>
        <dsp:cNvSpPr/>
      </dsp:nvSpPr>
      <dsp:spPr>
        <a:xfrm>
          <a:off x="5470" y="1595288"/>
          <a:ext cx="3184233" cy="12736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n-US" sz="2400" kern="1200" dirty="0"/>
            <a:t>Models of Care</a:t>
          </a:r>
        </a:p>
      </dsp:txBody>
      <dsp:txXfrm>
        <a:off x="642317" y="1595288"/>
        <a:ext cx="1910540" cy="1273693"/>
      </dsp:txXfrm>
    </dsp:sp>
    <dsp:sp modelId="{0710D5FE-A7E7-47A3-85CD-870067E46A36}">
      <dsp:nvSpPr>
        <dsp:cNvPr id="0" name=""/>
        <dsp:cNvSpPr/>
      </dsp:nvSpPr>
      <dsp:spPr>
        <a:xfrm>
          <a:off x="2871280" y="1595288"/>
          <a:ext cx="3184233" cy="1273693"/>
        </a:xfrm>
        <a:prstGeom prst="chevron">
          <a:avLst/>
        </a:prstGeom>
        <a:solidFill>
          <a:schemeClr val="accent4">
            <a:hueOff val="1147066"/>
            <a:satOff val="4646"/>
            <a:lumOff val="-529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n-US" sz="2400" kern="1200" dirty="0"/>
            <a:t>Delivery of Supports and Services</a:t>
          </a:r>
        </a:p>
      </dsp:txBody>
      <dsp:txXfrm>
        <a:off x="3508127" y="1595288"/>
        <a:ext cx="1910540" cy="1273693"/>
      </dsp:txXfrm>
    </dsp:sp>
    <dsp:sp modelId="{B6709A70-0BA6-4027-BBF9-9E9F380E869F}">
      <dsp:nvSpPr>
        <dsp:cNvPr id="0" name=""/>
        <dsp:cNvSpPr/>
      </dsp:nvSpPr>
      <dsp:spPr>
        <a:xfrm>
          <a:off x="5737091" y="1595288"/>
          <a:ext cx="3184233" cy="1273693"/>
        </a:xfrm>
        <a:prstGeom prst="chevron">
          <a:avLst/>
        </a:prstGeom>
        <a:solidFill>
          <a:schemeClr val="accent4">
            <a:hueOff val="2294132"/>
            <a:satOff val="9291"/>
            <a:lumOff val="-1058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n-US" sz="2400" kern="1200" dirty="0"/>
            <a:t>Childhood Development and Education</a:t>
          </a:r>
        </a:p>
      </dsp:txBody>
      <dsp:txXfrm>
        <a:off x="6373938" y="1595288"/>
        <a:ext cx="1910540" cy="1273693"/>
      </dsp:txXfrm>
    </dsp:sp>
    <dsp:sp modelId="{A0330BB8-55D9-478F-9E1E-9C00514713BC}">
      <dsp:nvSpPr>
        <dsp:cNvPr id="0" name=""/>
        <dsp:cNvSpPr/>
      </dsp:nvSpPr>
      <dsp:spPr>
        <a:xfrm>
          <a:off x="8602901" y="1595288"/>
          <a:ext cx="3184233" cy="1273693"/>
        </a:xfrm>
        <a:prstGeom prst="chevron">
          <a:avLst/>
        </a:prstGeom>
        <a:solidFill>
          <a:schemeClr val="accent4">
            <a:hueOff val="3441197"/>
            <a:satOff val="13937"/>
            <a:lumOff val="-158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n-US" sz="2400" kern="1200" dirty="0"/>
            <a:t>Economic and Financial</a:t>
          </a:r>
        </a:p>
      </dsp:txBody>
      <dsp:txXfrm>
        <a:off x="9239748" y="1595288"/>
        <a:ext cx="1910540" cy="1273693"/>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66C71E-CA81-45E9-B961-4DB1377C0230}" type="datetimeFigureOut">
              <a:t>5/28/2024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C48CF0-24C3-47F2-A8E5-7ED0A4793FDA}" type="slidenum">
              <a:t>‹#›</a:t>
            </a:fld>
            <a:endParaRPr lang="en-US"/>
          </a:p>
        </p:txBody>
      </p:sp>
    </p:spTree>
    <p:extLst>
      <p:ext uri="{BB962C8B-B14F-4D97-AF65-F5344CB8AC3E}">
        <p14:creationId xmlns:p14="http://schemas.microsoft.com/office/powerpoint/2010/main" val="8947362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a:solidFill>
                  <a:srgbClr val="1B1B1B"/>
                </a:solidFill>
                <a:latin typeface="Source Sans Pro"/>
                <a:ea typeface="Source Sans Pro"/>
              </a:rPr>
              <a:t>The</a:t>
            </a:r>
            <a:r>
              <a:rPr lang="en-US" b="0" i="0">
                <a:solidFill>
                  <a:srgbClr val="1B1B1B"/>
                </a:solidFill>
                <a:effectLst/>
                <a:latin typeface="Source Sans Pro"/>
                <a:ea typeface="Source Sans Pro"/>
              </a:rPr>
              <a:t> Agency for Healthcare Research and Quality (AHRQ), funded nine existing multidisciplinary Long COVID clinics across the country to expand access to comprehensive, coordinated, and person-centered care for people with Long COVID, particularly underserved, rural, vulnerable, and minority populations that are disproportionately impacted by the effects of Long COVID.</a:t>
            </a:r>
            <a:endParaRPr lang="en-US"/>
          </a:p>
          <a:p>
            <a:endParaRPr lang="en-US" b="0" i="0">
              <a:solidFill>
                <a:srgbClr val="1B1B1B"/>
              </a:solidFill>
              <a:effectLst/>
              <a:latin typeface="Source Sans Pro" panose="020B0503030403020204" pitchFamily="34" charset="0"/>
            </a:endParaRPr>
          </a:p>
          <a:p>
            <a:r>
              <a:rPr lang="en-US" b="0" i="0">
                <a:solidFill>
                  <a:srgbClr val="1B1B1B"/>
                </a:solidFill>
                <a:effectLst/>
                <a:latin typeface="Source Sans Pro"/>
                <a:ea typeface="Source Sans Pro"/>
              </a:rPr>
              <a:t>They are designed to:</a:t>
            </a:r>
          </a:p>
          <a:p>
            <a:pPr marL="171450" indent="-171450">
              <a:buFont typeface="Arial" panose="020B0604020202020204" pitchFamily="34" charset="0"/>
              <a:buChar char="•"/>
            </a:pPr>
            <a:r>
              <a:rPr lang="en-US" b="0" i="0">
                <a:solidFill>
                  <a:srgbClr val="1B1B1B"/>
                </a:solidFill>
                <a:effectLst/>
                <a:latin typeface="Source Sans Pro"/>
                <a:ea typeface="Source Sans Pro"/>
              </a:rPr>
              <a:t>expand access and care,</a:t>
            </a:r>
            <a:r>
              <a:rPr lang="en-US">
                <a:solidFill>
                  <a:srgbClr val="1B1B1B"/>
                </a:solidFill>
                <a:latin typeface="Source Sans Pro"/>
                <a:ea typeface="Source Sans Pro"/>
              </a:rPr>
              <a:t> </a:t>
            </a:r>
          </a:p>
          <a:p>
            <a:pPr marL="171450" indent="-171450">
              <a:buFont typeface="Arial" panose="020B0604020202020204" pitchFamily="34" charset="0"/>
              <a:buChar char="•"/>
            </a:pPr>
            <a:r>
              <a:rPr lang="en-US" b="0" i="0">
                <a:solidFill>
                  <a:srgbClr val="1B1B1B"/>
                </a:solidFill>
                <a:effectLst/>
                <a:latin typeface="Source Sans Pro"/>
                <a:ea typeface="Source Sans Pro"/>
              </a:rPr>
              <a:t>develop, and implement new or improved care delivery models,</a:t>
            </a:r>
            <a:r>
              <a:rPr lang="en-US">
                <a:solidFill>
                  <a:srgbClr val="1B1B1B"/>
                </a:solidFill>
                <a:latin typeface="Source Sans Pro"/>
                <a:ea typeface="Source Sans Pro"/>
              </a:rPr>
              <a:t> </a:t>
            </a:r>
            <a:endParaRPr lang="en-US" b="0" i="0">
              <a:solidFill>
                <a:srgbClr val="1B1B1B"/>
              </a:solidFill>
              <a:effectLst/>
              <a:latin typeface="Source Sans Pro" panose="020B0503030403020204" pitchFamily="34" charset="0"/>
              <a:ea typeface="Source Sans Pro"/>
            </a:endParaRPr>
          </a:p>
          <a:p>
            <a:pPr marL="171450" indent="-171450">
              <a:buFont typeface="Arial" panose="020B0604020202020204" pitchFamily="34" charset="0"/>
              <a:buChar char="•"/>
            </a:pPr>
            <a:r>
              <a:rPr lang="en-US" b="0" i="0">
                <a:solidFill>
                  <a:srgbClr val="1B1B1B"/>
                </a:solidFill>
                <a:effectLst/>
                <a:latin typeface="Source Sans Pro"/>
                <a:ea typeface="Source Sans Pro"/>
              </a:rPr>
              <a:t>foster best practices for Long COVID management,</a:t>
            </a:r>
          </a:p>
          <a:p>
            <a:pPr marL="171450" indent="-171450">
              <a:buFont typeface="Arial" panose="020B0604020202020204" pitchFamily="34" charset="0"/>
              <a:buChar char="•"/>
            </a:pPr>
            <a:r>
              <a:rPr lang="en-US" b="0" i="0">
                <a:solidFill>
                  <a:srgbClr val="1B1B1B"/>
                </a:solidFill>
                <a:effectLst/>
                <a:latin typeface="Source Sans Pro"/>
                <a:ea typeface="Source Sans Pro"/>
              </a:rPr>
              <a:t>support the primary care community in Long COVID education.</a:t>
            </a:r>
          </a:p>
          <a:p>
            <a:pPr marL="171450" indent="-171450">
              <a:buFont typeface="Arial" panose="020B0604020202020204" pitchFamily="34" charset="0"/>
              <a:buChar char="•"/>
            </a:pPr>
            <a:endParaRPr lang="en-US" b="0" i="0">
              <a:solidFill>
                <a:srgbClr val="1B1B1B"/>
              </a:solidFill>
              <a:effectLst/>
              <a:latin typeface="Source Sans Pro" panose="020B0503030403020204" pitchFamily="34" charset="0"/>
            </a:endParaRPr>
          </a:p>
          <a:p>
            <a:pPr marL="171450" indent="-171450">
              <a:buFont typeface="Arial" panose="020B0604020202020204" pitchFamily="34" charset="0"/>
              <a:buChar char="•"/>
            </a:pPr>
            <a:endParaRPr lang="en-US" b="0" i="0">
              <a:solidFill>
                <a:srgbClr val="1B1B1B"/>
              </a:solidFill>
              <a:effectLst/>
              <a:latin typeface="Source Sans Pro" panose="020B0503030403020204" pitchFamily="34" charset="0"/>
            </a:endParaRPr>
          </a:p>
          <a:p>
            <a:pPr marL="0" indent="0">
              <a:buFont typeface="Arial" panose="020B0604020202020204" pitchFamily="34" charset="0"/>
              <a:buNone/>
            </a:pPr>
            <a:endParaRPr lang="en-US"/>
          </a:p>
        </p:txBody>
      </p:sp>
      <p:sp>
        <p:nvSpPr>
          <p:cNvPr id="4" name="Slide Number Placeholder 3"/>
          <p:cNvSpPr>
            <a:spLocks noGrp="1"/>
          </p:cNvSpPr>
          <p:nvPr>
            <p:ph type="sldNum" sz="quarter" idx="5"/>
          </p:nvPr>
        </p:nvSpPr>
        <p:spPr/>
        <p:txBody>
          <a:bodyPr/>
          <a:lstStyle/>
          <a:p>
            <a:fld id="{B00424EF-62F5-450C-9069-B4770F287E8D}" type="slidenum">
              <a:rPr lang="en-US" smtClean="0"/>
              <a:t>20</a:t>
            </a:fld>
            <a:endParaRPr lang="en-US"/>
          </a:p>
        </p:txBody>
      </p:sp>
    </p:spTree>
    <p:extLst>
      <p:ext uri="{BB962C8B-B14F-4D97-AF65-F5344CB8AC3E}">
        <p14:creationId xmlns:p14="http://schemas.microsoft.com/office/powerpoint/2010/main" val="5665386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48CF0-24C3-47F2-A8E5-7ED0A4793FDA}" type="slidenum">
              <a:rPr lang="en-US" smtClean="0"/>
              <a:t>22</a:t>
            </a:fld>
            <a:endParaRPr lang="en-US"/>
          </a:p>
        </p:txBody>
      </p:sp>
    </p:spTree>
    <p:extLst>
      <p:ext uri="{BB962C8B-B14F-4D97-AF65-F5344CB8AC3E}">
        <p14:creationId xmlns:p14="http://schemas.microsoft.com/office/powerpoint/2010/main" val="25358592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48CF0-24C3-47F2-A8E5-7ED0A4793FDA}" type="slidenum">
              <a:rPr lang="en-US" smtClean="0"/>
              <a:t>23</a:t>
            </a:fld>
            <a:endParaRPr lang="en-US"/>
          </a:p>
        </p:txBody>
      </p:sp>
    </p:spTree>
    <p:extLst>
      <p:ext uri="{BB962C8B-B14F-4D97-AF65-F5344CB8AC3E}">
        <p14:creationId xmlns:p14="http://schemas.microsoft.com/office/powerpoint/2010/main" val="22539545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 Photo,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6D0B2-8D92-0F45-BB46-3B0FEAB81FA8}"/>
              </a:ext>
            </a:extLst>
          </p:cNvPr>
          <p:cNvSpPr>
            <a:spLocks noGrp="1"/>
          </p:cNvSpPr>
          <p:nvPr>
            <p:ph type="ctrTitle" hasCustomPrompt="1"/>
          </p:nvPr>
        </p:nvSpPr>
        <p:spPr>
          <a:xfrm>
            <a:off x="4312172" y="1747007"/>
            <a:ext cx="7260069" cy="2387600"/>
          </a:xfrm>
        </p:spPr>
        <p:txBody>
          <a:bodyPr anchor="b">
            <a:normAutofit/>
          </a:bodyPr>
          <a:lstStyle>
            <a:lvl1pPr algn="l">
              <a:defRPr sz="4050" b="1" i="0">
                <a:solidFill>
                  <a:schemeClr val="bg1"/>
                </a:solidFill>
                <a:latin typeface="Arial" panose="020B0604020202020204" pitchFamily="34" charset="0"/>
                <a:cs typeface="Arial" panose="020B0604020202020204" pitchFamily="34" charset="0"/>
              </a:defRPr>
            </a:lvl1pPr>
          </a:lstStyle>
          <a:p>
            <a:r>
              <a:rPr lang="en-US"/>
              <a:t>Presentation</a:t>
            </a:r>
            <a:br>
              <a:rPr lang="en-US"/>
            </a:br>
            <a:r>
              <a:rPr lang="en-US"/>
              <a:t>Title</a:t>
            </a:r>
          </a:p>
        </p:txBody>
      </p:sp>
      <p:sp>
        <p:nvSpPr>
          <p:cNvPr id="3" name="Subtitle 2">
            <a:extLst>
              <a:ext uri="{FF2B5EF4-FFF2-40B4-BE49-F238E27FC236}">
                <a16:creationId xmlns:a16="http://schemas.microsoft.com/office/drawing/2014/main" id="{AEBE1904-C029-FB4E-9B28-4F095F39E487}"/>
              </a:ext>
            </a:extLst>
          </p:cNvPr>
          <p:cNvSpPr>
            <a:spLocks noGrp="1"/>
          </p:cNvSpPr>
          <p:nvPr>
            <p:ph type="subTitle" idx="1" hasCustomPrompt="1"/>
          </p:nvPr>
        </p:nvSpPr>
        <p:spPr>
          <a:xfrm>
            <a:off x="4312172" y="4512707"/>
            <a:ext cx="7260069" cy="1655762"/>
          </a:xfrm>
        </p:spPr>
        <p:txBody>
          <a:bodyPr/>
          <a:lstStyle>
            <a:lvl1pPr marL="0" indent="0" algn="l">
              <a:buNone/>
              <a:defRPr sz="1800" b="0" i="0">
                <a:solidFill>
                  <a:schemeClr val="bg1"/>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Subheading</a:t>
            </a:r>
          </a:p>
        </p:txBody>
      </p:sp>
      <p:sp>
        <p:nvSpPr>
          <p:cNvPr id="18" name="TextBox 17">
            <a:extLst>
              <a:ext uri="{FF2B5EF4-FFF2-40B4-BE49-F238E27FC236}">
                <a16:creationId xmlns:a16="http://schemas.microsoft.com/office/drawing/2014/main" id="{19436B18-4A7E-1348-9FBB-5994C5AB276D}"/>
              </a:ext>
            </a:extLst>
          </p:cNvPr>
          <p:cNvSpPr txBox="1"/>
          <p:nvPr userDrawn="1"/>
        </p:nvSpPr>
        <p:spPr>
          <a:xfrm>
            <a:off x="12906533" y="2413416"/>
            <a:ext cx="184731" cy="300082"/>
          </a:xfrm>
          <a:prstGeom prst="rect">
            <a:avLst/>
          </a:prstGeom>
          <a:noFill/>
        </p:spPr>
        <p:txBody>
          <a:bodyPr wrap="none" rtlCol="0">
            <a:spAutoFit/>
          </a:bodyPr>
          <a:lstStyle/>
          <a:p>
            <a:endParaRPr lang="en-US" sz="1350"/>
          </a:p>
        </p:txBody>
      </p:sp>
      <p:pic>
        <p:nvPicPr>
          <p:cNvPr id="20" name="Picture 19">
            <a:extLst>
              <a:ext uri="{FF2B5EF4-FFF2-40B4-BE49-F238E27FC236}">
                <a16:creationId xmlns:a16="http://schemas.microsoft.com/office/drawing/2014/main" id="{F15BE37E-E45F-7B45-B81A-857504D857E4}"/>
              </a:ext>
            </a:extLst>
          </p:cNvPr>
          <p:cNvPicPr>
            <a:picLocks noChangeAspect="1"/>
          </p:cNvPicPr>
          <p:nvPr userDrawn="1"/>
        </p:nvPicPr>
        <p:blipFill>
          <a:blip r:embed="rId3"/>
          <a:stretch>
            <a:fillRect/>
          </a:stretch>
        </p:blipFill>
        <p:spPr>
          <a:xfrm>
            <a:off x="4427653" y="4384616"/>
            <a:ext cx="660400" cy="38100"/>
          </a:xfrm>
          <a:prstGeom prst="rect">
            <a:avLst/>
          </a:prstGeom>
        </p:spPr>
      </p:pic>
      <p:sp>
        <p:nvSpPr>
          <p:cNvPr id="24" name="Footer Placeholder 4">
            <a:extLst>
              <a:ext uri="{FF2B5EF4-FFF2-40B4-BE49-F238E27FC236}">
                <a16:creationId xmlns:a16="http://schemas.microsoft.com/office/drawing/2014/main" id="{EFA197A4-9844-D546-A18F-2737F99D3A7E}"/>
              </a:ext>
            </a:extLst>
          </p:cNvPr>
          <p:cNvSpPr>
            <a:spLocks noGrp="1"/>
          </p:cNvSpPr>
          <p:nvPr>
            <p:ph type="ftr" sz="quarter" idx="3"/>
          </p:nvPr>
        </p:nvSpPr>
        <p:spPr>
          <a:xfrm>
            <a:off x="4312171" y="6356352"/>
            <a:ext cx="4114800" cy="365125"/>
          </a:xfrm>
          <a:prstGeom prst="rect">
            <a:avLst/>
          </a:prstGeom>
        </p:spPr>
        <p:txBody>
          <a:bodyPr vert="horz" lIns="91440" tIns="45720" rIns="91440" bIns="45720" rtlCol="0" anchor="ctr"/>
          <a:lstStyle>
            <a:lvl1pPr algn="l">
              <a:defRPr sz="900">
                <a:solidFill>
                  <a:schemeClr val="bg1"/>
                </a:solidFill>
                <a:latin typeface="Arial" panose="020B0604020202020204" pitchFamily="34" charset="0"/>
                <a:cs typeface="Arial" panose="020B0604020202020204" pitchFamily="34" charset="0"/>
              </a:defRPr>
            </a:lvl1pPr>
          </a:lstStyle>
          <a:p>
            <a:r>
              <a:rPr lang="en-US"/>
              <a:t>Insert footer information as needed</a:t>
            </a:r>
          </a:p>
        </p:txBody>
      </p:sp>
      <p:pic>
        <p:nvPicPr>
          <p:cNvPr id="8" name="Picture 7">
            <a:extLst>
              <a:ext uri="{FF2B5EF4-FFF2-40B4-BE49-F238E27FC236}">
                <a16:creationId xmlns:a16="http://schemas.microsoft.com/office/drawing/2014/main" id="{D2E71A22-D946-9947-B13B-B95CF9831587}"/>
              </a:ext>
            </a:extLst>
          </p:cNvPr>
          <p:cNvPicPr>
            <a:picLocks noChangeAspect="1"/>
          </p:cNvPicPr>
          <p:nvPr userDrawn="1"/>
        </p:nvPicPr>
        <p:blipFill>
          <a:blip r:embed="rId4"/>
          <a:stretch>
            <a:fillRect/>
          </a:stretch>
        </p:blipFill>
        <p:spPr>
          <a:xfrm>
            <a:off x="4312173" y="580910"/>
            <a:ext cx="3619769" cy="476567"/>
          </a:xfrm>
          <a:prstGeom prst="rect">
            <a:avLst/>
          </a:prstGeom>
        </p:spPr>
      </p:pic>
    </p:spTree>
    <p:extLst>
      <p:ext uri="{BB962C8B-B14F-4D97-AF65-F5344CB8AC3E}">
        <p14:creationId xmlns:p14="http://schemas.microsoft.com/office/powerpoint/2010/main" val="3920882451"/>
      </p:ext>
    </p:extLst>
  </p:cSld>
  <p:clrMapOvr>
    <a:masterClrMapping/>
  </p:clrMapOvr>
  <p:extLst>
    <p:ext uri="{DCECCB84-F9BA-43D5-87BE-67443E8EF086}">
      <p15:sldGuideLst xmlns:p15="http://schemas.microsoft.com/office/powerpoint/2012/main">
        <p15:guide id="1" orient="horz" pos="396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ection Slide Dark Blue">
    <p:bg>
      <p:bgPr>
        <a:solidFill>
          <a:schemeClr val="accent5"/>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65567733-5722-BA49-AA87-03A8E80AF9FC}"/>
              </a:ext>
            </a:extLst>
          </p:cNvPr>
          <p:cNvSpPr>
            <a:spLocks noGrp="1"/>
          </p:cNvSpPr>
          <p:nvPr>
            <p:ph type="title" hasCustomPrompt="1"/>
          </p:nvPr>
        </p:nvSpPr>
        <p:spPr>
          <a:xfrm>
            <a:off x="826814" y="1130400"/>
            <a:ext cx="7390551" cy="2187126"/>
          </a:xfrm>
        </p:spPr>
        <p:txBody>
          <a:bodyPr>
            <a:normAutofit/>
          </a:bodyPr>
          <a:lstStyle>
            <a:lvl1pPr>
              <a:defRPr sz="3600" b="1" i="0">
                <a:solidFill>
                  <a:schemeClr val="tx2"/>
                </a:solidFill>
                <a:latin typeface="Arial" panose="020B0604020202020204" pitchFamily="34" charset="0"/>
                <a:cs typeface="Arial" panose="020B0604020202020204" pitchFamily="34" charset="0"/>
              </a:defRPr>
            </a:lvl1pPr>
          </a:lstStyle>
          <a:p>
            <a:r>
              <a:rPr lang="en-US"/>
              <a:t>Section Slide</a:t>
            </a:r>
          </a:p>
        </p:txBody>
      </p:sp>
      <p:sp>
        <p:nvSpPr>
          <p:cNvPr id="11" name="Subtitle 2">
            <a:extLst>
              <a:ext uri="{FF2B5EF4-FFF2-40B4-BE49-F238E27FC236}">
                <a16:creationId xmlns:a16="http://schemas.microsoft.com/office/drawing/2014/main" id="{D4B3D2D6-005A-A743-B159-5AACAD3D28D6}"/>
              </a:ext>
            </a:extLst>
          </p:cNvPr>
          <p:cNvSpPr>
            <a:spLocks noGrp="1"/>
          </p:cNvSpPr>
          <p:nvPr>
            <p:ph type="subTitle" idx="1" hasCustomPrompt="1"/>
          </p:nvPr>
        </p:nvSpPr>
        <p:spPr>
          <a:xfrm>
            <a:off x="826813" y="3913267"/>
            <a:ext cx="9144000" cy="1655762"/>
          </a:xfrm>
        </p:spPr>
        <p:txBody>
          <a:bodyPr/>
          <a:lstStyle>
            <a:lvl1pPr marL="0" indent="0" algn="l">
              <a:buNone/>
              <a:defRPr sz="1800" b="0" i="0">
                <a:solidFill>
                  <a:schemeClr val="tx1"/>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Subheading</a:t>
            </a:r>
          </a:p>
        </p:txBody>
      </p:sp>
      <p:cxnSp>
        <p:nvCxnSpPr>
          <p:cNvPr id="14" name="Straight Connector 13">
            <a:extLst>
              <a:ext uri="{FF2B5EF4-FFF2-40B4-BE49-F238E27FC236}">
                <a16:creationId xmlns:a16="http://schemas.microsoft.com/office/drawing/2014/main" id="{86069636-552A-3947-831B-9C8810ED36F2}"/>
              </a:ext>
            </a:extLst>
          </p:cNvPr>
          <p:cNvCxnSpPr/>
          <p:nvPr userDrawn="1"/>
        </p:nvCxnSpPr>
        <p:spPr>
          <a:xfrm>
            <a:off x="942297" y="3810576"/>
            <a:ext cx="663575" cy="0"/>
          </a:xfrm>
          <a:prstGeom prst="line">
            <a:avLst/>
          </a:prstGeom>
          <a:ln>
            <a:solidFill>
              <a:schemeClr val="tx2"/>
            </a:solidFill>
          </a:ln>
        </p:spPr>
        <p:style>
          <a:lnRef idx="2">
            <a:schemeClr val="accent6"/>
          </a:lnRef>
          <a:fillRef idx="0">
            <a:schemeClr val="accent6"/>
          </a:fillRef>
          <a:effectRef idx="1">
            <a:schemeClr val="accent6"/>
          </a:effectRef>
          <a:fontRef idx="minor">
            <a:schemeClr val="tx1"/>
          </a:fontRef>
        </p:style>
      </p:cxnSp>
      <p:pic>
        <p:nvPicPr>
          <p:cNvPr id="6" name="Picture 5" descr="A picture containing drawing, plate&#10;&#10;Description automatically generated">
            <a:extLst>
              <a:ext uri="{FF2B5EF4-FFF2-40B4-BE49-F238E27FC236}">
                <a16:creationId xmlns:a16="http://schemas.microsoft.com/office/drawing/2014/main" id="{C5222471-0BE7-6844-88FB-3E657B4B3EE0}"/>
              </a:ext>
            </a:extLst>
          </p:cNvPr>
          <p:cNvPicPr>
            <a:picLocks noChangeAspect="1"/>
          </p:cNvPicPr>
          <p:nvPr userDrawn="1"/>
        </p:nvPicPr>
        <p:blipFill>
          <a:blip r:embed="rId2"/>
          <a:stretch>
            <a:fillRect/>
          </a:stretch>
        </p:blipFill>
        <p:spPr>
          <a:xfrm>
            <a:off x="826813" y="6018605"/>
            <a:ext cx="3608832" cy="476066"/>
          </a:xfrm>
          <a:prstGeom prst="rect">
            <a:avLst/>
          </a:prstGeom>
        </p:spPr>
      </p:pic>
    </p:spTree>
    <p:extLst>
      <p:ext uri="{BB962C8B-B14F-4D97-AF65-F5344CB8AC3E}">
        <p14:creationId xmlns:p14="http://schemas.microsoft.com/office/powerpoint/2010/main" val="1367993239"/>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Section Slide Gold">
    <p:bg>
      <p:bgPr>
        <a:solidFill>
          <a:schemeClr val="tx2"/>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65567733-5722-BA49-AA87-03A8E80AF9FC}"/>
              </a:ext>
            </a:extLst>
          </p:cNvPr>
          <p:cNvSpPr>
            <a:spLocks noGrp="1"/>
          </p:cNvSpPr>
          <p:nvPr>
            <p:ph type="title" hasCustomPrompt="1"/>
          </p:nvPr>
        </p:nvSpPr>
        <p:spPr>
          <a:xfrm>
            <a:off x="826814" y="1130400"/>
            <a:ext cx="7390551" cy="2187126"/>
          </a:xfrm>
        </p:spPr>
        <p:txBody>
          <a:bodyPr>
            <a:normAutofit/>
          </a:bodyPr>
          <a:lstStyle>
            <a:lvl1pPr>
              <a:defRPr sz="3600" b="1" i="0">
                <a:solidFill>
                  <a:schemeClr val="bg1"/>
                </a:solidFill>
                <a:latin typeface="Arial" panose="020B0604020202020204" pitchFamily="34" charset="0"/>
                <a:cs typeface="Arial" panose="020B0604020202020204" pitchFamily="34" charset="0"/>
              </a:defRPr>
            </a:lvl1pPr>
          </a:lstStyle>
          <a:p>
            <a:r>
              <a:rPr lang="en-US"/>
              <a:t>Section Slide</a:t>
            </a:r>
          </a:p>
        </p:txBody>
      </p:sp>
      <p:sp>
        <p:nvSpPr>
          <p:cNvPr id="11" name="Subtitle 2">
            <a:extLst>
              <a:ext uri="{FF2B5EF4-FFF2-40B4-BE49-F238E27FC236}">
                <a16:creationId xmlns:a16="http://schemas.microsoft.com/office/drawing/2014/main" id="{D4B3D2D6-005A-A743-B159-5AACAD3D28D6}"/>
              </a:ext>
            </a:extLst>
          </p:cNvPr>
          <p:cNvSpPr>
            <a:spLocks noGrp="1"/>
          </p:cNvSpPr>
          <p:nvPr>
            <p:ph type="subTitle" idx="1" hasCustomPrompt="1"/>
          </p:nvPr>
        </p:nvSpPr>
        <p:spPr>
          <a:xfrm>
            <a:off x="826813" y="3913267"/>
            <a:ext cx="9144000" cy="1655762"/>
          </a:xfrm>
        </p:spPr>
        <p:txBody>
          <a:bodyPr/>
          <a:lstStyle>
            <a:lvl1pPr marL="0" indent="0" algn="l">
              <a:buNone/>
              <a:defRPr sz="1800" b="0" i="0">
                <a:solidFill>
                  <a:schemeClr val="bg1"/>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Subheading</a:t>
            </a:r>
          </a:p>
        </p:txBody>
      </p:sp>
      <p:cxnSp>
        <p:nvCxnSpPr>
          <p:cNvPr id="14" name="Straight Connector 13">
            <a:extLst>
              <a:ext uri="{FF2B5EF4-FFF2-40B4-BE49-F238E27FC236}">
                <a16:creationId xmlns:a16="http://schemas.microsoft.com/office/drawing/2014/main" id="{86069636-552A-3947-831B-9C8810ED36F2}"/>
              </a:ext>
            </a:extLst>
          </p:cNvPr>
          <p:cNvCxnSpPr/>
          <p:nvPr userDrawn="1"/>
        </p:nvCxnSpPr>
        <p:spPr>
          <a:xfrm>
            <a:off x="942297" y="3810576"/>
            <a:ext cx="663575" cy="0"/>
          </a:xfrm>
          <a:prstGeom prst="line">
            <a:avLst/>
          </a:prstGeom>
          <a:ln>
            <a:solidFill>
              <a:schemeClr val="bg1"/>
            </a:solidFill>
          </a:ln>
        </p:spPr>
        <p:style>
          <a:lnRef idx="2">
            <a:schemeClr val="accent6"/>
          </a:lnRef>
          <a:fillRef idx="0">
            <a:schemeClr val="accent6"/>
          </a:fillRef>
          <a:effectRef idx="1">
            <a:schemeClr val="accent6"/>
          </a:effectRef>
          <a:fontRef idx="minor">
            <a:schemeClr val="tx1"/>
          </a:fontRef>
        </p:style>
      </p:cxnSp>
      <p:pic>
        <p:nvPicPr>
          <p:cNvPr id="6" name="Picture 5" descr="A picture containing shape&#10;&#10;Description automatically generated">
            <a:extLst>
              <a:ext uri="{FF2B5EF4-FFF2-40B4-BE49-F238E27FC236}">
                <a16:creationId xmlns:a16="http://schemas.microsoft.com/office/drawing/2014/main" id="{09798B6E-115F-364F-B93B-9582CD9834FC}"/>
              </a:ext>
            </a:extLst>
          </p:cNvPr>
          <p:cNvPicPr>
            <a:picLocks noChangeAspect="1"/>
          </p:cNvPicPr>
          <p:nvPr userDrawn="1"/>
        </p:nvPicPr>
        <p:blipFill>
          <a:blip r:embed="rId2"/>
          <a:stretch>
            <a:fillRect/>
          </a:stretch>
        </p:blipFill>
        <p:spPr>
          <a:xfrm>
            <a:off x="826813" y="6018605"/>
            <a:ext cx="3604448" cy="475488"/>
          </a:xfrm>
          <a:prstGeom prst="rect">
            <a:avLst/>
          </a:prstGeom>
        </p:spPr>
      </p:pic>
    </p:spTree>
    <p:extLst>
      <p:ext uri="{BB962C8B-B14F-4D97-AF65-F5344CB8AC3E}">
        <p14:creationId xmlns:p14="http://schemas.microsoft.com/office/powerpoint/2010/main" val="4060417486"/>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ection Slide Graphic -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65567733-5722-BA49-AA87-03A8E80AF9FC}"/>
              </a:ext>
            </a:extLst>
          </p:cNvPr>
          <p:cNvSpPr>
            <a:spLocks noGrp="1"/>
          </p:cNvSpPr>
          <p:nvPr>
            <p:ph type="title" hasCustomPrompt="1"/>
          </p:nvPr>
        </p:nvSpPr>
        <p:spPr>
          <a:xfrm>
            <a:off x="826814" y="1130400"/>
            <a:ext cx="7390551" cy="2187126"/>
          </a:xfrm>
        </p:spPr>
        <p:txBody>
          <a:bodyPr>
            <a:normAutofit/>
          </a:bodyPr>
          <a:lstStyle>
            <a:lvl1pPr>
              <a:defRPr sz="3600" b="1" i="0">
                <a:solidFill>
                  <a:schemeClr val="tx1"/>
                </a:solidFill>
                <a:latin typeface="Arial" panose="020B0604020202020204" pitchFamily="34" charset="0"/>
                <a:cs typeface="Arial" panose="020B0604020202020204" pitchFamily="34" charset="0"/>
              </a:defRPr>
            </a:lvl1pPr>
          </a:lstStyle>
          <a:p>
            <a:r>
              <a:rPr lang="en-US"/>
              <a:t>Section Slide</a:t>
            </a:r>
          </a:p>
        </p:txBody>
      </p:sp>
      <p:sp>
        <p:nvSpPr>
          <p:cNvPr id="11" name="Subtitle 2">
            <a:extLst>
              <a:ext uri="{FF2B5EF4-FFF2-40B4-BE49-F238E27FC236}">
                <a16:creationId xmlns:a16="http://schemas.microsoft.com/office/drawing/2014/main" id="{D4B3D2D6-005A-A743-B159-5AACAD3D28D6}"/>
              </a:ext>
            </a:extLst>
          </p:cNvPr>
          <p:cNvSpPr>
            <a:spLocks noGrp="1"/>
          </p:cNvSpPr>
          <p:nvPr>
            <p:ph type="subTitle" idx="1" hasCustomPrompt="1"/>
          </p:nvPr>
        </p:nvSpPr>
        <p:spPr>
          <a:xfrm>
            <a:off x="826813" y="3913267"/>
            <a:ext cx="9144000" cy="1655762"/>
          </a:xfrm>
        </p:spPr>
        <p:txBody>
          <a:bodyPr/>
          <a:lstStyle>
            <a:lvl1pPr marL="0" indent="0" algn="l">
              <a:buNone/>
              <a:defRPr sz="1800" b="0" i="0">
                <a:solidFill>
                  <a:schemeClr val="tx1"/>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Subheading</a:t>
            </a:r>
          </a:p>
        </p:txBody>
      </p:sp>
      <p:cxnSp>
        <p:nvCxnSpPr>
          <p:cNvPr id="5" name="Straight Connector 4">
            <a:extLst>
              <a:ext uri="{FF2B5EF4-FFF2-40B4-BE49-F238E27FC236}">
                <a16:creationId xmlns:a16="http://schemas.microsoft.com/office/drawing/2014/main" id="{F7D0124E-2069-2E48-82AE-8743ED1ECCED}"/>
              </a:ext>
            </a:extLst>
          </p:cNvPr>
          <p:cNvCxnSpPr/>
          <p:nvPr userDrawn="1"/>
        </p:nvCxnSpPr>
        <p:spPr>
          <a:xfrm>
            <a:off x="942297" y="3810576"/>
            <a:ext cx="663575" cy="0"/>
          </a:xfrm>
          <a:prstGeom prst="line">
            <a:avLst/>
          </a:prstGeom>
          <a:ln>
            <a:solidFill>
              <a:schemeClr val="tx2"/>
            </a:solidFill>
          </a:ln>
        </p:spPr>
        <p:style>
          <a:lnRef idx="2">
            <a:schemeClr val="accent6"/>
          </a:lnRef>
          <a:fillRef idx="0">
            <a:schemeClr val="accent6"/>
          </a:fillRef>
          <a:effectRef idx="1">
            <a:schemeClr val="accent6"/>
          </a:effectRef>
          <a:fontRef idx="minor">
            <a:schemeClr val="tx1"/>
          </a:fontRef>
        </p:style>
      </p:cxnSp>
      <p:pic>
        <p:nvPicPr>
          <p:cNvPr id="7" name="Picture 6" descr="A picture containing drawing, plate&#10;&#10;Description automatically generated">
            <a:extLst>
              <a:ext uri="{FF2B5EF4-FFF2-40B4-BE49-F238E27FC236}">
                <a16:creationId xmlns:a16="http://schemas.microsoft.com/office/drawing/2014/main" id="{B5DDBC0D-FB89-5442-84FD-2CA175B3921C}"/>
              </a:ext>
            </a:extLst>
          </p:cNvPr>
          <p:cNvPicPr>
            <a:picLocks noChangeAspect="1"/>
          </p:cNvPicPr>
          <p:nvPr userDrawn="1"/>
        </p:nvPicPr>
        <p:blipFill>
          <a:blip r:embed="rId3"/>
          <a:stretch>
            <a:fillRect/>
          </a:stretch>
        </p:blipFill>
        <p:spPr>
          <a:xfrm>
            <a:off x="826813" y="6018605"/>
            <a:ext cx="3608832" cy="476066"/>
          </a:xfrm>
          <a:prstGeom prst="rect">
            <a:avLst/>
          </a:prstGeom>
        </p:spPr>
      </p:pic>
    </p:spTree>
    <p:extLst>
      <p:ext uri="{BB962C8B-B14F-4D97-AF65-F5344CB8AC3E}">
        <p14:creationId xmlns:p14="http://schemas.microsoft.com/office/powerpoint/2010/main" val="1086539884"/>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ection Slide Graphic - L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65567733-5722-BA49-AA87-03A8E80AF9FC}"/>
              </a:ext>
            </a:extLst>
          </p:cNvPr>
          <p:cNvSpPr>
            <a:spLocks noGrp="1"/>
          </p:cNvSpPr>
          <p:nvPr>
            <p:ph type="title" hasCustomPrompt="1"/>
          </p:nvPr>
        </p:nvSpPr>
        <p:spPr>
          <a:xfrm>
            <a:off x="826814" y="1130400"/>
            <a:ext cx="7390551" cy="2187126"/>
          </a:xfrm>
        </p:spPr>
        <p:txBody>
          <a:bodyPr>
            <a:normAutofit/>
          </a:bodyPr>
          <a:lstStyle>
            <a:lvl1pPr>
              <a:defRPr sz="3600" b="1" i="0">
                <a:solidFill>
                  <a:schemeClr val="bg2"/>
                </a:solidFill>
                <a:latin typeface="Arial" panose="020B0604020202020204" pitchFamily="34" charset="0"/>
                <a:cs typeface="Arial" panose="020B0604020202020204" pitchFamily="34" charset="0"/>
              </a:defRPr>
            </a:lvl1pPr>
          </a:lstStyle>
          <a:p>
            <a:r>
              <a:rPr lang="en-US"/>
              <a:t>Section Slide</a:t>
            </a:r>
          </a:p>
        </p:txBody>
      </p:sp>
      <p:sp>
        <p:nvSpPr>
          <p:cNvPr id="11" name="Subtitle 2">
            <a:extLst>
              <a:ext uri="{FF2B5EF4-FFF2-40B4-BE49-F238E27FC236}">
                <a16:creationId xmlns:a16="http://schemas.microsoft.com/office/drawing/2014/main" id="{D4B3D2D6-005A-A743-B159-5AACAD3D28D6}"/>
              </a:ext>
            </a:extLst>
          </p:cNvPr>
          <p:cNvSpPr>
            <a:spLocks noGrp="1"/>
          </p:cNvSpPr>
          <p:nvPr>
            <p:ph type="subTitle" idx="1" hasCustomPrompt="1"/>
          </p:nvPr>
        </p:nvSpPr>
        <p:spPr>
          <a:xfrm>
            <a:off x="826813" y="3913267"/>
            <a:ext cx="9144000" cy="1655762"/>
          </a:xfrm>
        </p:spPr>
        <p:txBody>
          <a:bodyPr/>
          <a:lstStyle>
            <a:lvl1pPr marL="0" indent="0" algn="l">
              <a:buNone/>
              <a:defRPr sz="1800" b="0" i="0">
                <a:solidFill>
                  <a:schemeClr val="bg2"/>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Subheading</a:t>
            </a:r>
          </a:p>
        </p:txBody>
      </p:sp>
      <p:cxnSp>
        <p:nvCxnSpPr>
          <p:cNvPr id="5" name="Straight Connector 4">
            <a:extLst>
              <a:ext uri="{FF2B5EF4-FFF2-40B4-BE49-F238E27FC236}">
                <a16:creationId xmlns:a16="http://schemas.microsoft.com/office/drawing/2014/main" id="{EE745446-3DBC-9C4E-B930-A234901FA2F2}"/>
              </a:ext>
            </a:extLst>
          </p:cNvPr>
          <p:cNvCxnSpPr/>
          <p:nvPr userDrawn="1"/>
        </p:nvCxnSpPr>
        <p:spPr>
          <a:xfrm>
            <a:off x="942297" y="3810576"/>
            <a:ext cx="663575" cy="0"/>
          </a:xfrm>
          <a:prstGeom prst="line">
            <a:avLst/>
          </a:prstGeom>
          <a:ln>
            <a:solidFill>
              <a:schemeClr val="tx2"/>
            </a:solidFill>
          </a:ln>
        </p:spPr>
        <p:style>
          <a:lnRef idx="2">
            <a:schemeClr val="accent6"/>
          </a:lnRef>
          <a:fillRef idx="0">
            <a:schemeClr val="accent6"/>
          </a:fillRef>
          <a:effectRef idx="1">
            <a:schemeClr val="accent6"/>
          </a:effectRef>
          <a:fontRef idx="minor">
            <a:schemeClr val="tx1"/>
          </a:fontRef>
        </p:style>
      </p:cxnSp>
      <p:pic>
        <p:nvPicPr>
          <p:cNvPr id="7" name="Picture 6">
            <a:extLst>
              <a:ext uri="{FF2B5EF4-FFF2-40B4-BE49-F238E27FC236}">
                <a16:creationId xmlns:a16="http://schemas.microsoft.com/office/drawing/2014/main" id="{0ADBDD0D-2042-F246-B8D9-D6E6A65515DD}"/>
              </a:ext>
            </a:extLst>
          </p:cNvPr>
          <p:cNvPicPr>
            <a:picLocks noChangeAspect="1"/>
          </p:cNvPicPr>
          <p:nvPr userDrawn="1"/>
        </p:nvPicPr>
        <p:blipFill>
          <a:blip r:embed="rId3"/>
          <a:stretch>
            <a:fillRect/>
          </a:stretch>
        </p:blipFill>
        <p:spPr>
          <a:xfrm>
            <a:off x="826814" y="6019183"/>
            <a:ext cx="3611573" cy="475488"/>
          </a:xfrm>
          <a:prstGeom prst="rect">
            <a:avLst/>
          </a:prstGeom>
        </p:spPr>
      </p:pic>
    </p:spTree>
    <p:extLst>
      <p:ext uri="{BB962C8B-B14F-4D97-AF65-F5344CB8AC3E}">
        <p14:creationId xmlns:p14="http://schemas.microsoft.com/office/powerpoint/2010/main" val="1788614585"/>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ection Slide Photo -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65567733-5722-BA49-AA87-03A8E80AF9FC}"/>
              </a:ext>
            </a:extLst>
          </p:cNvPr>
          <p:cNvSpPr>
            <a:spLocks noGrp="1"/>
          </p:cNvSpPr>
          <p:nvPr>
            <p:ph type="title" hasCustomPrompt="1"/>
          </p:nvPr>
        </p:nvSpPr>
        <p:spPr>
          <a:xfrm>
            <a:off x="826814" y="1130400"/>
            <a:ext cx="7390551" cy="2187126"/>
          </a:xfrm>
        </p:spPr>
        <p:txBody>
          <a:bodyPr>
            <a:normAutofit/>
          </a:bodyPr>
          <a:lstStyle>
            <a:lvl1pPr>
              <a:defRPr sz="3600" b="1" i="0">
                <a:solidFill>
                  <a:schemeClr val="tx1"/>
                </a:solidFill>
                <a:latin typeface="Arial" panose="020B0604020202020204" pitchFamily="34" charset="0"/>
                <a:cs typeface="Arial" panose="020B0604020202020204" pitchFamily="34" charset="0"/>
              </a:defRPr>
            </a:lvl1pPr>
          </a:lstStyle>
          <a:p>
            <a:r>
              <a:rPr lang="en-US"/>
              <a:t>Section Slide</a:t>
            </a:r>
          </a:p>
        </p:txBody>
      </p:sp>
      <p:sp>
        <p:nvSpPr>
          <p:cNvPr id="11" name="Subtitle 2">
            <a:extLst>
              <a:ext uri="{FF2B5EF4-FFF2-40B4-BE49-F238E27FC236}">
                <a16:creationId xmlns:a16="http://schemas.microsoft.com/office/drawing/2014/main" id="{D4B3D2D6-005A-A743-B159-5AACAD3D28D6}"/>
              </a:ext>
            </a:extLst>
          </p:cNvPr>
          <p:cNvSpPr>
            <a:spLocks noGrp="1"/>
          </p:cNvSpPr>
          <p:nvPr>
            <p:ph type="subTitle" idx="1" hasCustomPrompt="1"/>
          </p:nvPr>
        </p:nvSpPr>
        <p:spPr>
          <a:xfrm>
            <a:off x="826813" y="3913267"/>
            <a:ext cx="9144000" cy="1655762"/>
          </a:xfrm>
        </p:spPr>
        <p:txBody>
          <a:bodyPr/>
          <a:lstStyle>
            <a:lvl1pPr marL="0" indent="0" algn="l">
              <a:buNone/>
              <a:defRPr sz="1800" b="0" i="0">
                <a:solidFill>
                  <a:schemeClr val="tx1"/>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Subheading</a:t>
            </a:r>
          </a:p>
        </p:txBody>
      </p:sp>
      <p:cxnSp>
        <p:nvCxnSpPr>
          <p:cNvPr id="5" name="Straight Connector 4">
            <a:extLst>
              <a:ext uri="{FF2B5EF4-FFF2-40B4-BE49-F238E27FC236}">
                <a16:creationId xmlns:a16="http://schemas.microsoft.com/office/drawing/2014/main" id="{F7D0124E-2069-2E48-82AE-8743ED1ECCED}"/>
              </a:ext>
            </a:extLst>
          </p:cNvPr>
          <p:cNvCxnSpPr/>
          <p:nvPr userDrawn="1"/>
        </p:nvCxnSpPr>
        <p:spPr>
          <a:xfrm>
            <a:off x="942297" y="3810576"/>
            <a:ext cx="663575" cy="0"/>
          </a:xfrm>
          <a:prstGeom prst="line">
            <a:avLst/>
          </a:prstGeom>
          <a:ln>
            <a:solidFill>
              <a:schemeClr val="tx2"/>
            </a:solidFill>
          </a:ln>
        </p:spPr>
        <p:style>
          <a:lnRef idx="2">
            <a:schemeClr val="accent6"/>
          </a:lnRef>
          <a:fillRef idx="0">
            <a:schemeClr val="accent6"/>
          </a:fillRef>
          <a:effectRef idx="1">
            <a:schemeClr val="accent6"/>
          </a:effectRef>
          <a:fontRef idx="minor">
            <a:schemeClr val="tx1"/>
          </a:fontRef>
        </p:style>
      </p:cxnSp>
      <p:pic>
        <p:nvPicPr>
          <p:cNvPr id="7" name="Picture 6" descr="A picture containing drawing, plate&#10;&#10;Description automatically generated">
            <a:extLst>
              <a:ext uri="{FF2B5EF4-FFF2-40B4-BE49-F238E27FC236}">
                <a16:creationId xmlns:a16="http://schemas.microsoft.com/office/drawing/2014/main" id="{77E03FBE-2BBD-EC44-9840-EB3A2687C13F}"/>
              </a:ext>
            </a:extLst>
          </p:cNvPr>
          <p:cNvPicPr>
            <a:picLocks noChangeAspect="1"/>
          </p:cNvPicPr>
          <p:nvPr userDrawn="1"/>
        </p:nvPicPr>
        <p:blipFill>
          <a:blip r:embed="rId3"/>
          <a:stretch>
            <a:fillRect/>
          </a:stretch>
        </p:blipFill>
        <p:spPr>
          <a:xfrm>
            <a:off x="826813" y="6018605"/>
            <a:ext cx="3608832" cy="476066"/>
          </a:xfrm>
          <a:prstGeom prst="rect">
            <a:avLst/>
          </a:prstGeom>
        </p:spPr>
      </p:pic>
    </p:spTree>
    <p:extLst>
      <p:ext uri="{BB962C8B-B14F-4D97-AF65-F5344CB8AC3E}">
        <p14:creationId xmlns:p14="http://schemas.microsoft.com/office/powerpoint/2010/main" val="35594366"/>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ection Slide Photo - L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65567733-5722-BA49-AA87-03A8E80AF9FC}"/>
              </a:ext>
            </a:extLst>
          </p:cNvPr>
          <p:cNvSpPr>
            <a:spLocks noGrp="1"/>
          </p:cNvSpPr>
          <p:nvPr>
            <p:ph type="title" hasCustomPrompt="1"/>
          </p:nvPr>
        </p:nvSpPr>
        <p:spPr>
          <a:xfrm>
            <a:off x="826814" y="1130400"/>
            <a:ext cx="7390551" cy="2187126"/>
          </a:xfrm>
        </p:spPr>
        <p:txBody>
          <a:bodyPr>
            <a:normAutofit/>
          </a:bodyPr>
          <a:lstStyle>
            <a:lvl1pPr>
              <a:defRPr sz="3600" b="1" i="0">
                <a:solidFill>
                  <a:schemeClr val="bg1"/>
                </a:solidFill>
                <a:latin typeface="Arial" panose="020B0604020202020204" pitchFamily="34" charset="0"/>
                <a:cs typeface="Arial" panose="020B0604020202020204" pitchFamily="34" charset="0"/>
              </a:defRPr>
            </a:lvl1pPr>
          </a:lstStyle>
          <a:p>
            <a:r>
              <a:rPr lang="en-US"/>
              <a:t>Section Slide</a:t>
            </a:r>
          </a:p>
        </p:txBody>
      </p:sp>
      <p:sp>
        <p:nvSpPr>
          <p:cNvPr id="11" name="Subtitle 2">
            <a:extLst>
              <a:ext uri="{FF2B5EF4-FFF2-40B4-BE49-F238E27FC236}">
                <a16:creationId xmlns:a16="http://schemas.microsoft.com/office/drawing/2014/main" id="{D4B3D2D6-005A-A743-B159-5AACAD3D28D6}"/>
              </a:ext>
            </a:extLst>
          </p:cNvPr>
          <p:cNvSpPr>
            <a:spLocks noGrp="1"/>
          </p:cNvSpPr>
          <p:nvPr>
            <p:ph type="subTitle" idx="1" hasCustomPrompt="1"/>
          </p:nvPr>
        </p:nvSpPr>
        <p:spPr>
          <a:xfrm>
            <a:off x="826813" y="3913267"/>
            <a:ext cx="9144000" cy="1655762"/>
          </a:xfrm>
        </p:spPr>
        <p:txBody>
          <a:bodyPr/>
          <a:lstStyle>
            <a:lvl1pPr marL="0" indent="0" algn="l">
              <a:buNone/>
              <a:defRPr sz="1800" b="0" i="0">
                <a:solidFill>
                  <a:schemeClr val="bg1"/>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Subheading</a:t>
            </a:r>
          </a:p>
        </p:txBody>
      </p:sp>
      <p:cxnSp>
        <p:nvCxnSpPr>
          <p:cNvPr id="5" name="Straight Connector 4">
            <a:extLst>
              <a:ext uri="{FF2B5EF4-FFF2-40B4-BE49-F238E27FC236}">
                <a16:creationId xmlns:a16="http://schemas.microsoft.com/office/drawing/2014/main" id="{B4A8E638-BEC9-5E48-BD2A-E5AF0C50E2AA}"/>
              </a:ext>
            </a:extLst>
          </p:cNvPr>
          <p:cNvCxnSpPr/>
          <p:nvPr userDrawn="1"/>
        </p:nvCxnSpPr>
        <p:spPr>
          <a:xfrm>
            <a:off x="942297" y="3810576"/>
            <a:ext cx="663575" cy="0"/>
          </a:xfrm>
          <a:prstGeom prst="line">
            <a:avLst/>
          </a:prstGeom>
          <a:ln>
            <a:solidFill>
              <a:schemeClr val="bg1"/>
            </a:solidFill>
          </a:ln>
        </p:spPr>
        <p:style>
          <a:lnRef idx="2">
            <a:schemeClr val="accent6"/>
          </a:lnRef>
          <a:fillRef idx="0">
            <a:schemeClr val="accent6"/>
          </a:fillRef>
          <a:effectRef idx="1">
            <a:schemeClr val="accent6"/>
          </a:effectRef>
          <a:fontRef idx="minor">
            <a:schemeClr val="tx1"/>
          </a:fontRef>
        </p:style>
      </p:cxnSp>
      <p:pic>
        <p:nvPicPr>
          <p:cNvPr id="7" name="Picture 6" descr="A picture containing shape&#10;&#10;Description automatically generated">
            <a:extLst>
              <a:ext uri="{FF2B5EF4-FFF2-40B4-BE49-F238E27FC236}">
                <a16:creationId xmlns:a16="http://schemas.microsoft.com/office/drawing/2014/main" id="{8AF73593-A12B-A34F-8079-E4DA298387E7}"/>
              </a:ext>
            </a:extLst>
          </p:cNvPr>
          <p:cNvPicPr>
            <a:picLocks noChangeAspect="1"/>
          </p:cNvPicPr>
          <p:nvPr userDrawn="1"/>
        </p:nvPicPr>
        <p:blipFill>
          <a:blip r:embed="rId3"/>
          <a:stretch>
            <a:fillRect/>
          </a:stretch>
        </p:blipFill>
        <p:spPr>
          <a:xfrm>
            <a:off x="826813" y="6018605"/>
            <a:ext cx="3604448" cy="475488"/>
          </a:xfrm>
          <a:prstGeom prst="rect">
            <a:avLst/>
          </a:prstGeom>
        </p:spPr>
      </p:pic>
    </p:spTree>
    <p:extLst>
      <p:ext uri="{BB962C8B-B14F-4D97-AF65-F5344CB8AC3E}">
        <p14:creationId xmlns:p14="http://schemas.microsoft.com/office/powerpoint/2010/main" val="2111939452"/>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 Photo, L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19436B18-4A7E-1348-9FBB-5994C5AB276D}"/>
              </a:ext>
            </a:extLst>
          </p:cNvPr>
          <p:cNvSpPr txBox="1"/>
          <p:nvPr userDrawn="1"/>
        </p:nvSpPr>
        <p:spPr>
          <a:xfrm>
            <a:off x="12906533" y="2413416"/>
            <a:ext cx="184731" cy="300082"/>
          </a:xfrm>
          <a:prstGeom prst="rect">
            <a:avLst/>
          </a:prstGeom>
          <a:noFill/>
        </p:spPr>
        <p:txBody>
          <a:bodyPr wrap="none" rtlCol="0">
            <a:spAutoFit/>
          </a:bodyPr>
          <a:lstStyle/>
          <a:p>
            <a:endParaRPr lang="en-US" sz="1350"/>
          </a:p>
        </p:txBody>
      </p:sp>
      <p:pic>
        <p:nvPicPr>
          <p:cNvPr id="20" name="Picture 19">
            <a:extLst>
              <a:ext uri="{FF2B5EF4-FFF2-40B4-BE49-F238E27FC236}">
                <a16:creationId xmlns:a16="http://schemas.microsoft.com/office/drawing/2014/main" id="{F15BE37E-E45F-7B45-B81A-857504D857E4}"/>
              </a:ext>
            </a:extLst>
          </p:cNvPr>
          <p:cNvPicPr>
            <a:picLocks noChangeAspect="1"/>
          </p:cNvPicPr>
          <p:nvPr userDrawn="1"/>
        </p:nvPicPr>
        <p:blipFill>
          <a:blip r:embed="rId3"/>
          <a:stretch>
            <a:fillRect/>
          </a:stretch>
        </p:blipFill>
        <p:spPr>
          <a:xfrm>
            <a:off x="4427653" y="4384616"/>
            <a:ext cx="660400" cy="38100"/>
          </a:xfrm>
          <a:prstGeom prst="rect">
            <a:avLst/>
          </a:prstGeom>
        </p:spPr>
      </p:pic>
      <p:sp>
        <p:nvSpPr>
          <p:cNvPr id="21" name="Footer Placeholder 4">
            <a:extLst>
              <a:ext uri="{FF2B5EF4-FFF2-40B4-BE49-F238E27FC236}">
                <a16:creationId xmlns:a16="http://schemas.microsoft.com/office/drawing/2014/main" id="{A407F0A3-C64C-8045-B563-99DCADE11C27}"/>
              </a:ext>
            </a:extLst>
          </p:cNvPr>
          <p:cNvSpPr>
            <a:spLocks noGrp="1"/>
          </p:cNvSpPr>
          <p:nvPr>
            <p:ph type="ftr" sz="quarter" idx="3"/>
          </p:nvPr>
        </p:nvSpPr>
        <p:spPr>
          <a:xfrm>
            <a:off x="4312171" y="6356352"/>
            <a:ext cx="4114800" cy="365125"/>
          </a:xfrm>
          <a:prstGeom prst="rect">
            <a:avLst/>
          </a:prstGeom>
        </p:spPr>
        <p:txBody>
          <a:bodyPr vert="horz" lIns="91440" tIns="45720" rIns="91440" bIns="45720" rtlCol="0" anchor="ctr"/>
          <a:lstStyle>
            <a:lvl1pPr algn="l">
              <a:defRPr sz="900">
                <a:solidFill>
                  <a:schemeClr val="accent1"/>
                </a:solidFill>
                <a:latin typeface="Arial" panose="020B0604020202020204" pitchFamily="34" charset="0"/>
                <a:cs typeface="Arial" panose="020B0604020202020204" pitchFamily="34" charset="0"/>
              </a:defRPr>
            </a:lvl1pPr>
          </a:lstStyle>
          <a:p>
            <a:r>
              <a:rPr lang="en-US"/>
              <a:t>Insert footer information as needed</a:t>
            </a:r>
          </a:p>
        </p:txBody>
      </p:sp>
      <p:sp>
        <p:nvSpPr>
          <p:cNvPr id="9" name="Title 1">
            <a:extLst>
              <a:ext uri="{FF2B5EF4-FFF2-40B4-BE49-F238E27FC236}">
                <a16:creationId xmlns:a16="http://schemas.microsoft.com/office/drawing/2014/main" id="{7AFD4650-027E-DB41-A3CE-771B692A20CC}"/>
              </a:ext>
            </a:extLst>
          </p:cNvPr>
          <p:cNvSpPr>
            <a:spLocks noGrp="1"/>
          </p:cNvSpPr>
          <p:nvPr>
            <p:ph type="ctrTitle" hasCustomPrompt="1"/>
          </p:nvPr>
        </p:nvSpPr>
        <p:spPr>
          <a:xfrm>
            <a:off x="4312172" y="1747007"/>
            <a:ext cx="7270229" cy="2387600"/>
          </a:xfrm>
        </p:spPr>
        <p:txBody>
          <a:bodyPr anchor="b">
            <a:normAutofit/>
          </a:bodyPr>
          <a:lstStyle>
            <a:lvl1pPr algn="l">
              <a:defRPr sz="4050" b="1" i="0">
                <a:solidFill>
                  <a:schemeClr val="tx2"/>
                </a:solidFill>
                <a:latin typeface="Arial" panose="020B0604020202020204" pitchFamily="34" charset="0"/>
                <a:cs typeface="Arial" panose="020B0604020202020204" pitchFamily="34" charset="0"/>
              </a:defRPr>
            </a:lvl1pPr>
          </a:lstStyle>
          <a:p>
            <a:r>
              <a:rPr lang="en-US"/>
              <a:t>Presentation</a:t>
            </a:r>
            <a:br>
              <a:rPr lang="en-US"/>
            </a:br>
            <a:r>
              <a:rPr lang="en-US"/>
              <a:t>Title</a:t>
            </a:r>
          </a:p>
        </p:txBody>
      </p:sp>
      <p:sp>
        <p:nvSpPr>
          <p:cNvPr id="10" name="Subtitle 2">
            <a:extLst>
              <a:ext uri="{FF2B5EF4-FFF2-40B4-BE49-F238E27FC236}">
                <a16:creationId xmlns:a16="http://schemas.microsoft.com/office/drawing/2014/main" id="{AD697827-344C-B849-AD75-6A636746E91E}"/>
              </a:ext>
            </a:extLst>
          </p:cNvPr>
          <p:cNvSpPr>
            <a:spLocks noGrp="1"/>
          </p:cNvSpPr>
          <p:nvPr>
            <p:ph type="subTitle" idx="1" hasCustomPrompt="1"/>
          </p:nvPr>
        </p:nvSpPr>
        <p:spPr>
          <a:xfrm>
            <a:off x="4312172" y="4512707"/>
            <a:ext cx="7270229" cy="1655762"/>
          </a:xfrm>
        </p:spPr>
        <p:txBody>
          <a:bodyPr/>
          <a:lstStyle>
            <a:lvl1pPr marL="0" indent="0" algn="l">
              <a:buNone/>
              <a:defRPr sz="1800" b="0" i="0">
                <a:solidFill>
                  <a:schemeClr val="tx2"/>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Subheading</a:t>
            </a:r>
          </a:p>
        </p:txBody>
      </p:sp>
      <p:pic>
        <p:nvPicPr>
          <p:cNvPr id="11" name="Picture 10">
            <a:extLst>
              <a:ext uri="{FF2B5EF4-FFF2-40B4-BE49-F238E27FC236}">
                <a16:creationId xmlns:a16="http://schemas.microsoft.com/office/drawing/2014/main" id="{F11D9130-E8A1-B54F-AACB-A49DDE075802}"/>
              </a:ext>
            </a:extLst>
          </p:cNvPr>
          <p:cNvPicPr>
            <a:picLocks noChangeAspect="1"/>
          </p:cNvPicPr>
          <p:nvPr userDrawn="1"/>
        </p:nvPicPr>
        <p:blipFill>
          <a:blip r:embed="rId4"/>
          <a:stretch>
            <a:fillRect/>
          </a:stretch>
        </p:blipFill>
        <p:spPr>
          <a:xfrm>
            <a:off x="4312173" y="580910"/>
            <a:ext cx="3619769" cy="476567"/>
          </a:xfrm>
          <a:prstGeom prst="rect">
            <a:avLst/>
          </a:prstGeom>
        </p:spPr>
      </p:pic>
    </p:spTree>
    <p:extLst>
      <p:ext uri="{BB962C8B-B14F-4D97-AF65-F5344CB8AC3E}">
        <p14:creationId xmlns:p14="http://schemas.microsoft.com/office/powerpoint/2010/main" val="38400508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2 - Graphic,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19436B18-4A7E-1348-9FBB-5994C5AB276D}"/>
              </a:ext>
            </a:extLst>
          </p:cNvPr>
          <p:cNvSpPr txBox="1"/>
          <p:nvPr userDrawn="1"/>
        </p:nvSpPr>
        <p:spPr>
          <a:xfrm>
            <a:off x="12906533" y="2413416"/>
            <a:ext cx="184731" cy="300082"/>
          </a:xfrm>
          <a:prstGeom prst="rect">
            <a:avLst/>
          </a:prstGeom>
          <a:noFill/>
        </p:spPr>
        <p:txBody>
          <a:bodyPr wrap="none" rtlCol="0">
            <a:spAutoFit/>
          </a:bodyPr>
          <a:lstStyle/>
          <a:p>
            <a:endParaRPr lang="en-US" sz="1350"/>
          </a:p>
        </p:txBody>
      </p:sp>
      <p:pic>
        <p:nvPicPr>
          <p:cNvPr id="20" name="Picture 19">
            <a:extLst>
              <a:ext uri="{FF2B5EF4-FFF2-40B4-BE49-F238E27FC236}">
                <a16:creationId xmlns:a16="http://schemas.microsoft.com/office/drawing/2014/main" id="{F15BE37E-E45F-7B45-B81A-857504D857E4}"/>
              </a:ext>
            </a:extLst>
          </p:cNvPr>
          <p:cNvPicPr>
            <a:picLocks noChangeAspect="1"/>
          </p:cNvPicPr>
          <p:nvPr userDrawn="1"/>
        </p:nvPicPr>
        <p:blipFill>
          <a:blip r:embed="rId3"/>
          <a:stretch>
            <a:fillRect/>
          </a:stretch>
        </p:blipFill>
        <p:spPr>
          <a:xfrm>
            <a:off x="4427653" y="4384616"/>
            <a:ext cx="660400" cy="38100"/>
          </a:xfrm>
          <a:prstGeom prst="rect">
            <a:avLst/>
          </a:prstGeom>
        </p:spPr>
      </p:pic>
      <p:sp>
        <p:nvSpPr>
          <p:cNvPr id="10" name="Footer Placeholder 4">
            <a:extLst>
              <a:ext uri="{FF2B5EF4-FFF2-40B4-BE49-F238E27FC236}">
                <a16:creationId xmlns:a16="http://schemas.microsoft.com/office/drawing/2014/main" id="{4DD06976-73BD-F244-BCFF-118CEC1F62BA}"/>
              </a:ext>
            </a:extLst>
          </p:cNvPr>
          <p:cNvSpPr>
            <a:spLocks noGrp="1"/>
          </p:cNvSpPr>
          <p:nvPr>
            <p:ph type="ftr" sz="quarter" idx="3"/>
          </p:nvPr>
        </p:nvSpPr>
        <p:spPr>
          <a:xfrm>
            <a:off x="4312171" y="6356352"/>
            <a:ext cx="4114800" cy="365125"/>
          </a:xfrm>
          <a:prstGeom prst="rect">
            <a:avLst/>
          </a:prstGeom>
        </p:spPr>
        <p:txBody>
          <a:bodyPr vert="horz" lIns="91440" tIns="45720" rIns="91440" bIns="45720" rtlCol="0" anchor="ctr"/>
          <a:lstStyle>
            <a:lvl1pPr algn="l">
              <a:defRPr sz="900">
                <a:solidFill>
                  <a:schemeClr val="bg1"/>
                </a:solidFill>
                <a:latin typeface="Arial" panose="020B0604020202020204" pitchFamily="34" charset="0"/>
                <a:cs typeface="Arial" panose="020B0604020202020204" pitchFamily="34" charset="0"/>
              </a:defRPr>
            </a:lvl1pPr>
          </a:lstStyle>
          <a:p>
            <a:r>
              <a:rPr lang="en-US"/>
              <a:t>Insert footer information as needed</a:t>
            </a:r>
          </a:p>
        </p:txBody>
      </p:sp>
      <p:sp>
        <p:nvSpPr>
          <p:cNvPr id="9" name="Title 1">
            <a:extLst>
              <a:ext uri="{FF2B5EF4-FFF2-40B4-BE49-F238E27FC236}">
                <a16:creationId xmlns:a16="http://schemas.microsoft.com/office/drawing/2014/main" id="{CC8D5423-5F41-D245-85F5-B1E275D0536D}"/>
              </a:ext>
            </a:extLst>
          </p:cNvPr>
          <p:cNvSpPr>
            <a:spLocks noGrp="1"/>
          </p:cNvSpPr>
          <p:nvPr>
            <p:ph type="ctrTitle" hasCustomPrompt="1"/>
          </p:nvPr>
        </p:nvSpPr>
        <p:spPr>
          <a:xfrm>
            <a:off x="4312172" y="1747007"/>
            <a:ext cx="7260069" cy="2387600"/>
          </a:xfrm>
        </p:spPr>
        <p:txBody>
          <a:bodyPr anchor="b">
            <a:normAutofit/>
          </a:bodyPr>
          <a:lstStyle>
            <a:lvl1pPr algn="l">
              <a:defRPr sz="4050" b="1" i="0">
                <a:solidFill>
                  <a:schemeClr val="bg1"/>
                </a:solidFill>
                <a:latin typeface="Arial" panose="020B0604020202020204" pitchFamily="34" charset="0"/>
                <a:cs typeface="Arial" panose="020B0604020202020204" pitchFamily="34" charset="0"/>
              </a:defRPr>
            </a:lvl1pPr>
          </a:lstStyle>
          <a:p>
            <a:r>
              <a:rPr lang="en-US"/>
              <a:t>Presentation</a:t>
            </a:r>
            <a:br>
              <a:rPr lang="en-US"/>
            </a:br>
            <a:r>
              <a:rPr lang="en-US"/>
              <a:t>Title</a:t>
            </a:r>
          </a:p>
        </p:txBody>
      </p:sp>
      <p:sp>
        <p:nvSpPr>
          <p:cNvPr id="11" name="Subtitle 2">
            <a:extLst>
              <a:ext uri="{FF2B5EF4-FFF2-40B4-BE49-F238E27FC236}">
                <a16:creationId xmlns:a16="http://schemas.microsoft.com/office/drawing/2014/main" id="{B62495D2-AE77-E540-949F-BD14C314E48A}"/>
              </a:ext>
            </a:extLst>
          </p:cNvPr>
          <p:cNvSpPr>
            <a:spLocks noGrp="1"/>
          </p:cNvSpPr>
          <p:nvPr>
            <p:ph type="subTitle" idx="1" hasCustomPrompt="1"/>
          </p:nvPr>
        </p:nvSpPr>
        <p:spPr>
          <a:xfrm>
            <a:off x="4312172" y="4512707"/>
            <a:ext cx="7260069" cy="1655762"/>
          </a:xfrm>
        </p:spPr>
        <p:txBody>
          <a:bodyPr/>
          <a:lstStyle>
            <a:lvl1pPr marL="0" indent="0" algn="l">
              <a:buNone/>
              <a:defRPr sz="1800" b="0" i="0">
                <a:solidFill>
                  <a:schemeClr val="bg1"/>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Subheading</a:t>
            </a:r>
          </a:p>
        </p:txBody>
      </p:sp>
      <p:pic>
        <p:nvPicPr>
          <p:cNvPr id="12" name="Picture 11">
            <a:extLst>
              <a:ext uri="{FF2B5EF4-FFF2-40B4-BE49-F238E27FC236}">
                <a16:creationId xmlns:a16="http://schemas.microsoft.com/office/drawing/2014/main" id="{8831C5DA-5206-5244-9D8C-05A2409B68DB}"/>
              </a:ext>
            </a:extLst>
          </p:cNvPr>
          <p:cNvPicPr>
            <a:picLocks noChangeAspect="1"/>
          </p:cNvPicPr>
          <p:nvPr userDrawn="1"/>
        </p:nvPicPr>
        <p:blipFill>
          <a:blip r:embed="rId4"/>
          <a:stretch>
            <a:fillRect/>
          </a:stretch>
        </p:blipFill>
        <p:spPr>
          <a:xfrm>
            <a:off x="4312173" y="580910"/>
            <a:ext cx="3619769" cy="476567"/>
          </a:xfrm>
          <a:prstGeom prst="rect">
            <a:avLst/>
          </a:prstGeom>
        </p:spPr>
      </p:pic>
    </p:spTree>
    <p:extLst>
      <p:ext uri="{BB962C8B-B14F-4D97-AF65-F5344CB8AC3E}">
        <p14:creationId xmlns:p14="http://schemas.microsoft.com/office/powerpoint/2010/main" val="872202635"/>
      </p:ext>
    </p:extLst>
  </p:cSld>
  <p:clrMapOvr>
    <a:masterClrMapping/>
  </p:clrMapOvr>
  <p:extLst>
    <p:ext uri="{DCECCB84-F9BA-43D5-87BE-67443E8EF086}">
      <p15:sldGuideLst xmlns:p15="http://schemas.microsoft.com/office/powerpoint/2012/main">
        <p15:guide id="1" orient="horz" pos="396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le Slide 2 - Graphic, L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6D0B2-8D92-0F45-BB46-3B0FEAB81FA8}"/>
              </a:ext>
            </a:extLst>
          </p:cNvPr>
          <p:cNvSpPr>
            <a:spLocks noGrp="1"/>
          </p:cNvSpPr>
          <p:nvPr>
            <p:ph type="ctrTitle" hasCustomPrompt="1"/>
          </p:nvPr>
        </p:nvSpPr>
        <p:spPr>
          <a:xfrm>
            <a:off x="4312172" y="1747007"/>
            <a:ext cx="7270229" cy="2387600"/>
          </a:xfrm>
        </p:spPr>
        <p:txBody>
          <a:bodyPr anchor="b">
            <a:normAutofit/>
          </a:bodyPr>
          <a:lstStyle>
            <a:lvl1pPr algn="l">
              <a:defRPr sz="4050" b="1" i="0">
                <a:solidFill>
                  <a:schemeClr val="tx2"/>
                </a:solidFill>
                <a:latin typeface="Arial" panose="020B0604020202020204" pitchFamily="34" charset="0"/>
                <a:cs typeface="Arial" panose="020B0604020202020204" pitchFamily="34" charset="0"/>
              </a:defRPr>
            </a:lvl1pPr>
          </a:lstStyle>
          <a:p>
            <a:r>
              <a:rPr lang="en-US"/>
              <a:t>Presentation</a:t>
            </a:r>
            <a:br>
              <a:rPr lang="en-US"/>
            </a:br>
            <a:r>
              <a:rPr lang="en-US"/>
              <a:t>Title</a:t>
            </a:r>
          </a:p>
        </p:txBody>
      </p:sp>
      <p:sp>
        <p:nvSpPr>
          <p:cNvPr id="3" name="Subtitle 2">
            <a:extLst>
              <a:ext uri="{FF2B5EF4-FFF2-40B4-BE49-F238E27FC236}">
                <a16:creationId xmlns:a16="http://schemas.microsoft.com/office/drawing/2014/main" id="{AEBE1904-C029-FB4E-9B28-4F095F39E487}"/>
              </a:ext>
            </a:extLst>
          </p:cNvPr>
          <p:cNvSpPr>
            <a:spLocks noGrp="1"/>
          </p:cNvSpPr>
          <p:nvPr>
            <p:ph type="subTitle" idx="1" hasCustomPrompt="1"/>
          </p:nvPr>
        </p:nvSpPr>
        <p:spPr>
          <a:xfrm>
            <a:off x="4312172" y="4512707"/>
            <a:ext cx="7270229" cy="1655762"/>
          </a:xfrm>
        </p:spPr>
        <p:txBody>
          <a:bodyPr/>
          <a:lstStyle>
            <a:lvl1pPr marL="0" indent="0" algn="l">
              <a:buNone/>
              <a:defRPr sz="1800" b="0" i="0">
                <a:solidFill>
                  <a:schemeClr val="tx2"/>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Subheading</a:t>
            </a:r>
          </a:p>
        </p:txBody>
      </p:sp>
      <p:sp>
        <p:nvSpPr>
          <p:cNvPr id="18" name="TextBox 17">
            <a:extLst>
              <a:ext uri="{FF2B5EF4-FFF2-40B4-BE49-F238E27FC236}">
                <a16:creationId xmlns:a16="http://schemas.microsoft.com/office/drawing/2014/main" id="{19436B18-4A7E-1348-9FBB-5994C5AB276D}"/>
              </a:ext>
            </a:extLst>
          </p:cNvPr>
          <p:cNvSpPr txBox="1"/>
          <p:nvPr userDrawn="1"/>
        </p:nvSpPr>
        <p:spPr>
          <a:xfrm>
            <a:off x="12906533" y="2413416"/>
            <a:ext cx="184731" cy="300082"/>
          </a:xfrm>
          <a:prstGeom prst="rect">
            <a:avLst/>
          </a:prstGeom>
          <a:noFill/>
        </p:spPr>
        <p:txBody>
          <a:bodyPr wrap="none" rtlCol="0">
            <a:spAutoFit/>
          </a:bodyPr>
          <a:lstStyle/>
          <a:p>
            <a:endParaRPr lang="en-US" sz="1350"/>
          </a:p>
        </p:txBody>
      </p:sp>
      <p:pic>
        <p:nvPicPr>
          <p:cNvPr id="20" name="Picture 19">
            <a:extLst>
              <a:ext uri="{FF2B5EF4-FFF2-40B4-BE49-F238E27FC236}">
                <a16:creationId xmlns:a16="http://schemas.microsoft.com/office/drawing/2014/main" id="{F15BE37E-E45F-7B45-B81A-857504D857E4}"/>
              </a:ext>
            </a:extLst>
          </p:cNvPr>
          <p:cNvPicPr>
            <a:picLocks noChangeAspect="1"/>
          </p:cNvPicPr>
          <p:nvPr userDrawn="1"/>
        </p:nvPicPr>
        <p:blipFill>
          <a:blip r:embed="rId3"/>
          <a:stretch>
            <a:fillRect/>
          </a:stretch>
        </p:blipFill>
        <p:spPr>
          <a:xfrm>
            <a:off x="4427653" y="4384616"/>
            <a:ext cx="660400" cy="38100"/>
          </a:xfrm>
          <a:prstGeom prst="rect">
            <a:avLst/>
          </a:prstGeom>
        </p:spPr>
      </p:pic>
      <p:sp>
        <p:nvSpPr>
          <p:cNvPr id="10" name="Footer Placeholder 4">
            <a:extLst>
              <a:ext uri="{FF2B5EF4-FFF2-40B4-BE49-F238E27FC236}">
                <a16:creationId xmlns:a16="http://schemas.microsoft.com/office/drawing/2014/main" id="{9B88C356-5A73-5C42-BB1D-56992E6CE7ED}"/>
              </a:ext>
            </a:extLst>
          </p:cNvPr>
          <p:cNvSpPr>
            <a:spLocks noGrp="1"/>
          </p:cNvSpPr>
          <p:nvPr>
            <p:ph type="ftr" sz="quarter" idx="3"/>
          </p:nvPr>
        </p:nvSpPr>
        <p:spPr>
          <a:xfrm>
            <a:off x="4312171" y="6356352"/>
            <a:ext cx="4114800" cy="365125"/>
          </a:xfrm>
          <a:prstGeom prst="rect">
            <a:avLst/>
          </a:prstGeom>
        </p:spPr>
        <p:txBody>
          <a:bodyPr vert="horz" lIns="91440" tIns="45720" rIns="91440" bIns="45720" rtlCol="0" anchor="ctr"/>
          <a:lstStyle>
            <a:lvl1pPr algn="l">
              <a:defRPr sz="900">
                <a:solidFill>
                  <a:schemeClr val="accent1"/>
                </a:solidFill>
                <a:latin typeface="Arial" panose="020B0604020202020204" pitchFamily="34" charset="0"/>
                <a:cs typeface="Arial" panose="020B0604020202020204" pitchFamily="34" charset="0"/>
              </a:defRPr>
            </a:lvl1pPr>
          </a:lstStyle>
          <a:p>
            <a:r>
              <a:rPr lang="en-US"/>
              <a:t>Insert footer information as needed</a:t>
            </a:r>
          </a:p>
        </p:txBody>
      </p:sp>
      <p:pic>
        <p:nvPicPr>
          <p:cNvPr id="9" name="Picture 8">
            <a:extLst>
              <a:ext uri="{FF2B5EF4-FFF2-40B4-BE49-F238E27FC236}">
                <a16:creationId xmlns:a16="http://schemas.microsoft.com/office/drawing/2014/main" id="{2781651A-25C9-AE4E-BB6A-3F9F8B205CC8}"/>
              </a:ext>
            </a:extLst>
          </p:cNvPr>
          <p:cNvPicPr>
            <a:picLocks noChangeAspect="1"/>
          </p:cNvPicPr>
          <p:nvPr userDrawn="1"/>
        </p:nvPicPr>
        <p:blipFill>
          <a:blip r:embed="rId4"/>
          <a:stretch>
            <a:fillRect/>
          </a:stretch>
        </p:blipFill>
        <p:spPr>
          <a:xfrm>
            <a:off x="4312173" y="580910"/>
            <a:ext cx="3619769" cy="476567"/>
          </a:xfrm>
          <a:prstGeom prst="rect">
            <a:avLst/>
          </a:prstGeom>
        </p:spPr>
      </p:pic>
    </p:spTree>
    <p:extLst>
      <p:ext uri="{BB962C8B-B14F-4D97-AF65-F5344CB8AC3E}">
        <p14:creationId xmlns:p14="http://schemas.microsoft.com/office/powerpoint/2010/main" val="16232257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65820-B5FB-2449-AB78-AE38572DBC51}"/>
              </a:ext>
            </a:extLst>
          </p:cNvPr>
          <p:cNvSpPr>
            <a:spLocks noGrp="1"/>
          </p:cNvSpPr>
          <p:nvPr>
            <p:ph type="title" hasCustomPrompt="1"/>
          </p:nvPr>
        </p:nvSpPr>
        <p:spPr>
          <a:xfrm>
            <a:off x="838200" y="1209040"/>
            <a:ext cx="10515600" cy="596610"/>
          </a:xfrm>
        </p:spPr>
        <p:txBody>
          <a:bodyPr/>
          <a:lstStyle/>
          <a:p>
            <a:r>
              <a:rPr lang="en-US"/>
              <a:t>Click to add title</a:t>
            </a:r>
          </a:p>
        </p:txBody>
      </p:sp>
      <p:sp>
        <p:nvSpPr>
          <p:cNvPr id="3" name="Content Placeholder 2">
            <a:extLst>
              <a:ext uri="{FF2B5EF4-FFF2-40B4-BE49-F238E27FC236}">
                <a16:creationId xmlns:a16="http://schemas.microsoft.com/office/drawing/2014/main" id="{84CD2DCA-788F-6549-B0CE-7A0ED31700D5}"/>
              </a:ext>
            </a:extLst>
          </p:cNvPr>
          <p:cNvSpPr>
            <a:spLocks noGrp="1"/>
          </p:cNvSpPr>
          <p:nvPr>
            <p:ph idx="1" hasCustomPrompt="1"/>
          </p:nvPr>
        </p:nvSpPr>
        <p:spPr/>
        <p:txBody>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t>Click to add text</a:t>
            </a:r>
          </a:p>
        </p:txBody>
      </p:sp>
      <p:sp>
        <p:nvSpPr>
          <p:cNvPr id="5" name="Footer Placeholder 4">
            <a:extLst>
              <a:ext uri="{FF2B5EF4-FFF2-40B4-BE49-F238E27FC236}">
                <a16:creationId xmlns:a16="http://schemas.microsoft.com/office/drawing/2014/main" id="{DA6F819E-4416-6344-911B-E58837AFF1BB}"/>
              </a:ext>
            </a:extLst>
          </p:cNvPr>
          <p:cNvSpPr>
            <a:spLocks noGrp="1"/>
          </p:cNvSpPr>
          <p:nvPr>
            <p:ph type="ftr" sz="quarter" idx="11"/>
          </p:nvPr>
        </p:nvSpPr>
        <p:spPr/>
        <p:txBody>
          <a:bodyPr/>
          <a:lstStyle/>
          <a:p>
            <a:r>
              <a:rPr lang="en-US"/>
              <a:t>Insert footer information as needed</a:t>
            </a:r>
          </a:p>
        </p:txBody>
      </p:sp>
      <p:sp>
        <p:nvSpPr>
          <p:cNvPr id="6" name="Slide Number Placeholder 5">
            <a:extLst>
              <a:ext uri="{FF2B5EF4-FFF2-40B4-BE49-F238E27FC236}">
                <a16:creationId xmlns:a16="http://schemas.microsoft.com/office/drawing/2014/main" id="{CCAF641B-0F8D-1440-8487-3D3338BF4658}"/>
              </a:ext>
            </a:extLst>
          </p:cNvPr>
          <p:cNvSpPr>
            <a:spLocks noGrp="1"/>
          </p:cNvSpPr>
          <p:nvPr>
            <p:ph type="sldNum" sz="quarter" idx="12"/>
          </p:nvPr>
        </p:nvSpPr>
        <p:spPr/>
        <p:txBody>
          <a:bodyPr/>
          <a:lstStyle/>
          <a:p>
            <a:fld id="{549D6600-C6B9-CF4F-8A0C-864766A79F48}" type="slidenum">
              <a:rPr lang="en-US" smtClean="0"/>
              <a:t>‹#›</a:t>
            </a:fld>
            <a:endParaRPr lang="en-US"/>
          </a:p>
        </p:txBody>
      </p:sp>
    </p:spTree>
    <p:extLst>
      <p:ext uri="{BB962C8B-B14F-4D97-AF65-F5344CB8AC3E}">
        <p14:creationId xmlns:p14="http://schemas.microsoft.com/office/powerpoint/2010/main" val="20420436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65820-B5FB-2449-AB78-AE38572DBC51}"/>
              </a:ext>
            </a:extLst>
          </p:cNvPr>
          <p:cNvSpPr>
            <a:spLocks noGrp="1"/>
          </p:cNvSpPr>
          <p:nvPr>
            <p:ph type="title" hasCustomPrompt="1"/>
          </p:nvPr>
        </p:nvSpPr>
        <p:spPr>
          <a:xfrm>
            <a:off x="838200" y="1209040"/>
            <a:ext cx="10515600" cy="596610"/>
          </a:xfrm>
        </p:spPr>
        <p:txBody>
          <a:bodyPr/>
          <a:lstStyle/>
          <a:p>
            <a:r>
              <a:rPr lang="en-US"/>
              <a:t>Click to add title</a:t>
            </a:r>
          </a:p>
        </p:txBody>
      </p:sp>
      <p:sp>
        <p:nvSpPr>
          <p:cNvPr id="5" name="Footer Placeholder 4">
            <a:extLst>
              <a:ext uri="{FF2B5EF4-FFF2-40B4-BE49-F238E27FC236}">
                <a16:creationId xmlns:a16="http://schemas.microsoft.com/office/drawing/2014/main" id="{DA6F819E-4416-6344-911B-E58837AFF1BB}"/>
              </a:ext>
            </a:extLst>
          </p:cNvPr>
          <p:cNvSpPr>
            <a:spLocks noGrp="1"/>
          </p:cNvSpPr>
          <p:nvPr>
            <p:ph type="ftr" sz="quarter" idx="11"/>
          </p:nvPr>
        </p:nvSpPr>
        <p:spPr/>
        <p:txBody>
          <a:bodyPr/>
          <a:lstStyle/>
          <a:p>
            <a:r>
              <a:rPr lang="en-US"/>
              <a:t>Insert footer information as needed</a:t>
            </a:r>
          </a:p>
        </p:txBody>
      </p:sp>
      <p:sp>
        <p:nvSpPr>
          <p:cNvPr id="6" name="Slide Number Placeholder 5">
            <a:extLst>
              <a:ext uri="{FF2B5EF4-FFF2-40B4-BE49-F238E27FC236}">
                <a16:creationId xmlns:a16="http://schemas.microsoft.com/office/drawing/2014/main" id="{CCAF641B-0F8D-1440-8487-3D3338BF4658}"/>
              </a:ext>
            </a:extLst>
          </p:cNvPr>
          <p:cNvSpPr>
            <a:spLocks noGrp="1"/>
          </p:cNvSpPr>
          <p:nvPr>
            <p:ph type="sldNum" sz="quarter" idx="12"/>
          </p:nvPr>
        </p:nvSpPr>
        <p:spPr/>
        <p:txBody>
          <a:bodyPr/>
          <a:lstStyle/>
          <a:p>
            <a:fld id="{549D6600-C6B9-CF4F-8A0C-864766A79F48}" type="slidenum">
              <a:rPr lang="en-US" smtClean="0"/>
              <a:t>‹#›</a:t>
            </a:fld>
            <a:endParaRPr lang="en-US"/>
          </a:p>
        </p:txBody>
      </p:sp>
      <p:sp>
        <p:nvSpPr>
          <p:cNvPr id="8" name="Content Placeholder 2">
            <a:extLst>
              <a:ext uri="{FF2B5EF4-FFF2-40B4-BE49-F238E27FC236}">
                <a16:creationId xmlns:a16="http://schemas.microsoft.com/office/drawing/2014/main" id="{329C2DB6-C91F-2E42-B0CA-CB27B5105C84}"/>
              </a:ext>
            </a:extLst>
          </p:cNvPr>
          <p:cNvSpPr>
            <a:spLocks noGrp="1"/>
          </p:cNvSpPr>
          <p:nvPr>
            <p:ph sz="half" idx="2" hasCustomPrompt="1"/>
          </p:nvPr>
        </p:nvSpPr>
        <p:spPr>
          <a:xfrm>
            <a:off x="838201" y="2370139"/>
            <a:ext cx="4982743" cy="3625549"/>
          </a:xfrm>
        </p:spPr>
        <p:txBody>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t>Click to add text</a:t>
            </a:r>
          </a:p>
        </p:txBody>
      </p:sp>
      <p:sp>
        <p:nvSpPr>
          <p:cNvPr id="10" name="Content Placeholder 2">
            <a:extLst>
              <a:ext uri="{FF2B5EF4-FFF2-40B4-BE49-F238E27FC236}">
                <a16:creationId xmlns:a16="http://schemas.microsoft.com/office/drawing/2014/main" id="{01B8ABF4-684C-0140-B841-60540A9302E0}"/>
              </a:ext>
            </a:extLst>
          </p:cNvPr>
          <p:cNvSpPr>
            <a:spLocks noGrp="1"/>
          </p:cNvSpPr>
          <p:nvPr>
            <p:ph sz="half" idx="13" hasCustomPrompt="1"/>
          </p:nvPr>
        </p:nvSpPr>
        <p:spPr>
          <a:xfrm>
            <a:off x="6371061" y="2370136"/>
            <a:ext cx="4982743" cy="3625549"/>
          </a:xfrm>
        </p:spPr>
        <p:txBody>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t>Click to add text</a:t>
            </a:r>
          </a:p>
        </p:txBody>
      </p:sp>
    </p:spTree>
    <p:extLst>
      <p:ext uri="{BB962C8B-B14F-4D97-AF65-F5344CB8AC3E}">
        <p14:creationId xmlns:p14="http://schemas.microsoft.com/office/powerpoint/2010/main" val="787051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1DD5F-BDFB-3443-930A-4ECE2B1C5827}"/>
              </a:ext>
            </a:extLst>
          </p:cNvPr>
          <p:cNvSpPr>
            <a:spLocks noGrp="1"/>
          </p:cNvSpPr>
          <p:nvPr>
            <p:ph type="title" hasCustomPrompt="1"/>
          </p:nvPr>
        </p:nvSpPr>
        <p:spPr/>
        <p:txBody>
          <a:bodyPr/>
          <a:lstStyle/>
          <a:p>
            <a:r>
              <a:rPr lang="en-US"/>
              <a:t>Click to add title</a:t>
            </a:r>
          </a:p>
        </p:txBody>
      </p:sp>
      <p:sp>
        <p:nvSpPr>
          <p:cNvPr id="3" name="Footer Placeholder 2">
            <a:extLst>
              <a:ext uri="{FF2B5EF4-FFF2-40B4-BE49-F238E27FC236}">
                <a16:creationId xmlns:a16="http://schemas.microsoft.com/office/drawing/2014/main" id="{2AD28D3B-54C8-A147-B2C4-8906F98936C6}"/>
              </a:ext>
            </a:extLst>
          </p:cNvPr>
          <p:cNvSpPr>
            <a:spLocks noGrp="1"/>
          </p:cNvSpPr>
          <p:nvPr>
            <p:ph type="ftr" sz="quarter" idx="10"/>
          </p:nvPr>
        </p:nvSpPr>
        <p:spPr/>
        <p:txBody>
          <a:bodyPr/>
          <a:lstStyle/>
          <a:p>
            <a:r>
              <a:rPr lang="en-US"/>
              <a:t>Insert footer information as needed</a:t>
            </a:r>
            <a:endParaRPr lang="en-US">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76D3714A-6FF9-C84D-922F-7C5A5186735F}"/>
              </a:ext>
            </a:extLst>
          </p:cNvPr>
          <p:cNvSpPr>
            <a:spLocks noGrp="1"/>
          </p:cNvSpPr>
          <p:nvPr>
            <p:ph type="sldNum" sz="quarter" idx="11"/>
          </p:nvPr>
        </p:nvSpPr>
        <p:spPr/>
        <p:txBody>
          <a:bodyPr/>
          <a:lstStyle/>
          <a:p>
            <a:fld id="{549D6600-C6B9-CF4F-8A0C-864766A79F48}" type="slidenum">
              <a:rPr lang="en-US" smtClean="0"/>
              <a:pPr/>
              <a:t>‹#›</a:t>
            </a:fld>
            <a:endParaRPr lang="en-US">
              <a:latin typeface="Arial" panose="020B0604020202020204" pitchFamily="34" charset="0"/>
              <a:cs typeface="Arial" panose="020B0604020202020204" pitchFamily="34" charset="0"/>
            </a:endParaRPr>
          </a:p>
        </p:txBody>
      </p:sp>
      <p:sp>
        <p:nvSpPr>
          <p:cNvPr id="8" name="Content Placeholder 3">
            <a:extLst>
              <a:ext uri="{FF2B5EF4-FFF2-40B4-BE49-F238E27FC236}">
                <a16:creationId xmlns:a16="http://schemas.microsoft.com/office/drawing/2014/main" id="{6C8A1040-DAA9-3C42-A0D5-E3EC96005028}"/>
              </a:ext>
            </a:extLst>
          </p:cNvPr>
          <p:cNvSpPr>
            <a:spLocks noGrp="1"/>
          </p:cNvSpPr>
          <p:nvPr>
            <p:ph sz="half" idx="14" hasCustomPrompt="1"/>
          </p:nvPr>
        </p:nvSpPr>
        <p:spPr>
          <a:xfrm>
            <a:off x="4302603" y="2357146"/>
            <a:ext cx="7743499" cy="3709336"/>
          </a:xfrm>
        </p:spPr>
        <p:txBody>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t>Click to add text</a:t>
            </a:r>
          </a:p>
        </p:txBody>
      </p:sp>
      <p:sp>
        <p:nvSpPr>
          <p:cNvPr id="7" name="Content Placeholder 2">
            <a:extLst>
              <a:ext uri="{FF2B5EF4-FFF2-40B4-BE49-F238E27FC236}">
                <a16:creationId xmlns:a16="http://schemas.microsoft.com/office/drawing/2014/main" id="{BC436691-F499-574E-89CF-6419385ECC51}"/>
              </a:ext>
            </a:extLst>
          </p:cNvPr>
          <p:cNvSpPr>
            <a:spLocks noGrp="1"/>
          </p:cNvSpPr>
          <p:nvPr>
            <p:ph sz="half" idx="1" hasCustomPrompt="1"/>
          </p:nvPr>
        </p:nvSpPr>
        <p:spPr>
          <a:xfrm>
            <a:off x="838198" y="2357146"/>
            <a:ext cx="2905887" cy="3709336"/>
          </a:xfrm>
        </p:spPr>
        <p:txBody>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b="0" i="1">
                <a:solidFill>
                  <a:schemeClr val="accent1"/>
                </a:solidFill>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t>Click to add text</a:t>
            </a:r>
          </a:p>
        </p:txBody>
      </p:sp>
    </p:spTree>
    <p:extLst>
      <p:ext uri="{BB962C8B-B14F-4D97-AF65-F5344CB8AC3E}">
        <p14:creationId xmlns:p14="http://schemas.microsoft.com/office/powerpoint/2010/main" val="24181635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ection Slide Reflex Blue">
    <p:bg>
      <p:bgRef idx="1001">
        <a:schemeClr val="bg2"/>
      </p:bgRef>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65567733-5722-BA49-AA87-03A8E80AF9FC}"/>
              </a:ext>
            </a:extLst>
          </p:cNvPr>
          <p:cNvSpPr>
            <a:spLocks noGrp="1"/>
          </p:cNvSpPr>
          <p:nvPr>
            <p:ph type="title" hasCustomPrompt="1"/>
          </p:nvPr>
        </p:nvSpPr>
        <p:spPr>
          <a:xfrm>
            <a:off x="826814" y="1130400"/>
            <a:ext cx="7390551" cy="2187126"/>
          </a:xfrm>
        </p:spPr>
        <p:txBody>
          <a:bodyPr>
            <a:normAutofit/>
          </a:bodyPr>
          <a:lstStyle>
            <a:lvl1pPr>
              <a:defRPr sz="3600" b="1" i="0">
                <a:solidFill>
                  <a:schemeClr val="tx2"/>
                </a:solidFill>
                <a:latin typeface="Arial" panose="020B0604020202020204" pitchFamily="34" charset="0"/>
                <a:cs typeface="Arial" panose="020B0604020202020204" pitchFamily="34" charset="0"/>
              </a:defRPr>
            </a:lvl1pPr>
          </a:lstStyle>
          <a:p>
            <a:r>
              <a:rPr lang="en-US"/>
              <a:t>Section Slide</a:t>
            </a:r>
          </a:p>
        </p:txBody>
      </p:sp>
      <p:sp>
        <p:nvSpPr>
          <p:cNvPr id="11" name="Subtitle 2">
            <a:extLst>
              <a:ext uri="{FF2B5EF4-FFF2-40B4-BE49-F238E27FC236}">
                <a16:creationId xmlns:a16="http://schemas.microsoft.com/office/drawing/2014/main" id="{D4B3D2D6-005A-A743-B159-5AACAD3D28D6}"/>
              </a:ext>
            </a:extLst>
          </p:cNvPr>
          <p:cNvSpPr>
            <a:spLocks noGrp="1"/>
          </p:cNvSpPr>
          <p:nvPr>
            <p:ph type="subTitle" idx="1" hasCustomPrompt="1"/>
          </p:nvPr>
        </p:nvSpPr>
        <p:spPr>
          <a:xfrm>
            <a:off x="826813" y="3913267"/>
            <a:ext cx="9144000" cy="1655762"/>
          </a:xfrm>
        </p:spPr>
        <p:txBody>
          <a:bodyPr/>
          <a:lstStyle>
            <a:lvl1pPr marL="0" indent="0" algn="l">
              <a:buNone/>
              <a:defRPr sz="1800" b="0" i="0">
                <a:solidFill>
                  <a:schemeClr val="tx1"/>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Subheading</a:t>
            </a:r>
          </a:p>
        </p:txBody>
      </p:sp>
      <p:cxnSp>
        <p:nvCxnSpPr>
          <p:cNvPr id="14" name="Straight Connector 13">
            <a:extLst>
              <a:ext uri="{FF2B5EF4-FFF2-40B4-BE49-F238E27FC236}">
                <a16:creationId xmlns:a16="http://schemas.microsoft.com/office/drawing/2014/main" id="{86069636-552A-3947-831B-9C8810ED36F2}"/>
              </a:ext>
            </a:extLst>
          </p:cNvPr>
          <p:cNvCxnSpPr/>
          <p:nvPr userDrawn="1"/>
        </p:nvCxnSpPr>
        <p:spPr>
          <a:xfrm>
            <a:off x="942297" y="3810576"/>
            <a:ext cx="663575" cy="0"/>
          </a:xfrm>
          <a:prstGeom prst="line">
            <a:avLst/>
          </a:prstGeom>
          <a:ln>
            <a:solidFill>
              <a:schemeClr val="tx2"/>
            </a:solidFill>
          </a:ln>
        </p:spPr>
        <p:style>
          <a:lnRef idx="2">
            <a:schemeClr val="accent6"/>
          </a:lnRef>
          <a:fillRef idx="0">
            <a:schemeClr val="accent6"/>
          </a:fillRef>
          <a:effectRef idx="1">
            <a:schemeClr val="accent6"/>
          </a:effectRef>
          <a:fontRef idx="minor">
            <a:schemeClr val="tx1"/>
          </a:fontRef>
        </p:style>
      </p:cxnSp>
      <p:pic>
        <p:nvPicPr>
          <p:cNvPr id="6" name="Picture 5" descr="A picture containing drawing, plate&#10;&#10;Description automatically generated">
            <a:extLst>
              <a:ext uri="{FF2B5EF4-FFF2-40B4-BE49-F238E27FC236}">
                <a16:creationId xmlns:a16="http://schemas.microsoft.com/office/drawing/2014/main" id="{8EC36559-B0A6-4A48-9FB3-117DB0FBFD69}"/>
              </a:ext>
            </a:extLst>
          </p:cNvPr>
          <p:cNvPicPr>
            <a:picLocks noChangeAspect="1"/>
          </p:cNvPicPr>
          <p:nvPr userDrawn="1"/>
        </p:nvPicPr>
        <p:blipFill>
          <a:blip r:embed="rId2"/>
          <a:stretch>
            <a:fillRect/>
          </a:stretch>
        </p:blipFill>
        <p:spPr>
          <a:xfrm>
            <a:off x="826813" y="6018605"/>
            <a:ext cx="3608832" cy="476066"/>
          </a:xfrm>
          <a:prstGeom prst="rect">
            <a:avLst/>
          </a:prstGeom>
        </p:spPr>
      </p:pic>
    </p:spTree>
    <p:extLst>
      <p:ext uri="{BB962C8B-B14F-4D97-AF65-F5344CB8AC3E}">
        <p14:creationId xmlns:p14="http://schemas.microsoft.com/office/powerpoint/2010/main" val="2660114331"/>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ection Slide Turquoise">
    <p:bg>
      <p:bgPr>
        <a:solidFill>
          <a:schemeClr val="accent4"/>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65567733-5722-BA49-AA87-03A8E80AF9FC}"/>
              </a:ext>
            </a:extLst>
          </p:cNvPr>
          <p:cNvSpPr>
            <a:spLocks noGrp="1"/>
          </p:cNvSpPr>
          <p:nvPr>
            <p:ph type="title" hasCustomPrompt="1"/>
          </p:nvPr>
        </p:nvSpPr>
        <p:spPr>
          <a:xfrm>
            <a:off x="826814" y="1130400"/>
            <a:ext cx="7390551" cy="2187126"/>
          </a:xfrm>
        </p:spPr>
        <p:txBody>
          <a:bodyPr>
            <a:normAutofit/>
          </a:bodyPr>
          <a:lstStyle>
            <a:lvl1pPr>
              <a:defRPr sz="3600" b="1" i="0">
                <a:solidFill>
                  <a:schemeClr val="tx1"/>
                </a:solidFill>
                <a:latin typeface="Arial" panose="020B0604020202020204" pitchFamily="34" charset="0"/>
                <a:cs typeface="Arial" panose="020B0604020202020204" pitchFamily="34" charset="0"/>
              </a:defRPr>
            </a:lvl1pPr>
          </a:lstStyle>
          <a:p>
            <a:r>
              <a:rPr lang="en-US"/>
              <a:t>Section Slide</a:t>
            </a:r>
          </a:p>
        </p:txBody>
      </p:sp>
      <p:sp>
        <p:nvSpPr>
          <p:cNvPr id="11" name="Subtitle 2">
            <a:extLst>
              <a:ext uri="{FF2B5EF4-FFF2-40B4-BE49-F238E27FC236}">
                <a16:creationId xmlns:a16="http://schemas.microsoft.com/office/drawing/2014/main" id="{D4B3D2D6-005A-A743-B159-5AACAD3D28D6}"/>
              </a:ext>
            </a:extLst>
          </p:cNvPr>
          <p:cNvSpPr>
            <a:spLocks noGrp="1"/>
          </p:cNvSpPr>
          <p:nvPr>
            <p:ph type="subTitle" idx="1" hasCustomPrompt="1"/>
          </p:nvPr>
        </p:nvSpPr>
        <p:spPr>
          <a:xfrm>
            <a:off x="826813" y="3913267"/>
            <a:ext cx="9144000" cy="1655762"/>
          </a:xfrm>
        </p:spPr>
        <p:txBody>
          <a:bodyPr/>
          <a:lstStyle>
            <a:lvl1pPr marL="0" indent="0" algn="l">
              <a:buNone/>
              <a:defRPr sz="1800" b="0" i="0">
                <a:solidFill>
                  <a:schemeClr val="tx1"/>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Subheading</a:t>
            </a:r>
          </a:p>
        </p:txBody>
      </p:sp>
      <p:cxnSp>
        <p:nvCxnSpPr>
          <p:cNvPr id="14" name="Straight Connector 13">
            <a:extLst>
              <a:ext uri="{FF2B5EF4-FFF2-40B4-BE49-F238E27FC236}">
                <a16:creationId xmlns:a16="http://schemas.microsoft.com/office/drawing/2014/main" id="{86069636-552A-3947-831B-9C8810ED36F2}"/>
              </a:ext>
            </a:extLst>
          </p:cNvPr>
          <p:cNvCxnSpPr/>
          <p:nvPr userDrawn="1"/>
        </p:nvCxnSpPr>
        <p:spPr>
          <a:xfrm>
            <a:off x="942297" y="3810576"/>
            <a:ext cx="663575" cy="0"/>
          </a:xfrm>
          <a:prstGeom prst="line">
            <a:avLst/>
          </a:prstGeom>
          <a:ln>
            <a:solidFill>
              <a:schemeClr val="tx2"/>
            </a:solidFill>
          </a:ln>
        </p:spPr>
        <p:style>
          <a:lnRef idx="2">
            <a:schemeClr val="accent6"/>
          </a:lnRef>
          <a:fillRef idx="0">
            <a:schemeClr val="accent6"/>
          </a:fillRef>
          <a:effectRef idx="1">
            <a:schemeClr val="accent6"/>
          </a:effectRef>
          <a:fontRef idx="minor">
            <a:schemeClr val="tx1"/>
          </a:fontRef>
        </p:style>
      </p:cxnSp>
      <p:pic>
        <p:nvPicPr>
          <p:cNvPr id="6" name="Picture 5" descr="A picture containing shape&#10;&#10;Description automatically generated">
            <a:extLst>
              <a:ext uri="{FF2B5EF4-FFF2-40B4-BE49-F238E27FC236}">
                <a16:creationId xmlns:a16="http://schemas.microsoft.com/office/drawing/2014/main" id="{0977ADBC-4BE8-0344-9B2A-ABA8D6F244C1}"/>
              </a:ext>
            </a:extLst>
          </p:cNvPr>
          <p:cNvPicPr>
            <a:picLocks noChangeAspect="1"/>
          </p:cNvPicPr>
          <p:nvPr userDrawn="1"/>
        </p:nvPicPr>
        <p:blipFill>
          <a:blip r:embed="rId2"/>
          <a:stretch>
            <a:fillRect/>
          </a:stretch>
        </p:blipFill>
        <p:spPr>
          <a:xfrm>
            <a:off x="826813" y="6018605"/>
            <a:ext cx="3604448" cy="475488"/>
          </a:xfrm>
          <a:prstGeom prst="rect">
            <a:avLst/>
          </a:prstGeom>
        </p:spPr>
      </p:pic>
    </p:spTree>
    <p:extLst>
      <p:ext uri="{BB962C8B-B14F-4D97-AF65-F5344CB8AC3E}">
        <p14:creationId xmlns:p14="http://schemas.microsoft.com/office/powerpoint/2010/main" val="3260727596"/>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3662E62-4A90-5843-88A3-5CB71E2B11FB}"/>
              </a:ext>
            </a:extLst>
          </p:cNvPr>
          <p:cNvSpPr/>
          <p:nvPr userDrawn="1"/>
        </p:nvSpPr>
        <p:spPr>
          <a:xfrm>
            <a:off x="0" y="3187"/>
            <a:ext cx="12192000" cy="68103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2"/>
              </a:solidFill>
            </a:endParaRPr>
          </a:p>
        </p:txBody>
      </p:sp>
      <p:sp>
        <p:nvSpPr>
          <p:cNvPr id="2" name="Title Placeholder 1">
            <a:extLst>
              <a:ext uri="{FF2B5EF4-FFF2-40B4-BE49-F238E27FC236}">
                <a16:creationId xmlns:a16="http://schemas.microsoft.com/office/drawing/2014/main" id="{AAB7C69D-AD8C-AE4F-89B1-BD5DC49F0A10}"/>
              </a:ext>
            </a:extLst>
          </p:cNvPr>
          <p:cNvSpPr>
            <a:spLocks noGrp="1"/>
          </p:cNvSpPr>
          <p:nvPr>
            <p:ph type="title"/>
          </p:nvPr>
        </p:nvSpPr>
        <p:spPr>
          <a:xfrm>
            <a:off x="838200" y="791518"/>
            <a:ext cx="10515600" cy="1014132"/>
          </a:xfrm>
          <a:prstGeom prst="rect">
            <a:avLst/>
          </a:prstGeom>
        </p:spPr>
        <p:txBody>
          <a:bodyPr vert="horz" lIns="91440" tIns="45720" rIns="91440" bIns="45720" rtlCol="0" anchor="b">
            <a:normAutofit/>
          </a:bodyPr>
          <a:lstStyle/>
          <a:p>
            <a:r>
              <a:rPr lang="en-US"/>
              <a:t>TITLE</a:t>
            </a:r>
          </a:p>
        </p:txBody>
      </p:sp>
      <p:sp>
        <p:nvSpPr>
          <p:cNvPr id="3" name="Text Placeholder 2">
            <a:extLst>
              <a:ext uri="{FF2B5EF4-FFF2-40B4-BE49-F238E27FC236}">
                <a16:creationId xmlns:a16="http://schemas.microsoft.com/office/drawing/2014/main" id="{33DD6D48-BEDD-9548-94EE-6D9FBF7E9E3A}"/>
              </a:ext>
            </a:extLst>
          </p:cNvPr>
          <p:cNvSpPr>
            <a:spLocks noGrp="1"/>
          </p:cNvSpPr>
          <p:nvPr>
            <p:ph type="body" idx="1"/>
          </p:nvPr>
        </p:nvSpPr>
        <p:spPr>
          <a:xfrm>
            <a:off x="838200" y="2367287"/>
            <a:ext cx="10515600" cy="3628401"/>
          </a:xfrm>
          <a:prstGeom prst="rect">
            <a:avLst/>
          </a:prstGeom>
        </p:spPr>
        <p:txBody>
          <a:bodyPr vert="horz" lIns="91440" tIns="45720" rIns="91440" bIns="45720" rtlCol="0">
            <a:normAutofit/>
          </a:body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t>Click to edit Master text styles</a:t>
            </a:r>
          </a:p>
          <a:p>
            <a:pPr lvl="0"/>
            <a:endParaRPr lang="en-US"/>
          </a:p>
          <a:p>
            <a:pPr lvl="0"/>
            <a:r>
              <a:rPr lang="en-US"/>
              <a:t>Click to edit Master text styles</a:t>
            </a:r>
          </a:p>
          <a:p>
            <a:pPr lvl="1"/>
            <a:r>
              <a:rPr lang="en-US"/>
              <a:t>Second level</a:t>
            </a:r>
          </a:p>
          <a:p>
            <a:pPr lvl="2"/>
            <a:r>
              <a:rPr lang="en-US"/>
              <a:t>Third level</a:t>
            </a:r>
          </a:p>
          <a:p>
            <a:pPr lvl="3"/>
            <a:r>
              <a:rPr lang="en-US"/>
              <a:t>Fourth level</a:t>
            </a:r>
          </a:p>
        </p:txBody>
      </p:sp>
      <p:sp>
        <p:nvSpPr>
          <p:cNvPr id="5" name="Footer Placeholder 4">
            <a:extLst>
              <a:ext uri="{FF2B5EF4-FFF2-40B4-BE49-F238E27FC236}">
                <a16:creationId xmlns:a16="http://schemas.microsoft.com/office/drawing/2014/main" id="{BBD4AB6E-3F6E-6141-8C08-6121F9549089}"/>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latin typeface="Arial" panose="020B0604020202020204" pitchFamily="34" charset="0"/>
                <a:cs typeface="Arial" panose="020B0604020202020204" pitchFamily="34" charset="0"/>
              </a:defRPr>
            </a:lvl1pPr>
          </a:lstStyle>
          <a:p>
            <a:r>
              <a:rPr lang="en-US"/>
              <a:t>Insert footer information as needed</a:t>
            </a:r>
            <a:endParaRPr lang="en-US">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4ABA63F9-A2B7-5644-96C9-A65FBC192A37}"/>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latin typeface="Arial" panose="020B0604020202020204" pitchFamily="34" charset="0"/>
                <a:cs typeface="Arial" panose="020B0604020202020204" pitchFamily="34" charset="0"/>
              </a:defRPr>
            </a:lvl1pPr>
          </a:lstStyle>
          <a:p>
            <a:fld id="{549D6600-C6B9-CF4F-8A0C-864766A79F48}" type="slidenum">
              <a:rPr lang="en-US" smtClean="0"/>
              <a:pPr/>
              <a:t>‹#›</a:t>
            </a:fld>
            <a:endParaRPr lang="en-US">
              <a:latin typeface="Arial" panose="020B0604020202020204" pitchFamily="34" charset="0"/>
              <a:cs typeface="Arial" panose="020B0604020202020204" pitchFamily="34" charset="0"/>
            </a:endParaRPr>
          </a:p>
        </p:txBody>
      </p:sp>
      <p:cxnSp>
        <p:nvCxnSpPr>
          <p:cNvPr id="14" name="Straight Connector 13">
            <a:extLst>
              <a:ext uri="{FF2B5EF4-FFF2-40B4-BE49-F238E27FC236}">
                <a16:creationId xmlns:a16="http://schemas.microsoft.com/office/drawing/2014/main" id="{587ACDBF-9651-A143-B577-52487D131BC1}"/>
              </a:ext>
            </a:extLst>
          </p:cNvPr>
          <p:cNvCxnSpPr>
            <a:cxnSpLocks/>
          </p:cNvCxnSpPr>
          <p:nvPr userDrawn="1"/>
        </p:nvCxnSpPr>
        <p:spPr>
          <a:xfrm>
            <a:off x="925977" y="1817225"/>
            <a:ext cx="10427825" cy="0"/>
          </a:xfrm>
          <a:prstGeom prst="line">
            <a:avLst/>
          </a:prstGeom>
          <a:ln w="19050">
            <a:solidFill>
              <a:schemeClr val="bg2"/>
            </a:solidFill>
          </a:ln>
        </p:spPr>
        <p:style>
          <a:lnRef idx="2">
            <a:schemeClr val="accent6"/>
          </a:lnRef>
          <a:fillRef idx="0">
            <a:schemeClr val="accent6"/>
          </a:fillRef>
          <a:effectRef idx="1">
            <a:schemeClr val="accent6"/>
          </a:effectRef>
          <a:fontRef idx="minor">
            <a:schemeClr val="tx1"/>
          </a:fontRef>
        </p:style>
      </p:cxnSp>
      <p:pic>
        <p:nvPicPr>
          <p:cNvPr id="10" name="Picture 9" descr="A picture containing drawing&#10;&#10;Description automatically generated">
            <a:extLst>
              <a:ext uri="{FF2B5EF4-FFF2-40B4-BE49-F238E27FC236}">
                <a16:creationId xmlns:a16="http://schemas.microsoft.com/office/drawing/2014/main" id="{4AC44DD2-2597-2245-89D5-24752F1E9D2B}"/>
              </a:ext>
            </a:extLst>
          </p:cNvPr>
          <p:cNvPicPr>
            <a:picLocks noChangeAspect="1"/>
          </p:cNvPicPr>
          <p:nvPr userDrawn="1"/>
        </p:nvPicPr>
        <p:blipFill>
          <a:blip r:embed="rId17"/>
          <a:stretch>
            <a:fillRect/>
          </a:stretch>
        </p:blipFill>
        <p:spPr>
          <a:xfrm>
            <a:off x="9982200" y="184955"/>
            <a:ext cx="1371600" cy="317500"/>
          </a:xfrm>
          <a:prstGeom prst="rect">
            <a:avLst/>
          </a:prstGeom>
        </p:spPr>
      </p:pic>
    </p:spTree>
    <p:extLst>
      <p:ext uri="{BB962C8B-B14F-4D97-AF65-F5344CB8AC3E}">
        <p14:creationId xmlns:p14="http://schemas.microsoft.com/office/powerpoint/2010/main" val="2158455312"/>
      </p:ext>
    </p:extLst>
  </p:cSld>
  <p:clrMap bg1="lt1" tx1="dk1" bg2="lt2" tx2="dk2" accent1="accent1" accent2="accent2" accent3="accent3" accent4="accent4" accent5="accent5" accent6="accent6" hlink="hlink" folHlink="folHlink"/>
  <p:sldLayoutIdLst>
    <p:sldLayoutId id="2147483649" r:id="rId1"/>
    <p:sldLayoutId id="2147483700" r:id="rId2"/>
    <p:sldLayoutId id="2147483702" r:id="rId3"/>
    <p:sldLayoutId id="2147483701" r:id="rId4"/>
    <p:sldLayoutId id="2147483703" r:id="rId5"/>
    <p:sldLayoutId id="2147483650" r:id="rId6"/>
    <p:sldLayoutId id="2147483704" r:id="rId7"/>
    <p:sldLayoutId id="2147483654" r:id="rId8"/>
    <p:sldLayoutId id="2147483675" r:id="rId9"/>
    <p:sldLayoutId id="2147483674" r:id="rId10"/>
    <p:sldLayoutId id="2147483673" r:id="rId11"/>
    <p:sldLayoutId id="2147483709" r:id="rId12"/>
    <p:sldLayoutId id="2147483670" r:id="rId13"/>
    <p:sldLayoutId id="2147483672" r:id="rId14"/>
    <p:sldLayoutId id="2147483710" r:id="rId15"/>
  </p:sldLayoutIdLst>
  <p:hf sldNum="0" hdr="0" ftr="0"/>
  <p:txStyles>
    <p:titleStyle>
      <a:lvl1pPr algn="l" defTabSz="685800" rtl="0" eaLnBrk="1" latinLnBrk="0" hangingPunct="1">
        <a:lnSpc>
          <a:spcPct val="90000"/>
        </a:lnSpc>
        <a:spcBef>
          <a:spcPct val="0"/>
        </a:spcBef>
        <a:buNone/>
        <a:defRPr sz="1800" b="1" i="0" kern="1200">
          <a:solidFill>
            <a:schemeClr val="tx2"/>
          </a:solidFill>
          <a:latin typeface="Arial" panose="020B0604020202020204" pitchFamily="34" charset="0"/>
          <a:ea typeface="+mj-ea"/>
          <a:cs typeface="Arial" panose="020B0604020202020204" pitchFamily="34" charset="0"/>
        </a:defRPr>
      </a:lvl1pPr>
    </p:titleStyle>
    <p:bodyStyle>
      <a:lvl1pPr marL="257175" marR="0" indent="-257175"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sz="15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2"/>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accent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500" kern="1200">
          <a:solidFill>
            <a:schemeClr val="tx2"/>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hyperlink" Target="http://dx.doi.org/10.5888/pcd20.220292" TargetMode="External"/><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5.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hyperlink" Target="http://dx.doi.org/10.15585/mmwr.mm7306a4" TargetMode="External"/><Relationship Id="rId2" Type="http://schemas.openxmlformats.org/officeDocument/2006/relationships/image" Target="../media/image17.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B7C6F-F93D-21FF-889E-AE4AAD0C5A42}"/>
              </a:ext>
            </a:extLst>
          </p:cNvPr>
          <p:cNvSpPr>
            <a:spLocks noGrp="1"/>
          </p:cNvSpPr>
          <p:nvPr>
            <p:ph type="ctrTitle"/>
          </p:nvPr>
        </p:nvSpPr>
        <p:spPr>
          <a:xfrm>
            <a:off x="3271838" y="1515976"/>
            <a:ext cx="8920162" cy="2912506"/>
          </a:xfrm>
        </p:spPr>
        <p:txBody>
          <a:bodyPr vert="horz" lIns="91440" tIns="45720" rIns="91440" bIns="45720" rtlCol="0" anchor="b">
            <a:noAutofit/>
          </a:bodyPr>
          <a:lstStyle/>
          <a:p>
            <a:pPr lvl="1"/>
            <a:r>
              <a:rPr lang="en-US" sz="3200" b="1" dirty="0">
                <a:solidFill>
                  <a:schemeClr val="tx2"/>
                </a:solidFill>
              </a:rPr>
              <a:t>The National Research Action Plan on Long COVID</a:t>
            </a:r>
            <a:br>
              <a:rPr lang="en-US" sz="3200" b="1" dirty="0">
                <a:solidFill>
                  <a:schemeClr val="tx2"/>
                </a:solidFill>
              </a:rPr>
            </a:br>
            <a:br>
              <a:rPr lang="en-US" sz="3200" b="1" dirty="0">
                <a:solidFill>
                  <a:schemeClr val="tx2"/>
                </a:solidFill>
              </a:rPr>
            </a:br>
            <a:r>
              <a:rPr lang="en-US" sz="2000" b="1" dirty="0">
                <a:solidFill>
                  <a:schemeClr val="tx2"/>
                </a:solidFill>
              </a:rPr>
              <a:t>The landscape of Long COVID research activities in the United States</a:t>
            </a:r>
            <a:endParaRPr lang="en-US" sz="3200" b="1" dirty="0">
              <a:solidFill>
                <a:schemeClr val="tx2"/>
              </a:solidFill>
            </a:endParaRPr>
          </a:p>
        </p:txBody>
      </p:sp>
      <p:sp>
        <p:nvSpPr>
          <p:cNvPr id="5" name="Subtitle 4">
            <a:extLst>
              <a:ext uri="{FF2B5EF4-FFF2-40B4-BE49-F238E27FC236}">
                <a16:creationId xmlns:a16="http://schemas.microsoft.com/office/drawing/2014/main" id="{B4194A2A-6D39-B57A-C423-376FA5626FEE}"/>
              </a:ext>
            </a:extLst>
          </p:cNvPr>
          <p:cNvSpPr>
            <a:spLocks noGrp="1"/>
          </p:cNvSpPr>
          <p:nvPr>
            <p:ph type="subTitle" idx="1"/>
          </p:nvPr>
        </p:nvSpPr>
        <p:spPr>
          <a:xfrm>
            <a:off x="4312172" y="4572866"/>
            <a:ext cx="7270229" cy="2241923"/>
          </a:xfrm>
        </p:spPr>
        <p:txBody>
          <a:bodyPr>
            <a:normAutofit/>
          </a:bodyPr>
          <a:lstStyle/>
          <a:p>
            <a:pPr algn="l" rtl="0" fontAlgn="base"/>
            <a:r>
              <a:rPr lang="en-US" b="1" i="0" u="none" strike="noStrike" dirty="0">
                <a:solidFill>
                  <a:srgbClr val="000099"/>
                </a:solidFill>
                <a:effectLst/>
                <a:latin typeface="Arial" panose="020B0604020202020204" pitchFamily="34" charset="0"/>
              </a:rPr>
              <a:t>William Valiant, PhD</a:t>
            </a:r>
          </a:p>
          <a:p>
            <a:pPr fontAlgn="base"/>
            <a:r>
              <a:rPr lang="en-US" dirty="0">
                <a:latin typeface="Arial"/>
                <a:cs typeface="Arial"/>
              </a:rPr>
              <a:t>Fellow, Office of Long COVID Research and Practice</a:t>
            </a:r>
            <a:endParaRPr lang="en-US" dirty="0"/>
          </a:p>
          <a:p>
            <a:pPr algn="l" rtl="0" fontAlgn="base"/>
            <a:endParaRPr lang="en-US" b="0" i="0" dirty="0">
              <a:solidFill>
                <a:srgbClr val="000000"/>
              </a:solidFill>
              <a:effectLst/>
              <a:latin typeface="Segoe UI" panose="020B0502040204020203" pitchFamily="34" charset="0"/>
            </a:endParaRPr>
          </a:p>
          <a:p>
            <a:endParaRPr lang="en-US" dirty="0"/>
          </a:p>
        </p:txBody>
      </p:sp>
      <p:sp>
        <p:nvSpPr>
          <p:cNvPr id="9" name="TextBox 8">
            <a:extLst>
              <a:ext uri="{FF2B5EF4-FFF2-40B4-BE49-F238E27FC236}">
                <a16:creationId xmlns:a16="http://schemas.microsoft.com/office/drawing/2014/main" id="{816652AD-BD27-A433-B6EB-E3A4C0A22474}"/>
              </a:ext>
            </a:extLst>
          </p:cNvPr>
          <p:cNvSpPr txBox="1"/>
          <p:nvPr/>
        </p:nvSpPr>
        <p:spPr>
          <a:xfrm>
            <a:off x="3271838" y="3244334"/>
            <a:ext cx="6543674" cy="369332"/>
          </a:xfrm>
          <a:prstGeom prst="rect">
            <a:avLst/>
          </a:prstGeom>
          <a:noFill/>
        </p:spPr>
        <p:txBody>
          <a:bodyPr wrap="square">
            <a:spAutoFit/>
          </a:bodyPr>
          <a:lstStyle/>
          <a:p>
            <a:r>
              <a:rPr lang="en-US"/>
              <a:t> </a:t>
            </a:r>
          </a:p>
        </p:txBody>
      </p:sp>
    </p:spTree>
    <p:extLst>
      <p:ext uri="{BB962C8B-B14F-4D97-AF65-F5344CB8AC3E}">
        <p14:creationId xmlns:p14="http://schemas.microsoft.com/office/powerpoint/2010/main" val="32614300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B9E4F-2BE6-950D-2EA4-90BD5F8C0AE0}"/>
              </a:ext>
            </a:extLst>
          </p:cNvPr>
          <p:cNvSpPr>
            <a:spLocks noGrp="1"/>
          </p:cNvSpPr>
          <p:nvPr>
            <p:ph type="title"/>
          </p:nvPr>
        </p:nvSpPr>
        <p:spPr/>
        <p:txBody>
          <a:bodyPr>
            <a:noAutofit/>
          </a:bodyPr>
          <a:lstStyle/>
          <a:p>
            <a:r>
              <a:rPr lang="en-US" sz="3200" dirty="0"/>
              <a:t>Research Area 4: Long COVID and Overall Well-Being</a:t>
            </a:r>
          </a:p>
        </p:txBody>
      </p:sp>
      <p:sp>
        <p:nvSpPr>
          <p:cNvPr id="3" name="Content Placeholder 2">
            <a:extLst>
              <a:ext uri="{FF2B5EF4-FFF2-40B4-BE49-F238E27FC236}">
                <a16:creationId xmlns:a16="http://schemas.microsoft.com/office/drawing/2014/main" id="{06CB09B2-6983-A954-794D-015A00C2B049}"/>
              </a:ext>
            </a:extLst>
          </p:cNvPr>
          <p:cNvSpPr>
            <a:spLocks noGrp="1"/>
          </p:cNvSpPr>
          <p:nvPr>
            <p:ph idx="1"/>
          </p:nvPr>
        </p:nvSpPr>
        <p:spPr/>
        <p:txBody>
          <a:bodyPr>
            <a:normAutofit/>
          </a:bodyPr>
          <a:lstStyle/>
          <a:p>
            <a:r>
              <a:rPr lang="en-US" sz="1800" b="1" dirty="0"/>
              <a:t>Core Research Questions</a:t>
            </a:r>
          </a:p>
          <a:p>
            <a:pPr marL="285750" indent="-285750">
              <a:buFont typeface="Arial" panose="020B0604020202020204" pitchFamily="34" charset="0"/>
              <a:buChar char="•"/>
            </a:pPr>
            <a:r>
              <a:rPr lang="en-US" sz="1800" dirty="0"/>
              <a:t>What are the impacts of Long COVID on</a:t>
            </a:r>
          </a:p>
          <a:p>
            <a:pPr marL="800100" lvl="1" indent="-285750"/>
            <a:r>
              <a:rPr lang="en-US" sz="1650" dirty="0"/>
              <a:t>Health related quality of life</a:t>
            </a:r>
          </a:p>
          <a:p>
            <a:pPr marL="800100" lvl="1" indent="-285750"/>
            <a:r>
              <a:rPr lang="en-US" sz="1650" dirty="0"/>
              <a:t>Employment, insurance, disability, and socioeconomic status</a:t>
            </a:r>
          </a:p>
          <a:p>
            <a:pPr marL="800100" lvl="1" indent="-285750"/>
            <a:r>
              <a:rPr lang="en-US" sz="1650" dirty="0"/>
              <a:t>Educational and developmental outcomes</a:t>
            </a:r>
          </a:p>
          <a:p>
            <a:pPr marL="800100" lvl="1" indent="-285750"/>
            <a:r>
              <a:rPr lang="en-US" sz="1650" dirty="0"/>
              <a:t>Caregivers and families</a:t>
            </a:r>
          </a:p>
        </p:txBody>
      </p:sp>
    </p:spTree>
    <p:extLst>
      <p:ext uri="{BB962C8B-B14F-4D97-AF65-F5344CB8AC3E}">
        <p14:creationId xmlns:p14="http://schemas.microsoft.com/office/powerpoint/2010/main" val="7991903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80BE6-5FCF-1A2E-F9E2-49EAF0CF83B2}"/>
              </a:ext>
            </a:extLst>
          </p:cNvPr>
          <p:cNvSpPr>
            <a:spLocks noGrp="1"/>
          </p:cNvSpPr>
          <p:nvPr>
            <p:ph type="title"/>
          </p:nvPr>
        </p:nvSpPr>
        <p:spPr/>
        <p:txBody>
          <a:bodyPr/>
          <a:lstStyle/>
          <a:p>
            <a:r>
              <a:rPr lang="en-US" dirty="0"/>
              <a:t>Assessment of Symptom, Disability, and Financial Trajectories in Patients Hospitalized for COVID-19 at 6 Months</a:t>
            </a:r>
          </a:p>
        </p:txBody>
      </p:sp>
      <p:sp>
        <p:nvSpPr>
          <p:cNvPr id="4" name="Content Placeholder 3">
            <a:extLst>
              <a:ext uri="{FF2B5EF4-FFF2-40B4-BE49-F238E27FC236}">
                <a16:creationId xmlns:a16="http://schemas.microsoft.com/office/drawing/2014/main" id="{1D43A31E-F5A0-B827-DAEE-574E7353DF2C}"/>
              </a:ext>
            </a:extLst>
          </p:cNvPr>
          <p:cNvSpPr>
            <a:spLocks noGrp="1"/>
          </p:cNvSpPr>
          <p:nvPr>
            <p:ph sz="half" idx="2"/>
          </p:nvPr>
        </p:nvSpPr>
        <p:spPr/>
        <p:txBody>
          <a:bodyPr>
            <a:normAutofit/>
          </a:bodyPr>
          <a:lstStyle/>
          <a:p>
            <a:pPr marL="285750" indent="-285750">
              <a:buFont typeface="Arial" panose="020B0604020202020204" pitchFamily="34" charset="0"/>
              <a:buChar char="•"/>
            </a:pPr>
            <a:r>
              <a:rPr lang="en-US" sz="2000" dirty="0"/>
              <a:t>In a cohort study of 825 adults discharged after COVID-19, symptoms, health, and quality of life were assessed.</a:t>
            </a:r>
          </a:p>
          <a:p>
            <a:pPr marL="285750" indent="-285750">
              <a:buFont typeface="Arial" panose="020B0604020202020204" pitchFamily="34" charset="0"/>
              <a:buChar char="•"/>
            </a:pPr>
            <a:r>
              <a:rPr lang="en-US" sz="2000" dirty="0"/>
              <a:t>Patients discharged after COVID-19 hospitalization experienced limited recovery in symptoms, functional status, and fatigue at 6 months.</a:t>
            </a:r>
          </a:p>
          <a:p>
            <a:pPr marL="800100" lvl="1" indent="-285750"/>
            <a:r>
              <a:rPr lang="en-US" sz="1800" dirty="0"/>
              <a:t>56% of patients reported any financial problem 6-months post discharge</a:t>
            </a:r>
          </a:p>
          <a:p>
            <a:pPr marL="800100" lvl="1" indent="-285750"/>
            <a:endParaRPr lang="en-US" dirty="0"/>
          </a:p>
        </p:txBody>
      </p:sp>
      <p:pic>
        <p:nvPicPr>
          <p:cNvPr id="2050" name="Picture 2" descr="Self-reported Quality of Life Over Time, as Measured Using the European Quality of Life 5-Dimension Scale">
            <a:extLst>
              <a:ext uri="{FF2B5EF4-FFF2-40B4-BE49-F238E27FC236}">
                <a16:creationId xmlns:a16="http://schemas.microsoft.com/office/drawing/2014/main" id="{0F4FE270-F0D2-3A0E-4B81-246BDBC75BB3}"/>
              </a:ext>
            </a:extLst>
          </p:cNvPr>
          <p:cNvPicPr>
            <a:picLocks noGrp="1" noChangeAspect="1" noChangeArrowheads="1"/>
          </p:cNvPicPr>
          <p:nvPr>
            <p:ph sz="half" idx="13"/>
          </p:nvPr>
        </p:nvPicPr>
        <p:blipFill rotWithShape="1">
          <a:blip r:embed="rId2">
            <a:extLst>
              <a:ext uri="{28A0092B-C50C-407E-A947-70E740481C1C}">
                <a14:useLocalDpi xmlns:a14="http://schemas.microsoft.com/office/drawing/2010/main" val="0"/>
              </a:ext>
            </a:extLst>
          </a:blip>
          <a:srcRect t="67872" r="46797" b="-1"/>
          <a:stretch/>
        </p:blipFill>
        <p:spPr bwMode="auto">
          <a:xfrm>
            <a:off x="6448880" y="2247089"/>
            <a:ext cx="4747657" cy="317499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Self-reported Quality of Life Over Time, as Measured Using the European Quality of Life 5-Dimension Scale">
            <a:extLst>
              <a:ext uri="{FF2B5EF4-FFF2-40B4-BE49-F238E27FC236}">
                <a16:creationId xmlns:a16="http://schemas.microsoft.com/office/drawing/2014/main" id="{5ADCCDCB-A56A-9EB5-0CCF-AAA7923D698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3203" t="70232" r="19709" b="24989"/>
          <a:stretch/>
        </p:blipFill>
        <p:spPr bwMode="auto">
          <a:xfrm>
            <a:off x="7225168" y="5523414"/>
            <a:ext cx="3053706" cy="59660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7B12F6AF-1E6D-247D-877E-173B11F09EF4}"/>
              </a:ext>
            </a:extLst>
          </p:cNvPr>
          <p:cNvSpPr txBox="1"/>
          <p:nvPr/>
        </p:nvSpPr>
        <p:spPr>
          <a:xfrm>
            <a:off x="100485" y="6370655"/>
            <a:ext cx="12091516" cy="461665"/>
          </a:xfrm>
          <a:prstGeom prst="rect">
            <a:avLst/>
          </a:prstGeom>
          <a:noFill/>
        </p:spPr>
        <p:txBody>
          <a:bodyPr wrap="square" rtlCol="0">
            <a:spAutoFit/>
          </a:bodyPr>
          <a:lstStyle/>
          <a:p>
            <a:r>
              <a:rPr lang="en-US" sz="1200" b="0" i="0" dirty="0" err="1">
                <a:solidFill>
                  <a:srgbClr val="333333"/>
                </a:solidFill>
                <a:effectLst/>
                <a:latin typeface="Arial" panose="020B0604020202020204" pitchFamily="34" charset="0"/>
                <a:cs typeface="Arial" panose="020B0604020202020204" pitchFamily="34" charset="0"/>
              </a:rPr>
              <a:t>Admon</a:t>
            </a:r>
            <a:r>
              <a:rPr lang="en-US" sz="1200" b="0" i="0" dirty="0">
                <a:solidFill>
                  <a:srgbClr val="333333"/>
                </a:solidFill>
                <a:effectLst/>
                <a:latin typeface="Arial" panose="020B0604020202020204" pitchFamily="34" charset="0"/>
                <a:cs typeface="Arial" panose="020B0604020202020204" pitchFamily="34" charset="0"/>
              </a:rPr>
              <a:t> AJ, </a:t>
            </a:r>
            <a:r>
              <a:rPr lang="en-US" sz="1200" b="0" i="0" dirty="0" err="1">
                <a:solidFill>
                  <a:srgbClr val="333333"/>
                </a:solidFill>
                <a:effectLst/>
                <a:latin typeface="Arial" panose="020B0604020202020204" pitchFamily="34" charset="0"/>
                <a:cs typeface="Arial" panose="020B0604020202020204" pitchFamily="34" charset="0"/>
              </a:rPr>
              <a:t>Iwashyna</a:t>
            </a:r>
            <a:r>
              <a:rPr lang="en-US" sz="1200" b="0" i="0" dirty="0">
                <a:solidFill>
                  <a:srgbClr val="333333"/>
                </a:solidFill>
                <a:effectLst/>
                <a:latin typeface="Arial" panose="020B0604020202020204" pitchFamily="34" charset="0"/>
                <a:cs typeface="Arial" panose="020B0604020202020204" pitchFamily="34" charset="0"/>
              </a:rPr>
              <a:t> TJ, </a:t>
            </a:r>
            <a:r>
              <a:rPr lang="en-US" sz="1200" b="0" i="0" dirty="0" err="1">
                <a:solidFill>
                  <a:srgbClr val="333333"/>
                </a:solidFill>
                <a:effectLst/>
                <a:latin typeface="Arial" panose="020B0604020202020204" pitchFamily="34" charset="0"/>
                <a:cs typeface="Arial" panose="020B0604020202020204" pitchFamily="34" charset="0"/>
              </a:rPr>
              <a:t>Kamphuis</a:t>
            </a:r>
            <a:r>
              <a:rPr lang="en-US" sz="1200" b="0" i="0" dirty="0">
                <a:solidFill>
                  <a:srgbClr val="333333"/>
                </a:solidFill>
                <a:effectLst/>
                <a:latin typeface="Arial" panose="020B0604020202020204" pitchFamily="34" charset="0"/>
                <a:cs typeface="Arial" panose="020B0604020202020204" pitchFamily="34" charset="0"/>
              </a:rPr>
              <a:t> LA, et al. Assessment of Symptom, Disability, and Financial Trajectories in Patients Hospitalized for COVID-19 at 6 Months. </a:t>
            </a:r>
            <a:r>
              <a:rPr lang="en-US" sz="1200" b="0" i="1" dirty="0">
                <a:solidFill>
                  <a:srgbClr val="333333"/>
                </a:solidFill>
                <a:effectLst/>
                <a:latin typeface="Arial" panose="020B0604020202020204" pitchFamily="34" charset="0"/>
                <a:cs typeface="Arial" panose="020B0604020202020204" pitchFamily="34" charset="0"/>
              </a:rPr>
              <a:t>JAMA </a:t>
            </a:r>
            <a:r>
              <a:rPr lang="en-US" sz="1200" b="0" i="1" dirty="0" err="1">
                <a:solidFill>
                  <a:srgbClr val="333333"/>
                </a:solidFill>
                <a:effectLst/>
                <a:latin typeface="Arial" panose="020B0604020202020204" pitchFamily="34" charset="0"/>
                <a:cs typeface="Arial" panose="020B0604020202020204" pitchFamily="34" charset="0"/>
              </a:rPr>
              <a:t>Netw</a:t>
            </a:r>
            <a:r>
              <a:rPr lang="en-US" sz="1200" b="0" i="1" dirty="0">
                <a:solidFill>
                  <a:srgbClr val="333333"/>
                </a:solidFill>
                <a:effectLst/>
                <a:latin typeface="Arial" panose="020B0604020202020204" pitchFamily="34" charset="0"/>
                <a:cs typeface="Arial" panose="020B0604020202020204" pitchFamily="34" charset="0"/>
              </a:rPr>
              <a:t> Open.</a:t>
            </a:r>
            <a:r>
              <a:rPr lang="en-US" sz="1200" b="0" i="0" dirty="0">
                <a:solidFill>
                  <a:srgbClr val="333333"/>
                </a:solidFill>
                <a:effectLst/>
                <a:latin typeface="Arial" panose="020B0604020202020204" pitchFamily="34" charset="0"/>
                <a:cs typeface="Arial" panose="020B0604020202020204" pitchFamily="34" charset="0"/>
              </a:rPr>
              <a:t> 2023;6(2):e2255795. doi:10.1001/jamanetworkopen.2022.55795</a:t>
            </a: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846973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B9E4F-2BE6-950D-2EA4-90BD5F8C0AE0}"/>
              </a:ext>
            </a:extLst>
          </p:cNvPr>
          <p:cNvSpPr>
            <a:spLocks noGrp="1"/>
          </p:cNvSpPr>
          <p:nvPr>
            <p:ph type="title"/>
          </p:nvPr>
        </p:nvSpPr>
        <p:spPr/>
        <p:txBody>
          <a:bodyPr>
            <a:noAutofit/>
          </a:bodyPr>
          <a:lstStyle/>
          <a:p>
            <a:r>
              <a:rPr lang="en-US" sz="3200" dirty="0"/>
              <a:t>Research Area 5: Therapeutics and Other Health Interventions</a:t>
            </a:r>
          </a:p>
        </p:txBody>
      </p:sp>
      <p:sp>
        <p:nvSpPr>
          <p:cNvPr id="3" name="Content Placeholder 2">
            <a:extLst>
              <a:ext uri="{FF2B5EF4-FFF2-40B4-BE49-F238E27FC236}">
                <a16:creationId xmlns:a16="http://schemas.microsoft.com/office/drawing/2014/main" id="{06CB09B2-6983-A954-794D-015A00C2B049}"/>
              </a:ext>
            </a:extLst>
          </p:cNvPr>
          <p:cNvSpPr>
            <a:spLocks noGrp="1"/>
          </p:cNvSpPr>
          <p:nvPr>
            <p:ph idx="1"/>
          </p:nvPr>
        </p:nvSpPr>
        <p:spPr/>
        <p:txBody>
          <a:bodyPr>
            <a:normAutofit/>
          </a:bodyPr>
          <a:lstStyle/>
          <a:p>
            <a:r>
              <a:rPr lang="en-US" sz="1800" b="1" dirty="0"/>
              <a:t>Core Research Questions</a:t>
            </a:r>
          </a:p>
          <a:p>
            <a:pPr marL="285750" indent="-285750">
              <a:buFont typeface="Arial" panose="020B0604020202020204" pitchFamily="34" charset="0"/>
              <a:buChar char="•"/>
            </a:pPr>
            <a:r>
              <a:rPr lang="en-US" sz="1800" dirty="0"/>
              <a:t>What treatments are safe and effective for persons diagnosed with Long COVID? For which persons are they effective?</a:t>
            </a:r>
          </a:p>
          <a:p>
            <a:pPr marL="285750" indent="-285750">
              <a:buFont typeface="Arial" panose="020B0604020202020204" pitchFamily="34" charset="0"/>
              <a:buChar char="•"/>
            </a:pPr>
            <a:r>
              <a:rPr lang="en-US" sz="1800" dirty="0"/>
              <a:t>Which treatments are ineffective or unsafe?</a:t>
            </a:r>
          </a:p>
          <a:p>
            <a:pPr marL="285750" indent="-285750">
              <a:buFont typeface="Arial" panose="020B0604020202020204" pitchFamily="34" charset="0"/>
              <a:buChar char="•"/>
            </a:pPr>
            <a:r>
              <a:rPr lang="en-US" sz="1800" dirty="0"/>
              <a:t>What strategies will effectively prevent Long COVID?</a:t>
            </a:r>
          </a:p>
        </p:txBody>
      </p:sp>
    </p:spTree>
    <p:extLst>
      <p:ext uri="{BB962C8B-B14F-4D97-AF65-F5344CB8AC3E}">
        <p14:creationId xmlns:p14="http://schemas.microsoft.com/office/powerpoint/2010/main" val="29581717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608E3-B48A-B14D-327C-9EDAFC152590}"/>
              </a:ext>
            </a:extLst>
          </p:cNvPr>
          <p:cNvSpPr>
            <a:spLocks noGrp="1"/>
          </p:cNvSpPr>
          <p:nvPr>
            <p:ph type="title"/>
          </p:nvPr>
        </p:nvSpPr>
        <p:spPr/>
        <p:txBody>
          <a:bodyPr>
            <a:noAutofit/>
          </a:bodyPr>
          <a:lstStyle/>
          <a:p>
            <a:r>
              <a:rPr lang="en-US" sz="2400" dirty="0"/>
              <a:t>Association of Treatment With Nirmatrelvir and the Risk of Post-COVID-19 Condition</a:t>
            </a:r>
          </a:p>
        </p:txBody>
      </p:sp>
      <p:sp>
        <p:nvSpPr>
          <p:cNvPr id="4" name="Content Placeholder 3">
            <a:extLst>
              <a:ext uri="{FF2B5EF4-FFF2-40B4-BE49-F238E27FC236}">
                <a16:creationId xmlns:a16="http://schemas.microsoft.com/office/drawing/2014/main" id="{925C2E56-7516-2CA4-CA8C-AC6102EABD79}"/>
              </a:ext>
            </a:extLst>
          </p:cNvPr>
          <p:cNvSpPr>
            <a:spLocks noGrp="1"/>
          </p:cNvSpPr>
          <p:nvPr>
            <p:ph sz="half" idx="2"/>
          </p:nvPr>
        </p:nvSpPr>
        <p:spPr/>
        <p:txBody>
          <a:bodyPr>
            <a:normAutofit/>
          </a:bodyPr>
          <a:lstStyle/>
          <a:p>
            <a:pPr marL="285750" indent="-285750">
              <a:buFont typeface="Arial" panose="020B0604020202020204" pitchFamily="34" charset="0"/>
              <a:buChar char="•"/>
            </a:pPr>
            <a:r>
              <a:rPr lang="en-US" sz="1800" dirty="0"/>
              <a:t>Electronic health records from the VA were analyzed to understand the impact of Paxlovid treatment during acute COVID-19 on later Long COVID.</a:t>
            </a:r>
          </a:p>
          <a:p>
            <a:pPr marL="285750" indent="-285750">
              <a:buFont typeface="Arial" panose="020B0604020202020204" pitchFamily="34" charset="0"/>
              <a:buChar char="•"/>
            </a:pPr>
            <a:r>
              <a:rPr lang="en-US" sz="1800" dirty="0"/>
              <a:t>Patients treated with Paxlovid were</a:t>
            </a:r>
          </a:p>
          <a:p>
            <a:pPr marL="800100" lvl="1" indent="-285750"/>
            <a:r>
              <a:rPr lang="en-US" sz="1600" dirty="0"/>
              <a:t>Less likely to have symptoms associated with Long COVID.</a:t>
            </a:r>
          </a:p>
          <a:p>
            <a:pPr marL="800100" lvl="1" indent="-285750"/>
            <a:r>
              <a:rPr lang="en-US" sz="1600" dirty="0"/>
              <a:t>Less likely to be hospitalized.</a:t>
            </a:r>
          </a:p>
          <a:p>
            <a:pPr marL="800100" lvl="1" indent="-285750"/>
            <a:r>
              <a:rPr lang="en-US" sz="1600" dirty="0"/>
              <a:t>Less likely to die.</a:t>
            </a:r>
          </a:p>
          <a:p>
            <a:pPr marL="285750" indent="-285750">
              <a:buFont typeface="Arial" panose="020B0604020202020204" pitchFamily="34" charset="0"/>
              <a:buChar char="•"/>
            </a:pPr>
            <a:r>
              <a:rPr lang="en-US" sz="1800" dirty="0"/>
              <a:t>Further studies have found non-significant associations between Paxlovid and the rate of Long COVID. </a:t>
            </a:r>
          </a:p>
        </p:txBody>
      </p:sp>
      <p:pic>
        <p:nvPicPr>
          <p:cNvPr id="3074" name="Picture 2" descr="Event Rates of Post–Acute Outcomes in Nirmatrelvir and No-Treatment Control Group">
            <a:extLst>
              <a:ext uri="{FF2B5EF4-FFF2-40B4-BE49-F238E27FC236}">
                <a16:creationId xmlns:a16="http://schemas.microsoft.com/office/drawing/2014/main" id="{A5CA5E0B-6C2F-B6A7-ABC3-12B478482550}"/>
              </a:ext>
            </a:extLst>
          </p:cNvPr>
          <p:cNvPicPr>
            <a:picLocks noGrp="1" noChangeAspect="1" noChangeArrowheads="1"/>
          </p:cNvPicPr>
          <p:nvPr>
            <p:ph sz="half" idx="13"/>
          </p:nvPr>
        </p:nvPicPr>
        <p:blipFill rotWithShape="1">
          <a:blip r:embed="rId2">
            <a:extLst>
              <a:ext uri="{28A0092B-C50C-407E-A947-70E740481C1C}">
                <a14:useLocalDpi xmlns:a14="http://schemas.microsoft.com/office/drawing/2010/main" val="0"/>
              </a:ext>
            </a:extLst>
          </a:blip>
          <a:srcRect l="11378" t="1" r="50049" b="63268"/>
          <a:stretch/>
        </p:blipFill>
        <p:spPr bwMode="auto">
          <a:xfrm>
            <a:off x="6371058" y="2428507"/>
            <a:ext cx="5054629" cy="379719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1E2AE1C-FF50-A22B-C94C-A803F1032252}"/>
              </a:ext>
            </a:extLst>
          </p:cNvPr>
          <p:cNvSpPr txBox="1"/>
          <p:nvPr/>
        </p:nvSpPr>
        <p:spPr>
          <a:xfrm>
            <a:off x="7626485" y="2428507"/>
            <a:ext cx="3046027" cy="338554"/>
          </a:xfrm>
          <a:prstGeom prst="rect">
            <a:avLst/>
          </a:prstGeom>
          <a:noFill/>
        </p:spPr>
        <p:txBody>
          <a:bodyPr wrap="none" rtlCol="0">
            <a:spAutoFit/>
          </a:bodyPr>
          <a:lstStyle/>
          <a:p>
            <a:r>
              <a:rPr lang="en-US" sz="1600" dirty="0">
                <a:latin typeface="Arial" panose="020B0604020202020204" pitchFamily="34" charset="0"/>
                <a:cs typeface="Arial" panose="020B0604020202020204" pitchFamily="34" charset="0"/>
              </a:rPr>
              <a:t>Rate of Post COVID Conditions</a:t>
            </a:r>
          </a:p>
        </p:txBody>
      </p:sp>
      <p:sp>
        <p:nvSpPr>
          <p:cNvPr id="7" name="TextBox 6">
            <a:extLst>
              <a:ext uri="{FF2B5EF4-FFF2-40B4-BE49-F238E27FC236}">
                <a16:creationId xmlns:a16="http://schemas.microsoft.com/office/drawing/2014/main" id="{3870AA15-DE37-4F4A-F0C7-2C04116220A2}"/>
              </a:ext>
            </a:extLst>
          </p:cNvPr>
          <p:cNvSpPr txBox="1"/>
          <p:nvPr/>
        </p:nvSpPr>
        <p:spPr>
          <a:xfrm>
            <a:off x="311286" y="6360649"/>
            <a:ext cx="11725072" cy="461665"/>
          </a:xfrm>
          <a:prstGeom prst="rect">
            <a:avLst/>
          </a:prstGeom>
          <a:noFill/>
        </p:spPr>
        <p:txBody>
          <a:bodyPr wrap="square" rtlCol="0">
            <a:spAutoFit/>
          </a:bodyPr>
          <a:lstStyle/>
          <a:p>
            <a:r>
              <a:rPr lang="en-US" sz="1200" b="0" i="0" dirty="0" err="1">
                <a:solidFill>
                  <a:srgbClr val="333333"/>
                </a:solidFill>
                <a:effectLst/>
                <a:latin typeface="Arial" panose="020B0604020202020204" pitchFamily="34" charset="0"/>
                <a:cs typeface="Arial" panose="020B0604020202020204" pitchFamily="34" charset="0"/>
              </a:rPr>
              <a:t>Xie</a:t>
            </a:r>
            <a:r>
              <a:rPr lang="en-US" sz="1200" b="0" i="0" dirty="0">
                <a:solidFill>
                  <a:srgbClr val="333333"/>
                </a:solidFill>
                <a:effectLst/>
                <a:latin typeface="Arial" panose="020B0604020202020204" pitchFamily="34" charset="0"/>
                <a:cs typeface="Arial" panose="020B0604020202020204" pitchFamily="34" charset="0"/>
              </a:rPr>
              <a:t> Y, Choi T, Al-Aly Z. Association of Treatment With Nirmatrelvir and the Risk of Post–COVID-19 Condition. </a:t>
            </a:r>
            <a:r>
              <a:rPr lang="en-US" sz="1200" b="0" i="1" dirty="0">
                <a:solidFill>
                  <a:srgbClr val="333333"/>
                </a:solidFill>
                <a:effectLst/>
                <a:latin typeface="Arial" panose="020B0604020202020204" pitchFamily="34" charset="0"/>
                <a:cs typeface="Arial" panose="020B0604020202020204" pitchFamily="34" charset="0"/>
              </a:rPr>
              <a:t>JAMA Intern Med.</a:t>
            </a:r>
            <a:r>
              <a:rPr lang="en-US" sz="1200" b="0" i="0" dirty="0">
                <a:solidFill>
                  <a:srgbClr val="333333"/>
                </a:solidFill>
                <a:effectLst/>
                <a:latin typeface="Arial" panose="020B0604020202020204" pitchFamily="34" charset="0"/>
                <a:cs typeface="Arial" panose="020B0604020202020204" pitchFamily="34" charset="0"/>
              </a:rPr>
              <a:t> 2023;183(6):554–564. doi:10.1001/jamainternmed.2023.0743</a:t>
            </a: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010926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B9E4F-2BE6-950D-2EA4-90BD5F8C0AE0}"/>
              </a:ext>
            </a:extLst>
          </p:cNvPr>
          <p:cNvSpPr>
            <a:spLocks noGrp="1"/>
          </p:cNvSpPr>
          <p:nvPr>
            <p:ph type="title"/>
          </p:nvPr>
        </p:nvSpPr>
        <p:spPr/>
        <p:txBody>
          <a:bodyPr>
            <a:noAutofit/>
          </a:bodyPr>
          <a:lstStyle/>
          <a:p>
            <a:r>
              <a:rPr lang="en-US" sz="3200" dirty="0"/>
              <a:t>Research Area 6: Human Services, Supports, and Interventions </a:t>
            </a:r>
          </a:p>
        </p:txBody>
      </p:sp>
      <p:sp>
        <p:nvSpPr>
          <p:cNvPr id="3" name="Content Placeholder 2">
            <a:extLst>
              <a:ext uri="{FF2B5EF4-FFF2-40B4-BE49-F238E27FC236}">
                <a16:creationId xmlns:a16="http://schemas.microsoft.com/office/drawing/2014/main" id="{06CB09B2-6983-A954-794D-015A00C2B049}"/>
              </a:ext>
            </a:extLst>
          </p:cNvPr>
          <p:cNvSpPr>
            <a:spLocks noGrp="1"/>
          </p:cNvSpPr>
          <p:nvPr>
            <p:ph idx="1"/>
          </p:nvPr>
        </p:nvSpPr>
        <p:spPr/>
        <p:txBody>
          <a:bodyPr>
            <a:normAutofit/>
          </a:bodyPr>
          <a:lstStyle/>
          <a:p>
            <a:r>
              <a:rPr lang="en-US" sz="1800" b="1" dirty="0"/>
              <a:t>Core Research Questions</a:t>
            </a:r>
          </a:p>
          <a:p>
            <a:pPr marL="285750" indent="-285750">
              <a:buFont typeface="Arial" panose="020B0604020202020204" pitchFamily="34" charset="0"/>
              <a:buChar char="•"/>
            </a:pPr>
            <a:r>
              <a:rPr lang="en-US" sz="1800" dirty="0"/>
              <a:t>What are the human services and supports needs of individuals with Long COVID? </a:t>
            </a:r>
          </a:p>
          <a:p>
            <a:pPr marL="285750" indent="-285750">
              <a:buFont typeface="Arial" panose="020B0604020202020204" pitchFamily="34" charset="0"/>
              <a:buChar char="•"/>
            </a:pPr>
            <a:r>
              <a:rPr lang="en-US" sz="1800" dirty="0"/>
              <a:t>What are the service delivery gaps or barriers for individuals with Long COVID in existing human services?</a:t>
            </a:r>
          </a:p>
          <a:p>
            <a:pPr marL="285750" indent="-285750">
              <a:buFont typeface="Arial" panose="020B0604020202020204" pitchFamily="34" charset="0"/>
              <a:buChar char="•"/>
            </a:pPr>
            <a:r>
              <a:rPr lang="en-US" sz="1800" dirty="0"/>
              <a:t>What interventions can be adapted or created to meet the needs of individuals with Long COVID to promote their full participation in society?</a:t>
            </a:r>
          </a:p>
        </p:txBody>
      </p:sp>
    </p:spTree>
    <p:extLst>
      <p:ext uri="{BB962C8B-B14F-4D97-AF65-F5344CB8AC3E}">
        <p14:creationId xmlns:p14="http://schemas.microsoft.com/office/powerpoint/2010/main" val="481481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4E8AF-3753-3E83-701C-C4C48DB1546B}"/>
              </a:ext>
            </a:extLst>
          </p:cNvPr>
          <p:cNvSpPr>
            <a:spLocks noGrp="1"/>
          </p:cNvSpPr>
          <p:nvPr>
            <p:ph type="title"/>
          </p:nvPr>
        </p:nvSpPr>
        <p:spPr/>
        <p:txBody>
          <a:bodyPr>
            <a:noAutofit/>
          </a:bodyPr>
          <a:lstStyle/>
          <a:p>
            <a:r>
              <a:rPr lang="en-US" sz="2400" dirty="0"/>
              <a:t>Addressing the Long-Term Effects of the COVID-19 Pandemic on Children and Families</a:t>
            </a:r>
          </a:p>
        </p:txBody>
      </p:sp>
      <p:sp>
        <p:nvSpPr>
          <p:cNvPr id="4" name="Content Placeholder 3">
            <a:extLst>
              <a:ext uri="{FF2B5EF4-FFF2-40B4-BE49-F238E27FC236}">
                <a16:creationId xmlns:a16="http://schemas.microsoft.com/office/drawing/2014/main" id="{AE714169-A4EB-0053-BC35-3056CDB19975}"/>
              </a:ext>
            </a:extLst>
          </p:cNvPr>
          <p:cNvSpPr>
            <a:spLocks noGrp="1"/>
          </p:cNvSpPr>
          <p:nvPr>
            <p:ph sz="half" idx="2"/>
          </p:nvPr>
        </p:nvSpPr>
        <p:spPr>
          <a:xfrm>
            <a:off x="838201" y="2370139"/>
            <a:ext cx="6738256" cy="4090038"/>
          </a:xfrm>
        </p:spPr>
        <p:txBody>
          <a:bodyPr>
            <a:normAutofit lnSpcReduction="10000"/>
          </a:bodyPr>
          <a:lstStyle/>
          <a:p>
            <a:r>
              <a:rPr lang="en-US" sz="1800" dirty="0"/>
              <a:t>In partnership with the social security administration, the National Academies of Science, Engineering and Medicine released a report on the Long-Term Effects of COVID-19. </a:t>
            </a:r>
          </a:p>
          <a:p>
            <a:pPr marL="342900" indent="-342900">
              <a:buFont typeface="+mj-lt"/>
              <a:buAutoNum type="arabicPeriod"/>
            </a:pPr>
            <a:r>
              <a:rPr lang="en-US" sz="1800" dirty="0"/>
              <a:t>What was learned during the pandemic that informs approaches to policies and programs, including those affecting early childhood care and education, that are necessary to address the developmental, emotional, behavioral, and physical health needs of children in “high-risk” communities to promote child health and well-being in the long-term?</a:t>
            </a:r>
          </a:p>
          <a:p>
            <a:pPr marL="342900" indent="-342900">
              <a:buFont typeface="+mj-lt"/>
              <a:buAutoNum type="arabicPeriod"/>
            </a:pPr>
            <a:r>
              <a:rPr lang="en-US" sz="1800" dirty="0"/>
              <a:t>What was learned during the pandemic about promising practices to support parent and caregiver well-being?</a:t>
            </a:r>
          </a:p>
          <a:p>
            <a:pPr marL="342900" indent="-342900">
              <a:buFont typeface="+mj-lt"/>
              <a:buAutoNum type="arabicPeriod"/>
            </a:pPr>
            <a:r>
              <a:rPr lang="en-US" sz="1800" dirty="0"/>
              <a:t>What policies (e.g., child care, health care) and practices can work to address disparities and inequities experienced by communities of color following a pandemic?</a:t>
            </a:r>
          </a:p>
        </p:txBody>
      </p:sp>
      <p:pic>
        <p:nvPicPr>
          <p:cNvPr id="1026" name="Picture 2" descr="Addressing the Long-Term Effects of the COVID-19 Pandemic on Children and Families">
            <a:extLst>
              <a:ext uri="{FF2B5EF4-FFF2-40B4-BE49-F238E27FC236}">
                <a16:creationId xmlns:a16="http://schemas.microsoft.com/office/drawing/2014/main" id="{C5EFA7A1-59E1-B7FA-2D1E-57C2D79BC0D3}"/>
              </a:ext>
            </a:extLst>
          </p:cNvPr>
          <p:cNvPicPr>
            <a:picLocks noGrp="1" noChangeAspect="1" noChangeArrowheads="1"/>
          </p:cNvPicPr>
          <p:nvPr>
            <p:ph sz="half" idx="13"/>
          </p:nvPr>
        </p:nvPicPr>
        <p:blipFill>
          <a:blip r:embed="rId2">
            <a:extLst>
              <a:ext uri="{28A0092B-C50C-407E-A947-70E740481C1C}">
                <a14:useLocalDpi xmlns:a14="http://schemas.microsoft.com/office/drawing/2010/main" val="0"/>
              </a:ext>
            </a:extLst>
          </a:blip>
          <a:srcRect/>
          <a:stretch>
            <a:fillRect/>
          </a:stretch>
        </p:blipFill>
        <p:spPr bwMode="auto">
          <a:xfrm>
            <a:off x="8027719" y="1933785"/>
            <a:ext cx="3194463" cy="47916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27704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B9E4F-2BE6-950D-2EA4-90BD5F8C0AE0}"/>
              </a:ext>
            </a:extLst>
          </p:cNvPr>
          <p:cNvSpPr>
            <a:spLocks noGrp="1"/>
          </p:cNvSpPr>
          <p:nvPr>
            <p:ph type="title"/>
          </p:nvPr>
        </p:nvSpPr>
        <p:spPr/>
        <p:txBody>
          <a:bodyPr>
            <a:noAutofit/>
          </a:bodyPr>
          <a:lstStyle/>
          <a:p>
            <a:r>
              <a:rPr lang="en-US" sz="3200" dirty="0"/>
              <a:t>Research Area 7: Health Services and Health Economics Research </a:t>
            </a:r>
          </a:p>
        </p:txBody>
      </p:sp>
      <p:sp>
        <p:nvSpPr>
          <p:cNvPr id="3" name="Content Placeholder 2">
            <a:extLst>
              <a:ext uri="{FF2B5EF4-FFF2-40B4-BE49-F238E27FC236}">
                <a16:creationId xmlns:a16="http://schemas.microsoft.com/office/drawing/2014/main" id="{06CB09B2-6983-A954-794D-015A00C2B049}"/>
              </a:ext>
            </a:extLst>
          </p:cNvPr>
          <p:cNvSpPr>
            <a:spLocks noGrp="1"/>
          </p:cNvSpPr>
          <p:nvPr>
            <p:ph idx="1"/>
          </p:nvPr>
        </p:nvSpPr>
        <p:spPr/>
        <p:txBody>
          <a:bodyPr>
            <a:normAutofit fontScale="92500" lnSpcReduction="10000"/>
          </a:bodyPr>
          <a:lstStyle/>
          <a:p>
            <a:r>
              <a:rPr lang="en-US" sz="1800" b="1" dirty="0"/>
              <a:t>Core Research Questions</a:t>
            </a:r>
          </a:p>
          <a:p>
            <a:pPr marL="285750" indent="-285750">
              <a:buFont typeface="Arial" panose="020B0604020202020204" pitchFamily="34" charset="0"/>
              <a:buChar char="•"/>
            </a:pPr>
            <a:r>
              <a:rPr lang="en-US" sz="1800" dirty="0"/>
              <a:t>What is the current level of access to care for persons with Long COVID?</a:t>
            </a:r>
          </a:p>
          <a:p>
            <a:pPr marL="285750" indent="-285750">
              <a:buFont typeface="Arial" panose="020B0604020202020204" pitchFamily="34" charset="0"/>
              <a:buChar char="•"/>
            </a:pPr>
            <a:r>
              <a:rPr lang="en-US" sz="1800" dirty="0"/>
              <a:t>What are the barriers to care for persons with Long COVID?</a:t>
            </a:r>
          </a:p>
          <a:p>
            <a:pPr marL="285750" indent="-285750">
              <a:buFont typeface="Arial" panose="020B0604020202020204" pitchFamily="34" charset="0"/>
              <a:buChar char="•"/>
            </a:pPr>
            <a:r>
              <a:rPr lang="en-US" sz="1800" dirty="0"/>
              <a:t>How can the quality of care for persons with Long COVID be improved?</a:t>
            </a:r>
          </a:p>
          <a:p>
            <a:pPr marL="285750" indent="-285750">
              <a:buFont typeface="Arial" panose="020B0604020202020204" pitchFamily="34" charset="0"/>
              <a:buChar char="•"/>
            </a:pPr>
            <a:r>
              <a:rPr lang="en-US" sz="1800" dirty="0"/>
              <a:t>What are the best models of care for Long COVID, and how can those models be more widely adopted?</a:t>
            </a:r>
          </a:p>
          <a:p>
            <a:pPr marL="285750" indent="-285750">
              <a:buFont typeface="Arial" panose="020B0604020202020204" pitchFamily="34" charset="0"/>
              <a:buChar char="•"/>
            </a:pPr>
            <a:r>
              <a:rPr lang="en-US" sz="1800" dirty="0"/>
              <a:t>How do we leverage primary care to diagnose and manage the care of people with Long COVID in collaborative care models that provide effective access to needed specialty services?</a:t>
            </a:r>
          </a:p>
          <a:p>
            <a:pPr marL="285750" indent="-285750">
              <a:buFont typeface="Arial" panose="020B0604020202020204" pitchFamily="34" charset="0"/>
              <a:buChar char="•"/>
            </a:pPr>
            <a:r>
              <a:rPr lang="en-US" sz="1800" dirty="0"/>
              <a:t>What are the impacts of Long COVID on health care utilization?</a:t>
            </a:r>
          </a:p>
          <a:p>
            <a:pPr marL="285750" indent="-285750">
              <a:buFont typeface="Arial" panose="020B0604020202020204" pitchFamily="34" charset="0"/>
              <a:buChar char="•"/>
            </a:pPr>
            <a:r>
              <a:rPr lang="en-US" sz="1800" dirty="0"/>
              <a:t>What are the medical costs of Long COVID for individuals, families, communities, the health care system, states, and the nation?</a:t>
            </a:r>
          </a:p>
          <a:p>
            <a:pPr marL="285750" indent="-285750">
              <a:buFont typeface="Arial" panose="020B0604020202020204" pitchFamily="34" charset="0"/>
              <a:buChar char="•"/>
            </a:pPr>
            <a:r>
              <a:rPr lang="en-US" sz="1800" dirty="0"/>
              <a:t>How can we improve the financing of Long COVID care in the United States?</a:t>
            </a:r>
          </a:p>
          <a:p>
            <a:pPr marL="285750" indent="-285750">
              <a:buFont typeface="Arial" panose="020B0604020202020204" pitchFamily="34" charset="0"/>
              <a:buChar char="•"/>
            </a:pPr>
            <a:r>
              <a:rPr lang="en-US" sz="1800" dirty="0"/>
              <a:t>What are the broader economic impacts of Long COVID?</a:t>
            </a:r>
          </a:p>
        </p:txBody>
      </p:sp>
    </p:spTree>
    <p:extLst>
      <p:ext uri="{BB962C8B-B14F-4D97-AF65-F5344CB8AC3E}">
        <p14:creationId xmlns:p14="http://schemas.microsoft.com/office/powerpoint/2010/main" val="2181117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89EA566-CFC7-0E8D-09C7-CA0A07B51E0A}"/>
              </a:ext>
            </a:extLst>
          </p:cNvPr>
          <p:cNvSpPr>
            <a:spLocks noGrp="1"/>
          </p:cNvSpPr>
          <p:nvPr>
            <p:ph type="title"/>
          </p:nvPr>
        </p:nvSpPr>
        <p:spPr>
          <a:xfrm>
            <a:off x="838200" y="1079770"/>
            <a:ext cx="10515600" cy="725880"/>
          </a:xfrm>
        </p:spPr>
        <p:txBody>
          <a:bodyPr>
            <a:normAutofit fontScale="90000"/>
          </a:bodyPr>
          <a:lstStyle/>
          <a:p>
            <a:r>
              <a:rPr lang="en-US" sz="2400" dirty="0"/>
              <a:t>Direct Medical Costs Associated With Post–COVID-19 Conditions Among Privately Insured Children and Adults</a:t>
            </a:r>
          </a:p>
        </p:txBody>
      </p:sp>
      <p:sp>
        <p:nvSpPr>
          <p:cNvPr id="5" name="Content Placeholder 4">
            <a:extLst>
              <a:ext uri="{FF2B5EF4-FFF2-40B4-BE49-F238E27FC236}">
                <a16:creationId xmlns:a16="http://schemas.microsoft.com/office/drawing/2014/main" id="{F4251529-6C30-381A-55EC-D14BB18DB94A}"/>
              </a:ext>
            </a:extLst>
          </p:cNvPr>
          <p:cNvSpPr>
            <a:spLocks noGrp="1"/>
          </p:cNvSpPr>
          <p:nvPr>
            <p:ph sz="half" idx="2"/>
          </p:nvPr>
        </p:nvSpPr>
        <p:spPr/>
        <p:txBody>
          <a:bodyPr>
            <a:normAutofit/>
          </a:bodyPr>
          <a:lstStyle/>
          <a:p>
            <a:pPr marL="285750" indent="-285750">
              <a:buFont typeface="Arial" panose="020B0604020202020204" pitchFamily="34" charset="0"/>
              <a:buChar char="•"/>
            </a:pPr>
            <a:r>
              <a:rPr lang="en-US" sz="2000" dirty="0"/>
              <a:t>Using a commercial insurance database, direct medical costs after COVID-19 were assessed. </a:t>
            </a:r>
          </a:p>
          <a:p>
            <a:pPr marL="285750" indent="-285750">
              <a:buFont typeface="Arial" panose="020B0604020202020204" pitchFamily="34" charset="0"/>
              <a:buChar char="•"/>
            </a:pPr>
            <a:r>
              <a:rPr lang="en-US" sz="2000" dirty="0"/>
              <a:t>Medical costs were significantly higher for both children and adults 1-, 3-, and 6-months post infection.</a:t>
            </a:r>
          </a:p>
          <a:p>
            <a:pPr marL="800100" lvl="1" indent="-285750"/>
            <a:r>
              <a:rPr lang="en-US" sz="1800" dirty="0"/>
              <a:t>The increases were highest in adults 50-64.</a:t>
            </a:r>
          </a:p>
          <a:p>
            <a:pPr marL="800100" lvl="1" indent="-285750"/>
            <a:r>
              <a:rPr lang="en-US" sz="1800" dirty="0"/>
              <a:t>Costs were higher among hospitalized cases compared with non-hospitalized cases.</a:t>
            </a:r>
          </a:p>
        </p:txBody>
      </p:sp>
      <p:pic>
        <p:nvPicPr>
          <p:cNvPr id="8" name="Content Placeholder 7">
            <a:extLst>
              <a:ext uri="{FF2B5EF4-FFF2-40B4-BE49-F238E27FC236}">
                <a16:creationId xmlns:a16="http://schemas.microsoft.com/office/drawing/2014/main" id="{62757973-FE3B-E92E-8AAE-4218C68AE96D}"/>
              </a:ext>
            </a:extLst>
          </p:cNvPr>
          <p:cNvPicPr>
            <a:picLocks noGrp="1" noChangeAspect="1"/>
          </p:cNvPicPr>
          <p:nvPr>
            <p:ph sz="half" idx="13"/>
          </p:nvPr>
        </p:nvPicPr>
        <p:blipFill rotWithShape="1">
          <a:blip r:embed="rId2"/>
          <a:srcRect l="4645" t="29846" r="79625" b="32209"/>
          <a:stretch/>
        </p:blipFill>
        <p:spPr>
          <a:xfrm>
            <a:off x="6693691" y="2217905"/>
            <a:ext cx="4660108" cy="3449215"/>
          </a:xfrm>
        </p:spPr>
      </p:pic>
      <p:sp>
        <p:nvSpPr>
          <p:cNvPr id="9" name="TextBox 8">
            <a:extLst>
              <a:ext uri="{FF2B5EF4-FFF2-40B4-BE49-F238E27FC236}">
                <a16:creationId xmlns:a16="http://schemas.microsoft.com/office/drawing/2014/main" id="{4AE06742-A5FA-5EC7-CB22-A12AF28E0928}"/>
              </a:ext>
            </a:extLst>
          </p:cNvPr>
          <p:cNvSpPr txBox="1"/>
          <p:nvPr/>
        </p:nvSpPr>
        <p:spPr>
          <a:xfrm>
            <a:off x="0" y="6224245"/>
            <a:ext cx="11969842" cy="646331"/>
          </a:xfrm>
          <a:prstGeom prst="rect">
            <a:avLst/>
          </a:prstGeom>
          <a:noFill/>
        </p:spPr>
        <p:txBody>
          <a:bodyPr wrap="square" rtlCol="0">
            <a:spAutoFit/>
          </a:bodyPr>
          <a:lstStyle/>
          <a:p>
            <a:r>
              <a:rPr lang="en-US" sz="1200" b="0" i="0" dirty="0">
                <a:solidFill>
                  <a:srgbClr val="666666"/>
                </a:solidFill>
                <a:effectLst/>
                <a:latin typeface="Arial" panose="020B0604020202020204" pitchFamily="34" charset="0"/>
                <a:cs typeface="Arial" panose="020B0604020202020204" pitchFamily="34" charset="0"/>
              </a:rPr>
              <a:t>Pike J, </a:t>
            </a:r>
            <a:r>
              <a:rPr lang="en-US" sz="1200" b="0" i="0" dirty="0" err="1">
                <a:solidFill>
                  <a:srgbClr val="666666"/>
                </a:solidFill>
                <a:effectLst/>
                <a:latin typeface="Arial" panose="020B0604020202020204" pitchFamily="34" charset="0"/>
                <a:cs typeface="Arial" panose="020B0604020202020204" pitchFamily="34" charset="0"/>
              </a:rPr>
              <a:t>Kompaniyets</a:t>
            </a:r>
            <a:r>
              <a:rPr lang="en-US" sz="1200" b="0" i="0" dirty="0">
                <a:solidFill>
                  <a:srgbClr val="666666"/>
                </a:solidFill>
                <a:effectLst/>
                <a:latin typeface="Arial" panose="020B0604020202020204" pitchFamily="34" charset="0"/>
                <a:cs typeface="Arial" panose="020B0604020202020204" pitchFamily="34" charset="0"/>
              </a:rPr>
              <a:t> L, Lindley MC, Saydah S, Miller G. Direct Medical Costs Associated With Post–COVID-19 Conditions Among Privately Insured Children and Adults. </a:t>
            </a:r>
            <a:r>
              <a:rPr lang="en-US" sz="1200" b="0" i="0" dirty="0" err="1">
                <a:solidFill>
                  <a:srgbClr val="666666"/>
                </a:solidFill>
                <a:effectLst/>
                <a:latin typeface="Arial" panose="020B0604020202020204" pitchFamily="34" charset="0"/>
                <a:cs typeface="Arial" panose="020B0604020202020204" pitchFamily="34" charset="0"/>
              </a:rPr>
              <a:t>Prev</a:t>
            </a:r>
            <a:r>
              <a:rPr lang="en-US" sz="1200" b="0" i="0" dirty="0">
                <a:solidFill>
                  <a:srgbClr val="666666"/>
                </a:solidFill>
                <a:effectLst/>
                <a:latin typeface="Arial" panose="020B0604020202020204" pitchFamily="34" charset="0"/>
                <a:cs typeface="Arial" panose="020B0604020202020204" pitchFamily="34" charset="0"/>
              </a:rPr>
              <a:t> Chronic Dis 2023;20:220292. DOI: </a:t>
            </a:r>
            <a:r>
              <a:rPr lang="en-US" sz="1200" b="0" i="0" u="sng" dirty="0">
                <a:solidFill>
                  <a:srgbClr val="3B7940"/>
                </a:solidFill>
                <a:effectLst/>
                <a:latin typeface="Arial" panose="020B0604020202020204" pitchFamily="34" charset="0"/>
                <a:cs typeface="Arial" panose="020B0604020202020204" pitchFamily="34" charset="0"/>
                <a:hlinkClick r:id="rId3"/>
              </a:rPr>
              <a:t>http://dx.doi.org/10.5888/pcd20.220292</a:t>
            </a:r>
            <a:br>
              <a:rPr lang="en-US" sz="1200" dirty="0">
                <a:latin typeface="Arial" panose="020B0604020202020204" pitchFamily="34" charset="0"/>
                <a:cs typeface="Arial" panose="020B0604020202020204" pitchFamily="34" charset="0"/>
              </a:rPr>
            </a:b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159140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FA518-6C60-404E-AA76-0598093A04A8}"/>
              </a:ext>
            </a:extLst>
          </p:cNvPr>
          <p:cNvSpPr>
            <a:spLocks noGrp="1"/>
          </p:cNvSpPr>
          <p:nvPr>
            <p:ph type="title"/>
          </p:nvPr>
        </p:nvSpPr>
        <p:spPr/>
        <p:txBody>
          <a:bodyPr>
            <a:normAutofit/>
          </a:bodyPr>
          <a:lstStyle/>
          <a:p>
            <a:r>
              <a:rPr lang="en-US" sz="2800">
                <a:latin typeface="Arial"/>
                <a:cs typeface="Arial"/>
              </a:rPr>
              <a:t>Long COVID Research at NIH: The RECOVER Initiative</a:t>
            </a:r>
            <a:endParaRPr lang="en-US" sz="2800"/>
          </a:p>
        </p:txBody>
      </p:sp>
      <p:sp>
        <p:nvSpPr>
          <p:cNvPr id="6" name="Content Placeholder 5">
            <a:extLst>
              <a:ext uri="{FF2B5EF4-FFF2-40B4-BE49-F238E27FC236}">
                <a16:creationId xmlns:a16="http://schemas.microsoft.com/office/drawing/2014/main" id="{0639F249-189C-FB8B-C178-B3A5AADA2509}"/>
              </a:ext>
            </a:extLst>
          </p:cNvPr>
          <p:cNvSpPr>
            <a:spLocks noGrp="1"/>
          </p:cNvSpPr>
          <p:nvPr>
            <p:ph idx="1"/>
          </p:nvPr>
        </p:nvSpPr>
        <p:spPr>
          <a:xfrm>
            <a:off x="7095066" y="2157791"/>
            <a:ext cx="4597400" cy="4418470"/>
          </a:xfrm>
        </p:spPr>
        <p:txBody>
          <a:bodyPr vert="horz" lIns="91440" tIns="45720" rIns="91440" bIns="45720" rtlCol="0" anchor="t">
            <a:normAutofit/>
          </a:bodyPr>
          <a:lstStyle/>
          <a:p>
            <a:r>
              <a:rPr lang="en-US" sz="1800" b="1">
                <a:latin typeface="Arial"/>
                <a:cs typeface="Arial"/>
              </a:rPr>
              <a:t>RECOVER is conducting research to:</a:t>
            </a:r>
          </a:p>
          <a:p>
            <a:pPr marL="171450" indent="-171450">
              <a:buFont typeface="Arial" panose="020B0604020202020204" pitchFamily="34" charset="0"/>
              <a:buChar char="•"/>
            </a:pPr>
            <a:r>
              <a:rPr lang="en-US" sz="1800">
                <a:latin typeface="Arial"/>
                <a:cs typeface="Arial"/>
              </a:rPr>
              <a:t>Understand clinical spectrum/biology underlying disease trajectory over time. </a:t>
            </a:r>
            <a:endParaRPr lang="en-US" sz="1800"/>
          </a:p>
          <a:p>
            <a:endParaRPr lang="en-US" sz="1800">
              <a:latin typeface="Arial"/>
              <a:cs typeface="Arial"/>
            </a:endParaRPr>
          </a:p>
          <a:p>
            <a:pPr marL="171450" indent="-171450">
              <a:buFont typeface="Arial" panose="020B0604020202020204" pitchFamily="34" charset="0"/>
              <a:buChar char="•"/>
            </a:pPr>
            <a:r>
              <a:rPr lang="en-US" sz="1800">
                <a:latin typeface="Arial"/>
                <a:cs typeface="Arial"/>
              </a:rPr>
              <a:t>Define risk factors, numbers of people getting Long COVID, and if there are specific different types of Long COVID.</a:t>
            </a:r>
          </a:p>
          <a:p>
            <a:endParaRPr lang="en-US" sz="1800">
              <a:latin typeface="Arial"/>
              <a:cs typeface="Arial"/>
            </a:endParaRPr>
          </a:p>
          <a:p>
            <a:pPr marL="171450" indent="-171450">
              <a:buFont typeface="Arial" panose="020B0604020202020204" pitchFamily="34" charset="0"/>
              <a:buChar char="•"/>
            </a:pPr>
            <a:r>
              <a:rPr lang="en-US" sz="1800">
                <a:latin typeface="Arial"/>
                <a:cs typeface="Arial"/>
              </a:rPr>
              <a:t>Study how Long COVID progresses over time and how that may relate to other illnesses.</a:t>
            </a:r>
            <a:endParaRPr lang="en-US" sz="1800"/>
          </a:p>
          <a:p>
            <a:endParaRPr lang="en-US" sz="1800">
              <a:latin typeface="Arial"/>
              <a:cs typeface="Arial"/>
            </a:endParaRPr>
          </a:p>
          <a:p>
            <a:pPr marL="171450" indent="-171450">
              <a:buFont typeface="Arial" panose="020B0604020202020204" pitchFamily="34" charset="0"/>
              <a:buChar char="•"/>
            </a:pPr>
            <a:r>
              <a:rPr lang="en-US" sz="1800">
                <a:latin typeface="Arial"/>
                <a:cs typeface="Arial"/>
              </a:rPr>
              <a:t>Identify possible treatments for Long COVID.</a:t>
            </a:r>
            <a:endParaRPr lang="en-US" sz="1800"/>
          </a:p>
        </p:txBody>
      </p:sp>
      <p:pic>
        <p:nvPicPr>
          <p:cNvPr id="5" name="Picture 4">
            <a:extLst>
              <a:ext uri="{FF2B5EF4-FFF2-40B4-BE49-F238E27FC236}">
                <a16:creationId xmlns:a16="http://schemas.microsoft.com/office/drawing/2014/main" id="{85C36558-7AAD-D4D1-00A2-F6DD5D4791F2}"/>
              </a:ext>
            </a:extLst>
          </p:cNvPr>
          <p:cNvPicPr>
            <a:picLocks noChangeAspect="1"/>
          </p:cNvPicPr>
          <p:nvPr/>
        </p:nvPicPr>
        <p:blipFill rotWithShape="1">
          <a:blip r:embed="rId2"/>
          <a:srcRect l="9097" t="20456" r="65547" b="23931"/>
          <a:stretch/>
        </p:blipFill>
        <p:spPr>
          <a:xfrm>
            <a:off x="76805" y="1985869"/>
            <a:ext cx="7114010" cy="4873775"/>
          </a:xfrm>
          <a:prstGeom prst="rect">
            <a:avLst/>
          </a:prstGeom>
        </p:spPr>
      </p:pic>
    </p:spTree>
    <p:extLst>
      <p:ext uri="{BB962C8B-B14F-4D97-AF65-F5344CB8AC3E}">
        <p14:creationId xmlns:p14="http://schemas.microsoft.com/office/powerpoint/2010/main" val="19479138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56847-1260-DA11-8C8D-9860B78B7F3E}"/>
              </a:ext>
            </a:extLst>
          </p:cNvPr>
          <p:cNvSpPr>
            <a:spLocks noGrp="1"/>
          </p:cNvSpPr>
          <p:nvPr>
            <p:ph type="title"/>
          </p:nvPr>
        </p:nvSpPr>
        <p:spPr/>
        <p:txBody>
          <a:bodyPr>
            <a:normAutofit fontScale="90000"/>
          </a:bodyPr>
          <a:lstStyle/>
          <a:p>
            <a:r>
              <a:rPr lang="en-US" sz="2800" dirty="0"/>
              <a:t>RECOVER Announced Four Additional Clinical Trials Last Week</a:t>
            </a:r>
          </a:p>
        </p:txBody>
      </p:sp>
      <p:sp>
        <p:nvSpPr>
          <p:cNvPr id="3" name="Content Placeholder 2">
            <a:extLst>
              <a:ext uri="{FF2B5EF4-FFF2-40B4-BE49-F238E27FC236}">
                <a16:creationId xmlns:a16="http://schemas.microsoft.com/office/drawing/2014/main" id="{9C19CAF5-239E-5513-C55E-7ACBA3CC0ED6}"/>
              </a:ext>
            </a:extLst>
          </p:cNvPr>
          <p:cNvSpPr>
            <a:spLocks noGrp="1"/>
          </p:cNvSpPr>
          <p:nvPr>
            <p:ph idx="1"/>
          </p:nvPr>
        </p:nvSpPr>
        <p:spPr>
          <a:xfrm>
            <a:off x="838200" y="2367287"/>
            <a:ext cx="5078509" cy="3628401"/>
          </a:xfrm>
        </p:spPr>
        <p:txBody>
          <a:bodyPr/>
          <a:lstStyle/>
          <a:p>
            <a:r>
              <a:rPr lang="en-US" sz="1800" dirty="0"/>
              <a:t>RECOVER-ENERGIZE is a clinical trial platform to investigate exhaustion or low energy that interferes with daily activities.</a:t>
            </a:r>
          </a:p>
          <a:p>
            <a:r>
              <a:rPr lang="en-US" sz="1800" dirty="0"/>
              <a:t>Two trials have been announced under ENERGIZE</a:t>
            </a:r>
          </a:p>
          <a:p>
            <a:pPr marL="285750" indent="-285750">
              <a:buFont typeface="Arial" panose="020B0604020202020204" pitchFamily="34" charset="0"/>
              <a:buChar char="•"/>
            </a:pPr>
            <a:r>
              <a:rPr lang="en-US" sz="1800" dirty="0"/>
              <a:t>Personalized cardiopulmonary rehabilitation for people who experience exercise intolerance</a:t>
            </a:r>
          </a:p>
          <a:p>
            <a:pPr marL="285750" indent="-285750">
              <a:buFont typeface="Arial" panose="020B0604020202020204" pitchFamily="34" charset="0"/>
              <a:buChar char="•"/>
            </a:pPr>
            <a:r>
              <a:rPr lang="en-US" sz="1800" dirty="0"/>
              <a:t>Structured pacing for people with post exertional malaise. </a:t>
            </a:r>
          </a:p>
          <a:p>
            <a:pPr marL="285750" indent="-285750">
              <a:buFont typeface="Arial" panose="020B0604020202020204" pitchFamily="34" charset="0"/>
              <a:buChar char="•"/>
            </a:pPr>
            <a:endParaRPr lang="en-US" dirty="0"/>
          </a:p>
        </p:txBody>
      </p:sp>
      <p:pic>
        <p:nvPicPr>
          <p:cNvPr id="7" name="Picture 6">
            <a:extLst>
              <a:ext uri="{FF2B5EF4-FFF2-40B4-BE49-F238E27FC236}">
                <a16:creationId xmlns:a16="http://schemas.microsoft.com/office/drawing/2014/main" id="{E5DBF632-E060-3FC7-FA5F-4F100EFC8C88}"/>
              </a:ext>
            </a:extLst>
          </p:cNvPr>
          <p:cNvPicPr>
            <a:picLocks noChangeAspect="1"/>
          </p:cNvPicPr>
          <p:nvPr/>
        </p:nvPicPr>
        <p:blipFill rotWithShape="1">
          <a:blip r:embed="rId2"/>
          <a:srcRect l="8341" t="15952" r="77500" b="46683"/>
          <a:stretch/>
        </p:blipFill>
        <p:spPr>
          <a:xfrm>
            <a:off x="6483533" y="2275764"/>
            <a:ext cx="5078509" cy="4111973"/>
          </a:xfrm>
          <a:prstGeom prst="rect">
            <a:avLst/>
          </a:prstGeom>
        </p:spPr>
      </p:pic>
    </p:spTree>
    <p:extLst>
      <p:ext uri="{BB962C8B-B14F-4D97-AF65-F5344CB8AC3E}">
        <p14:creationId xmlns:p14="http://schemas.microsoft.com/office/powerpoint/2010/main" val="1776843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0ED33-DF78-B66D-05A8-177B2F1EF268}"/>
              </a:ext>
            </a:extLst>
          </p:cNvPr>
          <p:cNvSpPr>
            <a:spLocks noGrp="1"/>
          </p:cNvSpPr>
          <p:nvPr>
            <p:ph type="title"/>
          </p:nvPr>
        </p:nvSpPr>
        <p:spPr/>
        <p:txBody>
          <a:bodyPr/>
          <a:lstStyle/>
          <a:p>
            <a:r>
              <a:rPr lang="en-US" dirty="0"/>
              <a:t>Overview</a:t>
            </a:r>
          </a:p>
        </p:txBody>
      </p:sp>
      <p:sp>
        <p:nvSpPr>
          <p:cNvPr id="4" name="Content Placeholder 3">
            <a:extLst>
              <a:ext uri="{FF2B5EF4-FFF2-40B4-BE49-F238E27FC236}">
                <a16:creationId xmlns:a16="http://schemas.microsoft.com/office/drawing/2014/main" id="{B58D9FCD-A640-FFD1-6DB6-027BB333DC97}"/>
              </a:ext>
            </a:extLst>
          </p:cNvPr>
          <p:cNvSpPr>
            <a:spLocks noGrp="1"/>
          </p:cNvSpPr>
          <p:nvPr>
            <p:ph sz="half" idx="2"/>
          </p:nvPr>
        </p:nvSpPr>
        <p:spPr/>
        <p:txBody>
          <a:bodyPr>
            <a:normAutofit/>
          </a:bodyPr>
          <a:lstStyle/>
          <a:p>
            <a:pPr marL="285750" indent="-285750">
              <a:buFont typeface="Arial" panose="020B0604020202020204" pitchFamily="34" charset="0"/>
              <a:buChar char="•"/>
            </a:pPr>
            <a:r>
              <a:rPr lang="en-US" sz="2000" dirty="0"/>
              <a:t>The National Research Action Plan on Long COVID (NRAP)</a:t>
            </a:r>
          </a:p>
          <a:p>
            <a:pPr marL="285750" indent="-285750">
              <a:buFont typeface="Arial" panose="020B0604020202020204" pitchFamily="34" charset="0"/>
              <a:buChar char="•"/>
            </a:pPr>
            <a:r>
              <a:rPr lang="en-US" sz="2000" dirty="0"/>
              <a:t>The seven research areas of the NRAP</a:t>
            </a:r>
          </a:p>
          <a:p>
            <a:pPr marL="800100" lvl="1" indent="-285750"/>
            <a:r>
              <a:rPr lang="en-US" sz="1800" dirty="0"/>
              <a:t>Core Research Questions</a:t>
            </a:r>
          </a:p>
          <a:p>
            <a:pPr marL="800100" lvl="1" indent="-285750"/>
            <a:r>
              <a:rPr lang="en-US" sz="1800" dirty="0"/>
              <a:t>Publications of note</a:t>
            </a:r>
          </a:p>
          <a:p>
            <a:pPr marL="285750" indent="-285750">
              <a:buFont typeface="Arial" panose="020B0604020202020204" pitchFamily="34" charset="0"/>
              <a:buChar char="•"/>
            </a:pPr>
            <a:r>
              <a:rPr lang="en-US" sz="2000" dirty="0"/>
              <a:t>US Government Research Initiatives</a:t>
            </a:r>
          </a:p>
          <a:p>
            <a:pPr marL="285750" indent="-285750">
              <a:buFont typeface="Arial" panose="020B0604020202020204" pitchFamily="34" charset="0"/>
              <a:buChar char="•"/>
            </a:pPr>
            <a:r>
              <a:rPr lang="en-US" sz="2000" dirty="0"/>
              <a:t>Gaps and future directions</a:t>
            </a:r>
          </a:p>
        </p:txBody>
      </p:sp>
      <p:pic>
        <p:nvPicPr>
          <p:cNvPr id="8" name="Content Placeholder 5">
            <a:extLst>
              <a:ext uri="{FF2B5EF4-FFF2-40B4-BE49-F238E27FC236}">
                <a16:creationId xmlns:a16="http://schemas.microsoft.com/office/drawing/2014/main" id="{6339539E-D741-3881-7AC4-235AE37D5C39}"/>
              </a:ext>
            </a:extLst>
          </p:cNvPr>
          <p:cNvPicPr>
            <a:picLocks noGrp="1" noChangeAspect="1"/>
          </p:cNvPicPr>
          <p:nvPr>
            <p:ph sz="half" idx="13"/>
          </p:nvPr>
        </p:nvPicPr>
        <p:blipFill rotWithShape="1">
          <a:blip r:embed="rId2"/>
          <a:srcRect l="20994" t="16908" r="67658" b="35106"/>
          <a:stretch/>
        </p:blipFill>
        <p:spPr>
          <a:xfrm>
            <a:off x="7018948" y="946616"/>
            <a:ext cx="4510900" cy="5852379"/>
          </a:xfrm>
        </p:spPr>
      </p:pic>
    </p:spTree>
    <p:extLst>
      <p:ext uri="{BB962C8B-B14F-4D97-AF65-F5344CB8AC3E}">
        <p14:creationId xmlns:p14="http://schemas.microsoft.com/office/powerpoint/2010/main" val="17822945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FA518-6C60-404E-AA76-0598093A04A8}"/>
              </a:ext>
            </a:extLst>
          </p:cNvPr>
          <p:cNvSpPr>
            <a:spLocks noGrp="1"/>
          </p:cNvSpPr>
          <p:nvPr>
            <p:ph type="title"/>
          </p:nvPr>
        </p:nvSpPr>
        <p:spPr/>
        <p:txBody>
          <a:bodyPr>
            <a:normAutofit fontScale="90000"/>
          </a:bodyPr>
          <a:lstStyle/>
          <a:p>
            <a:r>
              <a:rPr lang="en-US" sz="2400" dirty="0">
                <a:latin typeface="Arial"/>
                <a:cs typeface="Arial"/>
              </a:rPr>
              <a:t>Agency for Healthcare Research and Quality (AHRQ) Long COVID Care Network</a:t>
            </a:r>
            <a:endParaRPr lang="en-US" sz="2400" b="0" dirty="0">
              <a:solidFill>
                <a:srgbClr val="000000"/>
              </a:solidFill>
              <a:latin typeface="Calibri"/>
              <a:cs typeface="Calibri"/>
            </a:endParaRPr>
          </a:p>
        </p:txBody>
      </p:sp>
      <p:pic>
        <p:nvPicPr>
          <p:cNvPr id="5" name="Picture 4">
            <a:extLst>
              <a:ext uri="{FF2B5EF4-FFF2-40B4-BE49-F238E27FC236}">
                <a16:creationId xmlns:a16="http://schemas.microsoft.com/office/drawing/2014/main" id="{9310B983-8E6D-0FBF-CF6B-A7C3025FF08F}"/>
              </a:ext>
            </a:extLst>
          </p:cNvPr>
          <p:cNvPicPr>
            <a:picLocks noChangeAspect="1"/>
          </p:cNvPicPr>
          <p:nvPr/>
        </p:nvPicPr>
        <p:blipFill>
          <a:blip r:embed="rId3"/>
          <a:stretch>
            <a:fillRect/>
          </a:stretch>
        </p:blipFill>
        <p:spPr>
          <a:xfrm>
            <a:off x="1977937" y="2045931"/>
            <a:ext cx="8236126" cy="4672369"/>
          </a:xfrm>
          <a:prstGeom prst="rect">
            <a:avLst/>
          </a:prstGeom>
        </p:spPr>
      </p:pic>
    </p:spTree>
    <p:extLst>
      <p:ext uri="{BB962C8B-B14F-4D97-AF65-F5344CB8AC3E}">
        <p14:creationId xmlns:p14="http://schemas.microsoft.com/office/powerpoint/2010/main" val="10362686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AF880CD1-38E7-13C6-E280-9CA61121B302}"/>
              </a:ext>
            </a:extLst>
          </p:cNvPr>
          <p:cNvSpPr/>
          <p:nvPr/>
        </p:nvSpPr>
        <p:spPr>
          <a:xfrm>
            <a:off x="836362" y="5199139"/>
            <a:ext cx="10696462" cy="153165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30" name="Rectangle 29">
            <a:extLst>
              <a:ext uri="{FF2B5EF4-FFF2-40B4-BE49-F238E27FC236}">
                <a16:creationId xmlns:a16="http://schemas.microsoft.com/office/drawing/2014/main" id="{97812A63-9403-FE5D-0557-57B5045030FA}"/>
              </a:ext>
            </a:extLst>
          </p:cNvPr>
          <p:cNvSpPr/>
          <p:nvPr/>
        </p:nvSpPr>
        <p:spPr>
          <a:xfrm>
            <a:off x="836362" y="3596751"/>
            <a:ext cx="10696461" cy="153165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29" name="Rectangle 28">
            <a:extLst>
              <a:ext uri="{FF2B5EF4-FFF2-40B4-BE49-F238E27FC236}">
                <a16:creationId xmlns:a16="http://schemas.microsoft.com/office/drawing/2014/main" id="{C231FA82-A2C1-1499-2A50-33B2FF5D11CA}"/>
              </a:ext>
            </a:extLst>
          </p:cNvPr>
          <p:cNvSpPr/>
          <p:nvPr/>
        </p:nvSpPr>
        <p:spPr>
          <a:xfrm>
            <a:off x="838200" y="1965434"/>
            <a:ext cx="10696460" cy="153165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2" name="Title 1">
            <a:extLst>
              <a:ext uri="{FF2B5EF4-FFF2-40B4-BE49-F238E27FC236}">
                <a16:creationId xmlns:a16="http://schemas.microsoft.com/office/drawing/2014/main" id="{3CF6A973-F576-14FA-50FE-083B6CFA85E8}"/>
              </a:ext>
            </a:extLst>
          </p:cNvPr>
          <p:cNvSpPr>
            <a:spLocks noGrp="1"/>
          </p:cNvSpPr>
          <p:nvPr>
            <p:ph type="title"/>
          </p:nvPr>
        </p:nvSpPr>
        <p:spPr/>
        <p:txBody>
          <a:bodyPr>
            <a:normAutofit/>
          </a:bodyPr>
          <a:lstStyle/>
          <a:p>
            <a:r>
              <a:rPr lang="en-US" sz="2800" dirty="0"/>
              <a:t>Involvement of the Private Sector</a:t>
            </a:r>
          </a:p>
        </p:txBody>
      </p:sp>
      <p:sp>
        <p:nvSpPr>
          <p:cNvPr id="4" name="Content Placeholder 2">
            <a:extLst>
              <a:ext uri="{FF2B5EF4-FFF2-40B4-BE49-F238E27FC236}">
                <a16:creationId xmlns:a16="http://schemas.microsoft.com/office/drawing/2014/main" id="{57EA102A-8561-747D-56B4-E3471BC90F7F}"/>
              </a:ext>
            </a:extLst>
          </p:cNvPr>
          <p:cNvSpPr>
            <a:spLocks noGrp="1"/>
          </p:cNvSpPr>
          <p:nvPr>
            <p:ph idx="1"/>
          </p:nvPr>
        </p:nvSpPr>
        <p:spPr>
          <a:xfrm>
            <a:off x="1104291" y="2325196"/>
            <a:ext cx="2268415" cy="1103804"/>
          </a:xfrm>
        </p:spPr>
        <p:txBody>
          <a:bodyPr>
            <a:normAutofit/>
          </a:bodyPr>
          <a:lstStyle/>
          <a:p>
            <a:r>
              <a:rPr lang="en-US" sz="2000" dirty="0"/>
              <a:t>Clinical trials</a:t>
            </a:r>
          </a:p>
        </p:txBody>
      </p:sp>
      <p:sp>
        <p:nvSpPr>
          <p:cNvPr id="5" name="Content Placeholder 2">
            <a:extLst>
              <a:ext uri="{FF2B5EF4-FFF2-40B4-BE49-F238E27FC236}">
                <a16:creationId xmlns:a16="http://schemas.microsoft.com/office/drawing/2014/main" id="{799D1F51-B3C9-6386-F429-17223F6D2ED4}"/>
              </a:ext>
            </a:extLst>
          </p:cNvPr>
          <p:cNvSpPr txBox="1">
            <a:spLocks/>
          </p:cNvSpPr>
          <p:nvPr/>
        </p:nvSpPr>
        <p:spPr>
          <a:xfrm>
            <a:off x="1103372" y="3835375"/>
            <a:ext cx="2268415" cy="1151909"/>
          </a:xfrm>
          <a:prstGeom prst="rect">
            <a:avLst/>
          </a:prstGeom>
        </p:spPr>
        <p:txBody>
          <a:bodyPr vert="horz" lIns="91440" tIns="45720" rIns="91440" bIns="45720" rtlCol="0">
            <a:norm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5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2"/>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accent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500" kern="1200">
                <a:solidFill>
                  <a:schemeClr val="tx2"/>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000" dirty="0"/>
              <a:t>Support of electronic health record research</a:t>
            </a:r>
          </a:p>
        </p:txBody>
      </p:sp>
      <p:sp>
        <p:nvSpPr>
          <p:cNvPr id="8" name="Content Placeholder 2">
            <a:extLst>
              <a:ext uri="{FF2B5EF4-FFF2-40B4-BE49-F238E27FC236}">
                <a16:creationId xmlns:a16="http://schemas.microsoft.com/office/drawing/2014/main" id="{B5FAB5FE-8D66-AD62-0D59-297E2BCB3195}"/>
              </a:ext>
            </a:extLst>
          </p:cNvPr>
          <p:cNvSpPr txBox="1">
            <a:spLocks/>
          </p:cNvSpPr>
          <p:nvPr/>
        </p:nvSpPr>
        <p:spPr>
          <a:xfrm>
            <a:off x="3638797" y="2327156"/>
            <a:ext cx="6965868" cy="1103804"/>
          </a:xfrm>
          <a:prstGeom prst="rect">
            <a:avLst/>
          </a:prstGeom>
        </p:spPr>
        <p:txBody>
          <a:bodyPr vert="horz" lIns="91440" tIns="45720" rIns="91440" bIns="45720" rtlCol="0">
            <a:norm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5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2"/>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accent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500" kern="1200">
                <a:solidFill>
                  <a:schemeClr val="tx2"/>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000" dirty="0"/>
              <a:t>Conducting Phase 1 and 2 clinical trials on novel compounds.</a:t>
            </a:r>
          </a:p>
          <a:p>
            <a:r>
              <a:rPr lang="en-US" sz="2000" dirty="0"/>
              <a:t>Support of federal clinical trials.</a:t>
            </a:r>
          </a:p>
        </p:txBody>
      </p:sp>
      <p:sp>
        <p:nvSpPr>
          <p:cNvPr id="9" name="Content Placeholder 2">
            <a:extLst>
              <a:ext uri="{FF2B5EF4-FFF2-40B4-BE49-F238E27FC236}">
                <a16:creationId xmlns:a16="http://schemas.microsoft.com/office/drawing/2014/main" id="{DBCAF41D-0906-9BA9-4516-1C8F7A3B0C4F}"/>
              </a:ext>
            </a:extLst>
          </p:cNvPr>
          <p:cNvSpPr txBox="1">
            <a:spLocks/>
          </p:cNvSpPr>
          <p:nvPr/>
        </p:nvSpPr>
        <p:spPr>
          <a:xfrm>
            <a:off x="3638797" y="3792682"/>
            <a:ext cx="6965868" cy="1103804"/>
          </a:xfrm>
          <a:prstGeom prst="rect">
            <a:avLst/>
          </a:prstGeom>
        </p:spPr>
        <p:txBody>
          <a:bodyPr vert="horz" lIns="91440" tIns="45720" rIns="91440" bIns="45720" rtlCol="0">
            <a:norm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5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2"/>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accent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500" kern="1200">
                <a:solidFill>
                  <a:schemeClr val="tx2"/>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000" dirty="0"/>
              <a:t>Use of proprietary tools to compile electronic health records from multiple institutions. </a:t>
            </a:r>
          </a:p>
          <a:p>
            <a:endParaRPr lang="en-US" sz="2000" dirty="0"/>
          </a:p>
        </p:txBody>
      </p:sp>
      <p:sp>
        <p:nvSpPr>
          <p:cNvPr id="12" name="Content Placeholder 2">
            <a:extLst>
              <a:ext uri="{FF2B5EF4-FFF2-40B4-BE49-F238E27FC236}">
                <a16:creationId xmlns:a16="http://schemas.microsoft.com/office/drawing/2014/main" id="{2A632A09-5D6B-B75C-B190-F345664AC723}"/>
              </a:ext>
            </a:extLst>
          </p:cNvPr>
          <p:cNvSpPr txBox="1">
            <a:spLocks/>
          </p:cNvSpPr>
          <p:nvPr/>
        </p:nvSpPr>
        <p:spPr>
          <a:xfrm>
            <a:off x="1103371" y="5510804"/>
            <a:ext cx="2268415" cy="1151909"/>
          </a:xfrm>
          <a:prstGeom prst="rect">
            <a:avLst/>
          </a:prstGeom>
        </p:spPr>
        <p:txBody>
          <a:bodyPr vert="horz" lIns="91440" tIns="45720" rIns="91440" bIns="45720" rtlCol="0">
            <a:norm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5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2"/>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accent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500" kern="1200">
                <a:solidFill>
                  <a:schemeClr val="tx2"/>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000" dirty="0"/>
              <a:t>Providing care</a:t>
            </a:r>
          </a:p>
        </p:txBody>
      </p:sp>
      <p:sp>
        <p:nvSpPr>
          <p:cNvPr id="13" name="Content Placeholder 2">
            <a:extLst>
              <a:ext uri="{FF2B5EF4-FFF2-40B4-BE49-F238E27FC236}">
                <a16:creationId xmlns:a16="http://schemas.microsoft.com/office/drawing/2014/main" id="{F1709937-79D5-F77A-25D3-3E09ABA0E91C}"/>
              </a:ext>
            </a:extLst>
          </p:cNvPr>
          <p:cNvSpPr txBox="1">
            <a:spLocks/>
          </p:cNvSpPr>
          <p:nvPr/>
        </p:nvSpPr>
        <p:spPr>
          <a:xfrm>
            <a:off x="3638797" y="5288185"/>
            <a:ext cx="6965868" cy="1103804"/>
          </a:xfrm>
          <a:prstGeom prst="rect">
            <a:avLst/>
          </a:prstGeom>
        </p:spPr>
        <p:txBody>
          <a:bodyPr vert="horz" lIns="91440" tIns="45720" rIns="91440" bIns="45720" rtlCol="0">
            <a:norm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5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2"/>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accent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500" kern="1200">
                <a:solidFill>
                  <a:schemeClr val="tx2"/>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000" dirty="0"/>
              <a:t>Development of multidisciplinary clinics in hospital systems.</a:t>
            </a:r>
          </a:p>
          <a:p>
            <a:r>
              <a:rPr lang="en-US" sz="2000" dirty="0"/>
              <a:t>Support of clinician education. </a:t>
            </a:r>
          </a:p>
        </p:txBody>
      </p:sp>
    </p:spTree>
    <p:extLst>
      <p:ext uri="{BB962C8B-B14F-4D97-AF65-F5344CB8AC3E}">
        <p14:creationId xmlns:p14="http://schemas.microsoft.com/office/powerpoint/2010/main" val="39324255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D6F42-6150-2807-F9CB-2771B33F05BD}"/>
              </a:ext>
            </a:extLst>
          </p:cNvPr>
          <p:cNvSpPr>
            <a:spLocks noGrp="1"/>
          </p:cNvSpPr>
          <p:nvPr>
            <p:ph type="title"/>
          </p:nvPr>
        </p:nvSpPr>
        <p:spPr/>
        <p:txBody>
          <a:bodyPr>
            <a:normAutofit/>
          </a:bodyPr>
          <a:lstStyle/>
          <a:p>
            <a:r>
              <a:rPr lang="en-US" sz="2800" dirty="0"/>
              <a:t>Gaps and Future Directions</a:t>
            </a:r>
          </a:p>
        </p:txBody>
      </p:sp>
      <p:pic>
        <p:nvPicPr>
          <p:cNvPr id="5" name="Picture 4">
            <a:extLst>
              <a:ext uri="{FF2B5EF4-FFF2-40B4-BE49-F238E27FC236}">
                <a16:creationId xmlns:a16="http://schemas.microsoft.com/office/drawing/2014/main" id="{05683B9E-7244-6458-5B0C-A6436E5BA756}"/>
              </a:ext>
            </a:extLst>
          </p:cNvPr>
          <p:cNvPicPr>
            <a:picLocks noChangeAspect="1"/>
          </p:cNvPicPr>
          <p:nvPr/>
        </p:nvPicPr>
        <p:blipFill rotWithShape="1">
          <a:blip r:embed="rId3"/>
          <a:srcRect l="12885" t="35113" r="60865" b="48491"/>
          <a:stretch/>
        </p:blipFill>
        <p:spPr>
          <a:xfrm>
            <a:off x="1518353" y="2286438"/>
            <a:ext cx="9302441" cy="1782682"/>
          </a:xfrm>
          <a:prstGeom prst="rect">
            <a:avLst/>
          </a:prstGeom>
        </p:spPr>
      </p:pic>
      <p:graphicFrame>
        <p:nvGraphicFramePr>
          <p:cNvPr id="9" name="Diagram 8">
            <a:extLst>
              <a:ext uri="{FF2B5EF4-FFF2-40B4-BE49-F238E27FC236}">
                <a16:creationId xmlns:a16="http://schemas.microsoft.com/office/drawing/2014/main" id="{5CCD04CD-C4F3-D538-92D0-9466B47522C4}"/>
              </a:ext>
            </a:extLst>
          </p:cNvPr>
          <p:cNvGraphicFramePr/>
          <p:nvPr>
            <p:extLst>
              <p:ext uri="{D42A27DB-BD31-4B8C-83A1-F6EECF244321}">
                <p14:modId xmlns:p14="http://schemas.microsoft.com/office/powerpoint/2010/main" val="881740427"/>
              </p:ext>
            </p:extLst>
          </p:nvPr>
        </p:nvGraphicFramePr>
        <p:xfrm>
          <a:off x="273271" y="3416825"/>
          <a:ext cx="11792606" cy="446427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0350632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8">
            <a:extLst>
              <a:ext uri="{FF2B5EF4-FFF2-40B4-BE49-F238E27FC236}">
                <a16:creationId xmlns:a16="http://schemas.microsoft.com/office/drawing/2014/main" id="{91DC6ABD-215C-4EA8-A483-CEF5B99AB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365B92D-979C-795F-64F5-EA11EE41C847}"/>
              </a:ext>
            </a:extLst>
          </p:cNvPr>
          <p:cNvSpPr>
            <a:spLocks noGrp="1"/>
          </p:cNvSpPr>
          <p:nvPr>
            <p:ph type="title"/>
          </p:nvPr>
        </p:nvSpPr>
        <p:spPr>
          <a:xfrm>
            <a:off x="252768" y="269324"/>
            <a:ext cx="4171994" cy="2503388"/>
          </a:xfrm>
        </p:spPr>
        <p:txBody>
          <a:bodyPr vert="horz" lIns="91440" tIns="45720" rIns="91440" bIns="45720" rtlCol="0" anchor="b">
            <a:normAutofit/>
          </a:bodyPr>
          <a:lstStyle/>
          <a:p>
            <a:pPr defTabSz="914400"/>
            <a:r>
              <a:rPr lang="en-US" sz="2800" kern="1200" dirty="0"/>
              <a:t>How would you prioritize these research areas as most impactful to least impactful to your work?</a:t>
            </a:r>
          </a:p>
        </p:txBody>
      </p:sp>
      <p:grpSp>
        <p:nvGrpSpPr>
          <p:cNvPr id="11" name="Group 10">
            <a:extLst>
              <a:ext uri="{FF2B5EF4-FFF2-40B4-BE49-F238E27FC236}">
                <a16:creationId xmlns:a16="http://schemas.microsoft.com/office/drawing/2014/main" id="{3AF6A671-C637-4547-85F4-51B6D18813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416432" y="1"/>
            <a:ext cx="2446384" cy="5777808"/>
            <a:chOff x="329184" y="1"/>
            <a:chExt cx="524256" cy="5777808"/>
          </a:xfrm>
        </p:grpSpPr>
        <p:cxnSp>
          <p:nvCxnSpPr>
            <p:cNvPr id="12" name="Straight Connector 11">
              <a:extLst>
                <a:ext uri="{FF2B5EF4-FFF2-40B4-BE49-F238E27FC236}">
                  <a16:creationId xmlns:a16="http://schemas.microsoft.com/office/drawing/2014/main" id="{C575CF26-3D3C-4C5A-A2B7-00432016EF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77809"/>
              <a:ext cx="521208"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1"/>
              <a:ext cx="524256" cy="5532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86598" y="269324"/>
            <a:ext cx="6116779" cy="620877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6DFA2420-CDAA-01AD-F041-D2794111F731}"/>
              </a:ext>
            </a:extLst>
          </p:cNvPr>
          <p:cNvPicPr>
            <a:picLocks noChangeAspect="1"/>
          </p:cNvPicPr>
          <p:nvPr/>
        </p:nvPicPr>
        <p:blipFill rotWithShape="1">
          <a:blip r:embed="rId3"/>
          <a:srcRect l="24628" t="35957" r="25045" b="14907"/>
          <a:stretch/>
        </p:blipFill>
        <p:spPr>
          <a:xfrm>
            <a:off x="5640572" y="635665"/>
            <a:ext cx="5608830" cy="5476094"/>
          </a:xfrm>
          <a:prstGeom prst="rect">
            <a:avLst/>
          </a:prstGeom>
        </p:spPr>
      </p:pic>
    </p:spTree>
    <p:extLst>
      <p:ext uri="{BB962C8B-B14F-4D97-AF65-F5344CB8AC3E}">
        <p14:creationId xmlns:p14="http://schemas.microsoft.com/office/powerpoint/2010/main" val="598894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971AE-2570-4477-EB75-113E32A8C02C}"/>
              </a:ext>
            </a:extLst>
          </p:cNvPr>
          <p:cNvSpPr>
            <a:spLocks noGrp="1"/>
          </p:cNvSpPr>
          <p:nvPr>
            <p:ph type="title"/>
          </p:nvPr>
        </p:nvSpPr>
        <p:spPr/>
        <p:txBody>
          <a:bodyPr>
            <a:normAutofit/>
          </a:bodyPr>
          <a:lstStyle/>
          <a:p>
            <a:r>
              <a:rPr lang="en-US" sz="3200" dirty="0"/>
              <a:t>Seven Research Areas of the NRAP</a:t>
            </a:r>
          </a:p>
        </p:txBody>
      </p:sp>
      <p:sp>
        <p:nvSpPr>
          <p:cNvPr id="3" name="Content Placeholder 2">
            <a:extLst>
              <a:ext uri="{FF2B5EF4-FFF2-40B4-BE49-F238E27FC236}">
                <a16:creationId xmlns:a16="http://schemas.microsoft.com/office/drawing/2014/main" id="{2E4FFC54-7891-2C0B-997E-86E52183493F}"/>
              </a:ext>
            </a:extLst>
          </p:cNvPr>
          <p:cNvSpPr>
            <a:spLocks noGrp="1"/>
          </p:cNvSpPr>
          <p:nvPr>
            <p:ph sz="half" idx="2"/>
          </p:nvPr>
        </p:nvSpPr>
        <p:spPr/>
        <p:txBody>
          <a:bodyPr/>
          <a:lstStyle/>
          <a:p>
            <a:pPr marL="342900" indent="-342900">
              <a:buFont typeface="+mj-lt"/>
              <a:buAutoNum type="arabicPeriod"/>
            </a:pPr>
            <a:r>
              <a:rPr lang="en-US" sz="1600" dirty="0"/>
              <a:t>Characterizing the Full Clinical Spectrum of Long COVID and Diagnostic Strategies</a:t>
            </a:r>
          </a:p>
          <a:p>
            <a:pPr marL="342900" indent="-342900">
              <a:buFont typeface="+mj-lt"/>
              <a:buAutoNum type="arabicPeriod"/>
            </a:pPr>
            <a:r>
              <a:rPr lang="en-US" sz="1600" dirty="0"/>
              <a:t>Pathophysiology</a:t>
            </a:r>
          </a:p>
          <a:p>
            <a:pPr marL="342900" indent="-342900">
              <a:buFont typeface="+mj-lt"/>
              <a:buAutoNum type="arabicPeriod"/>
            </a:pPr>
            <a:r>
              <a:rPr lang="en-US" sz="1600" dirty="0"/>
              <a:t>Surveillance and Epidemiology </a:t>
            </a:r>
          </a:p>
          <a:p>
            <a:pPr marL="342900" indent="-342900">
              <a:buFont typeface="+mj-lt"/>
              <a:buAutoNum type="arabicPeriod"/>
            </a:pPr>
            <a:r>
              <a:rPr lang="en-US" sz="1600" dirty="0"/>
              <a:t>Long COVID and Overall Well-Being </a:t>
            </a:r>
          </a:p>
          <a:p>
            <a:pPr marL="342900" indent="-342900">
              <a:buFont typeface="+mj-lt"/>
              <a:buAutoNum type="arabicPeriod"/>
            </a:pPr>
            <a:r>
              <a:rPr lang="en-US" sz="1600" dirty="0"/>
              <a:t>Treatments and Other Health Interventions </a:t>
            </a:r>
          </a:p>
          <a:p>
            <a:pPr marL="342900" indent="-342900">
              <a:buFont typeface="+mj-lt"/>
              <a:buAutoNum type="arabicPeriod"/>
            </a:pPr>
            <a:r>
              <a:rPr lang="en-US" sz="1600" dirty="0"/>
              <a:t>Human Services and Supports </a:t>
            </a:r>
          </a:p>
          <a:p>
            <a:pPr marL="342900" indent="-342900">
              <a:buFont typeface="+mj-lt"/>
              <a:buAutoNum type="arabicPeriod"/>
            </a:pPr>
            <a:r>
              <a:rPr lang="en-US" sz="1600" dirty="0"/>
              <a:t>Health Services and Health Economics Research </a:t>
            </a:r>
          </a:p>
          <a:p>
            <a:endParaRPr lang="en-US" dirty="0"/>
          </a:p>
        </p:txBody>
      </p:sp>
      <p:sp>
        <p:nvSpPr>
          <p:cNvPr id="4" name="Content Placeholder 3">
            <a:extLst>
              <a:ext uri="{FF2B5EF4-FFF2-40B4-BE49-F238E27FC236}">
                <a16:creationId xmlns:a16="http://schemas.microsoft.com/office/drawing/2014/main" id="{2E06DA97-8AA2-1367-E4A4-CEC0B9E574CF}"/>
              </a:ext>
            </a:extLst>
          </p:cNvPr>
          <p:cNvSpPr>
            <a:spLocks noGrp="1"/>
          </p:cNvSpPr>
          <p:nvPr>
            <p:ph sz="half" idx="13"/>
          </p:nvPr>
        </p:nvSpPr>
        <p:spPr/>
        <p:txBody>
          <a:bodyPr/>
          <a:lstStyle/>
          <a:p>
            <a:r>
              <a:rPr lang="en-US" sz="1600" dirty="0"/>
              <a:t>The NRAP contains a brief synopsis of research, with descriptions of a small number of the principal research initiatives. </a:t>
            </a:r>
          </a:p>
          <a:p>
            <a:endParaRPr lang="en-US" sz="1600" dirty="0"/>
          </a:p>
          <a:p>
            <a:r>
              <a:rPr lang="en-US" sz="1600" dirty="0"/>
              <a:t>Research efforts can fit into multiple research areas</a:t>
            </a:r>
          </a:p>
          <a:p>
            <a:endParaRPr lang="en-US" sz="1600" dirty="0"/>
          </a:p>
          <a:p>
            <a:r>
              <a:rPr lang="en-US" sz="1600" dirty="0"/>
              <a:t>Each research area contains</a:t>
            </a:r>
          </a:p>
          <a:p>
            <a:pPr marL="285750" indent="-285750">
              <a:buFont typeface="Arial" panose="020B0604020202020204" pitchFamily="34" charset="0"/>
              <a:buChar char="•"/>
            </a:pPr>
            <a:r>
              <a:rPr lang="en-US" sz="1600" dirty="0"/>
              <a:t>Core Research Questions</a:t>
            </a:r>
          </a:p>
          <a:p>
            <a:pPr marL="285750" indent="-285750">
              <a:buFont typeface="Arial" panose="020B0604020202020204" pitchFamily="34" charset="0"/>
              <a:buChar char="•"/>
            </a:pPr>
            <a:r>
              <a:rPr lang="en-US" sz="1600" dirty="0"/>
              <a:t>Anticipated Impacts of Research</a:t>
            </a:r>
          </a:p>
          <a:p>
            <a:pPr marL="285750" indent="-285750">
              <a:buFont typeface="Arial" panose="020B0604020202020204" pitchFamily="34" charset="0"/>
              <a:buChar char="•"/>
            </a:pPr>
            <a:r>
              <a:rPr lang="en-US" sz="1600" dirty="0"/>
              <a:t>Health Equity Considerations</a:t>
            </a:r>
          </a:p>
          <a:p>
            <a:endParaRPr lang="en-US" dirty="0"/>
          </a:p>
        </p:txBody>
      </p:sp>
    </p:spTree>
    <p:extLst>
      <p:ext uri="{BB962C8B-B14F-4D97-AF65-F5344CB8AC3E}">
        <p14:creationId xmlns:p14="http://schemas.microsoft.com/office/powerpoint/2010/main" val="40437955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B9E4F-2BE6-950D-2EA4-90BD5F8C0AE0}"/>
              </a:ext>
            </a:extLst>
          </p:cNvPr>
          <p:cNvSpPr>
            <a:spLocks noGrp="1"/>
          </p:cNvSpPr>
          <p:nvPr>
            <p:ph type="title"/>
          </p:nvPr>
        </p:nvSpPr>
        <p:spPr/>
        <p:txBody>
          <a:bodyPr>
            <a:noAutofit/>
          </a:bodyPr>
          <a:lstStyle/>
          <a:p>
            <a:r>
              <a:rPr lang="en-US" sz="3200" dirty="0"/>
              <a:t>Research Area 1: Characterizing the Full Clinical Spectrum of Long COVID and Diagnostic Strategies</a:t>
            </a:r>
          </a:p>
        </p:txBody>
      </p:sp>
      <p:sp>
        <p:nvSpPr>
          <p:cNvPr id="3" name="Content Placeholder 2">
            <a:extLst>
              <a:ext uri="{FF2B5EF4-FFF2-40B4-BE49-F238E27FC236}">
                <a16:creationId xmlns:a16="http://schemas.microsoft.com/office/drawing/2014/main" id="{06CB09B2-6983-A954-794D-015A00C2B049}"/>
              </a:ext>
            </a:extLst>
          </p:cNvPr>
          <p:cNvSpPr>
            <a:spLocks noGrp="1"/>
          </p:cNvSpPr>
          <p:nvPr>
            <p:ph idx="1"/>
          </p:nvPr>
        </p:nvSpPr>
        <p:spPr>
          <a:xfrm>
            <a:off x="838200" y="2367287"/>
            <a:ext cx="10515600" cy="4033513"/>
          </a:xfrm>
        </p:spPr>
        <p:txBody>
          <a:bodyPr>
            <a:normAutofit fontScale="92500" lnSpcReduction="10000"/>
          </a:bodyPr>
          <a:lstStyle/>
          <a:p>
            <a:r>
              <a:rPr lang="en-US" sz="1800" b="1" dirty="0"/>
              <a:t>Core Research Questions</a:t>
            </a:r>
          </a:p>
          <a:p>
            <a:pPr marL="285750" indent="-285750">
              <a:buFont typeface="Arial" panose="020B0604020202020204" pitchFamily="34" charset="0"/>
              <a:buChar char="•"/>
            </a:pPr>
            <a:r>
              <a:rPr lang="en-US" sz="1800" dirty="0"/>
              <a:t>What is the clinical spectrum of recovery from acute SARS-CoV-2 infection and how does it change over time?</a:t>
            </a:r>
          </a:p>
          <a:p>
            <a:pPr marL="285750" indent="-285750">
              <a:buFont typeface="Arial" panose="020B0604020202020204" pitchFamily="34" charset="0"/>
              <a:buChar char="•"/>
            </a:pPr>
            <a:r>
              <a:rPr lang="en-US" sz="1800" dirty="0"/>
              <a:t>What are the clinical manifestations of Long COVID? Are there distinct subtypes (phenotypes) of Long COVID?</a:t>
            </a:r>
          </a:p>
          <a:p>
            <a:pPr marL="285750" indent="-285750">
              <a:buFont typeface="Arial" panose="020B0604020202020204" pitchFamily="34" charset="0"/>
              <a:buChar char="•"/>
            </a:pPr>
            <a:r>
              <a:rPr lang="en-US" sz="1800" dirty="0"/>
              <a:t>What is the natural history of Long COVID? How do the clinical manifestations of Long COVID vary across the lifespan and different demographic groups? How do they change over time? How are they affected by various interventions, such as vaccines?</a:t>
            </a:r>
          </a:p>
          <a:p>
            <a:pPr marL="285750" indent="-285750">
              <a:buFont typeface="Arial" panose="020B0604020202020204" pitchFamily="34" charset="0"/>
              <a:buChar char="•"/>
            </a:pPr>
            <a:r>
              <a:rPr lang="en-US" sz="1800" dirty="0"/>
              <a:t>Are there distinct phenotypes among those patients who do not fully recover or who develop new onset symptoms?</a:t>
            </a:r>
          </a:p>
          <a:p>
            <a:pPr marL="285750" indent="-285750">
              <a:buFont typeface="Arial" panose="020B0604020202020204" pitchFamily="34" charset="0"/>
              <a:buChar char="•"/>
            </a:pPr>
            <a:r>
              <a:rPr lang="en-US" sz="1800" dirty="0"/>
              <a:t>What are the biologic causes of Long COVID and how can they be reversed?</a:t>
            </a:r>
          </a:p>
          <a:p>
            <a:pPr marL="285750" indent="-285750">
              <a:buFont typeface="Arial" panose="020B0604020202020204" pitchFamily="34" charset="0"/>
              <a:buChar char="•"/>
            </a:pPr>
            <a:r>
              <a:rPr lang="en-US" sz="1800" dirty="0"/>
              <a:t>How does SARS-CoV-2 infection initiate or promote the pathogenesis of conditions or findings that evolve over time to cause organ dysfunction or increase the risk of developing other disorders?</a:t>
            </a:r>
          </a:p>
          <a:p>
            <a:pPr marL="285750" indent="-285750">
              <a:buFont typeface="Arial" panose="020B0604020202020204" pitchFamily="34" charset="0"/>
              <a:buChar char="•"/>
            </a:pPr>
            <a:r>
              <a:rPr lang="en-US" sz="1800" dirty="0"/>
              <a:t>What are the clinical criteria for diagnosing Long COVID?</a:t>
            </a:r>
          </a:p>
          <a:p>
            <a:pPr marL="285750" indent="-285750">
              <a:buFont typeface="Arial" panose="020B0604020202020204" pitchFamily="34" charset="0"/>
              <a:buChar char="•"/>
            </a:pPr>
            <a:r>
              <a:rPr lang="en-US" sz="1800" dirty="0"/>
              <a:t>What diagnostic tests and assays can be used to accurately and reliably diagnose Long COVID?</a:t>
            </a:r>
          </a:p>
        </p:txBody>
      </p:sp>
    </p:spTree>
    <p:extLst>
      <p:ext uri="{BB962C8B-B14F-4D97-AF65-F5344CB8AC3E}">
        <p14:creationId xmlns:p14="http://schemas.microsoft.com/office/powerpoint/2010/main" val="4529040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3479F7E-7FD2-D01F-A174-637801304B46}"/>
              </a:ext>
            </a:extLst>
          </p:cNvPr>
          <p:cNvSpPr>
            <a:spLocks noGrp="1"/>
          </p:cNvSpPr>
          <p:nvPr>
            <p:ph type="title"/>
          </p:nvPr>
        </p:nvSpPr>
        <p:spPr/>
        <p:txBody>
          <a:bodyPr>
            <a:normAutofit fontScale="90000"/>
          </a:bodyPr>
          <a:lstStyle/>
          <a:p>
            <a:r>
              <a:rPr lang="en-US" sz="2400" dirty="0"/>
              <a:t>Development of a Definition of </a:t>
            </a:r>
            <a:r>
              <a:rPr lang="en-US" sz="2400" dirty="0" err="1"/>
              <a:t>Postacute</a:t>
            </a:r>
            <a:r>
              <a:rPr lang="en-US" sz="2400" dirty="0"/>
              <a:t> Sequelae of SARS-CoV-2 Infection</a:t>
            </a:r>
          </a:p>
        </p:txBody>
      </p:sp>
      <p:sp>
        <p:nvSpPr>
          <p:cNvPr id="5" name="Content Placeholder 4">
            <a:extLst>
              <a:ext uri="{FF2B5EF4-FFF2-40B4-BE49-F238E27FC236}">
                <a16:creationId xmlns:a16="http://schemas.microsoft.com/office/drawing/2014/main" id="{DC30D304-3E25-9E4A-8E8A-4241F43B27BB}"/>
              </a:ext>
            </a:extLst>
          </p:cNvPr>
          <p:cNvSpPr>
            <a:spLocks noGrp="1"/>
          </p:cNvSpPr>
          <p:nvPr>
            <p:ph sz="half" idx="2"/>
          </p:nvPr>
        </p:nvSpPr>
        <p:spPr/>
        <p:txBody>
          <a:bodyPr>
            <a:normAutofit/>
          </a:bodyPr>
          <a:lstStyle/>
          <a:p>
            <a:pPr marL="285750" indent="-285750">
              <a:buFont typeface="Arial" panose="020B0604020202020204" pitchFamily="34" charset="0"/>
              <a:buChar char="•"/>
            </a:pPr>
            <a:r>
              <a:rPr lang="en-US" sz="2000" dirty="0"/>
              <a:t>In a cohort study of over 9000 participants, a research tool was developed to identify patients with Long COVID. </a:t>
            </a:r>
          </a:p>
          <a:p>
            <a:pPr marL="285750" indent="-285750">
              <a:buFont typeface="Arial" panose="020B0604020202020204" pitchFamily="34" charset="0"/>
              <a:buChar char="•"/>
            </a:pPr>
            <a:r>
              <a:rPr lang="en-US" sz="2000" dirty="0"/>
              <a:t>12 symptoms were found to be significantly associated with Long COVID</a:t>
            </a:r>
          </a:p>
          <a:p>
            <a:pPr marL="800100" lvl="1" indent="-285750"/>
            <a:r>
              <a:rPr lang="en-US" sz="1800" dirty="0"/>
              <a:t>Each of these symptoms were assigned a score</a:t>
            </a:r>
          </a:p>
          <a:p>
            <a:pPr marL="800100" lvl="1" indent="-285750"/>
            <a:r>
              <a:rPr lang="en-US" sz="1800" dirty="0"/>
              <a:t>12 points was identified as the optimal threshold for Long COVID positivity</a:t>
            </a:r>
          </a:p>
        </p:txBody>
      </p:sp>
      <p:pic>
        <p:nvPicPr>
          <p:cNvPr id="4098" name="Picture 2" descr="Model-Selected Symptoms That Define PASC and Their Corresponding Scoresa">
            <a:extLst>
              <a:ext uri="{FF2B5EF4-FFF2-40B4-BE49-F238E27FC236}">
                <a16:creationId xmlns:a16="http://schemas.microsoft.com/office/drawing/2014/main" id="{749D005E-40F6-DBE6-4B2F-8082D7C1AAFC}"/>
              </a:ext>
            </a:extLst>
          </p:cNvPr>
          <p:cNvPicPr>
            <a:picLocks noGrp="1" noChangeAspect="1" noChangeArrowheads="1"/>
          </p:cNvPicPr>
          <p:nvPr>
            <p:ph sz="half" idx="13"/>
          </p:nvPr>
        </p:nvPicPr>
        <p:blipFill rotWithShape="1">
          <a:blip r:embed="rId2">
            <a:extLst>
              <a:ext uri="{28A0092B-C50C-407E-A947-70E740481C1C}">
                <a14:useLocalDpi xmlns:a14="http://schemas.microsoft.com/office/drawing/2010/main" val="0"/>
              </a:ext>
            </a:extLst>
          </a:blip>
          <a:srcRect b="26906"/>
          <a:stretch/>
        </p:blipFill>
        <p:spPr bwMode="auto">
          <a:xfrm>
            <a:off x="6820276" y="2153985"/>
            <a:ext cx="4448495" cy="384170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1A77F9BE-DD15-26F8-3636-23AB4C4F76B5}"/>
              </a:ext>
            </a:extLst>
          </p:cNvPr>
          <p:cNvSpPr txBox="1"/>
          <p:nvPr/>
        </p:nvSpPr>
        <p:spPr>
          <a:xfrm>
            <a:off x="243191" y="6332706"/>
            <a:ext cx="11809379" cy="461665"/>
          </a:xfrm>
          <a:prstGeom prst="rect">
            <a:avLst/>
          </a:prstGeom>
          <a:noFill/>
        </p:spPr>
        <p:txBody>
          <a:bodyPr wrap="square" rtlCol="0">
            <a:spAutoFit/>
          </a:bodyPr>
          <a:lstStyle/>
          <a:p>
            <a:r>
              <a:rPr lang="en-US" sz="1200" b="0" i="0" dirty="0" err="1">
                <a:solidFill>
                  <a:srgbClr val="333333"/>
                </a:solidFill>
                <a:effectLst/>
                <a:latin typeface="Arial" panose="020B0604020202020204" pitchFamily="34" charset="0"/>
                <a:cs typeface="Arial" panose="020B0604020202020204" pitchFamily="34" charset="0"/>
              </a:rPr>
              <a:t>Thaweethai</a:t>
            </a:r>
            <a:r>
              <a:rPr lang="en-US" sz="1200" b="0" i="0" dirty="0">
                <a:solidFill>
                  <a:srgbClr val="333333"/>
                </a:solidFill>
                <a:effectLst/>
                <a:latin typeface="Arial" panose="020B0604020202020204" pitchFamily="34" charset="0"/>
                <a:cs typeface="Arial" panose="020B0604020202020204" pitchFamily="34" charset="0"/>
              </a:rPr>
              <a:t> T, Jolley SE, Karlson EW, et al. Development of a Definition of </a:t>
            </a:r>
            <a:r>
              <a:rPr lang="en-US" sz="1200" b="0" i="0" dirty="0" err="1">
                <a:solidFill>
                  <a:srgbClr val="333333"/>
                </a:solidFill>
                <a:effectLst/>
                <a:latin typeface="Arial" panose="020B0604020202020204" pitchFamily="34" charset="0"/>
                <a:cs typeface="Arial" panose="020B0604020202020204" pitchFamily="34" charset="0"/>
              </a:rPr>
              <a:t>Postacute</a:t>
            </a:r>
            <a:r>
              <a:rPr lang="en-US" sz="1200" b="0" i="0" dirty="0">
                <a:solidFill>
                  <a:srgbClr val="333333"/>
                </a:solidFill>
                <a:effectLst/>
                <a:latin typeface="Arial" panose="020B0604020202020204" pitchFamily="34" charset="0"/>
                <a:cs typeface="Arial" panose="020B0604020202020204" pitchFamily="34" charset="0"/>
              </a:rPr>
              <a:t> Sequelae of SARS-CoV-2 Infection. </a:t>
            </a:r>
            <a:r>
              <a:rPr lang="en-US" sz="1200" b="0" i="1" dirty="0">
                <a:solidFill>
                  <a:srgbClr val="333333"/>
                </a:solidFill>
                <a:effectLst/>
                <a:latin typeface="Arial" panose="020B0604020202020204" pitchFamily="34" charset="0"/>
                <a:cs typeface="Arial" panose="020B0604020202020204" pitchFamily="34" charset="0"/>
              </a:rPr>
              <a:t>JAMA.</a:t>
            </a:r>
            <a:r>
              <a:rPr lang="en-US" sz="1200" b="0" i="0" dirty="0">
                <a:solidFill>
                  <a:srgbClr val="333333"/>
                </a:solidFill>
                <a:effectLst/>
                <a:latin typeface="Arial" panose="020B0604020202020204" pitchFamily="34" charset="0"/>
                <a:cs typeface="Arial" panose="020B0604020202020204" pitchFamily="34" charset="0"/>
              </a:rPr>
              <a:t> 2023;329(22):1934–1946. doi:10.1001/jama.2023.8823</a:t>
            </a: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217528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B9E4F-2BE6-950D-2EA4-90BD5F8C0AE0}"/>
              </a:ext>
            </a:extLst>
          </p:cNvPr>
          <p:cNvSpPr>
            <a:spLocks noGrp="1"/>
          </p:cNvSpPr>
          <p:nvPr>
            <p:ph type="title"/>
          </p:nvPr>
        </p:nvSpPr>
        <p:spPr/>
        <p:txBody>
          <a:bodyPr>
            <a:noAutofit/>
          </a:bodyPr>
          <a:lstStyle/>
          <a:p>
            <a:r>
              <a:rPr lang="en-US" sz="3200" dirty="0"/>
              <a:t>Research Area 2: Pathophysiology </a:t>
            </a:r>
          </a:p>
        </p:txBody>
      </p:sp>
      <p:sp>
        <p:nvSpPr>
          <p:cNvPr id="3" name="Content Placeholder 2">
            <a:extLst>
              <a:ext uri="{FF2B5EF4-FFF2-40B4-BE49-F238E27FC236}">
                <a16:creationId xmlns:a16="http://schemas.microsoft.com/office/drawing/2014/main" id="{06CB09B2-6983-A954-794D-015A00C2B049}"/>
              </a:ext>
            </a:extLst>
          </p:cNvPr>
          <p:cNvSpPr>
            <a:spLocks noGrp="1"/>
          </p:cNvSpPr>
          <p:nvPr>
            <p:ph idx="1"/>
          </p:nvPr>
        </p:nvSpPr>
        <p:spPr/>
        <p:txBody>
          <a:bodyPr>
            <a:normAutofit/>
          </a:bodyPr>
          <a:lstStyle/>
          <a:p>
            <a:r>
              <a:rPr lang="en-US" sz="1800" b="1" dirty="0"/>
              <a:t>Core Research Questions</a:t>
            </a:r>
          </a:p>
          <a:p>
            <a:pPr marL="285750" indent="-285750">
              <a:buFont typeface="Arial" panose="020B0604020202020204" pitchFamily="34" charset="0"/>
              <a:buChar char="•"/>
            </a:pPr>
            <a:r>
              <a:rPr lang="en-US" sz="1800" dirty="0"/>
              <a:t>What are the pathophysiologic mechanisms of Long COVID?</a:t>
            </a:r>
          </a:p>
          <a:p>
            <a:pPr marL="285750" indent="-285750">
              <a:buFont typeface="Arial" panose="020B0604020202020204" pitchFamily="34" charset="0"/>
              <a:buChar char="•"/>
            </a:pPr>
            <a:r>
              <a:rPr lang="en-US" sz="1800" dirty="0"/>
              <a:t>What potential role do the following play in the development of Long COVID: immune dysregulation (including autoimmunity), persistent SARS-CoV-2 virus, reactivation of endogenous viruses, and organ injury during acute infection? </a:t>
            </a:r>
          </a:p>
        </p:txBody>
      </p:sp>
    </p:spTree>
    <p:extLst>
      <p:ext uri="{BB962C8B-B14F-4D97-AF65-F5344CB8AC3E}">
        <p14:creationId xmlns:p14="http://schemas.microsoft.com/office/powerpoint/2010/main" val="33497567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2EDB8-7E78-336E-9A1A-67A53F669D15}"/>
              </a:ext>
            </a:extLst>
          </p:cNvPr>
          <p:cNvSpPr>
            <a:spLocks noGrp="1"/>
          </p:cNvSpPr>
          <p:nvPr>
            <p:ph type="title"/>
          </p:nvPr>
        </p:nvSpPr>
        <p:spPr/>
        <p:txBody>
          <a:bodyPr>
            <a:noAutofit/>
          </a:bodyPr>
          <a:lstStyle/>
          <a:p>
            <a:r>
              <a:rPr lang="en-US" sz="2400" dirty="0"/>
              <a:t>Distinguishing features of long COVID identified through immune profiling</a:t>
            </a:r>
          </a:p>
        </p:txBody>
      </p:sp>
      <p:sp>
        <p:nvSpPr>
          <p:cNvPr id="4" name="Content Placeholder 3">
            <a:extLst>
              <a:ext uri="{FF2B5EF4-FFF2-40B4-BE49-F238E27FC236}">
                <a16:creationId xmlns:a16="http://schemas.microsoft.com/office/drawing/2014/main" id="{DE8628DC-34F7-F1E4-032A-F6E55928AE22}"/>
              </a:ext>
            </a:extLst>
          </p:cNvPr>
          <p:cNvSpPr>
            <a:spLocks noGrp="1"/>
          </p:cNvSpPr>
          <p:nvPr>
            <p:ph sz="half" idx="2"/>
          </p:nvPr>
        </p:nvSpPr>
        <p:spPr/>
        <p:txBody>
          <a:bodyPr>
            <a:normAutofit/>
          </a:bodyPr>
          <a:lstStyle/>
          <a:p>
            <a:pPr marL="285750" indent="-285750">
              <a:buFont typeface="Arial" panose="020B0604020202020204" pitchFamily="34" charset="0"/>
              <a:buChar char="•"/>
            </a:pPr>
            <a:r>
              <a:rPr lang="en-US" sz="2400" dirty="0"/>
              <a:t>In a cross-sectional study, the immune state of individuals with Long COVID was compared to controls.</a:t>
            </a:r>
          </a:p>
          <a:p>
            <a:pPr marL="285750" indent="-285750">
              <a:buFont typeface="Arial" panose="020B0604020202020204" pitchFamily="34" charset="0"/>
              <a:buChar char="•"/>
            </a:pPr>
            <a:r>
              <a:rPr lang="en-US" sz="2400" dirty="0"/>
              <a:t>Differences were detected in</a:t>
            </a:r>
          </a:p>
          <a:p>
            <a:pPr marL="800100" lvl="1" indent="-285750"/>
            <a:r>
              <a:rPr lang="en-US" sz="2000" dirty="0"/>
              <a:t>Circulating immune populations</a:t>
            </a:r>
          </a:p>
          <a:p>
            <a:pPr marL="800100" lvl="1" indent="-285750"/>
            <a:r>
              <a:rPr lang="en-US" sz="2000" dirty="0"/>
              <a:t>Anti-SARS-CoV-2 antibodies</a:t>
            </a:r>
          </a:p>
          <a:p>
            <a:pPr marL="800100" lvl="1" indent="-285750"/>
            <a:r>
              <a:rPr lang="en-US" sz="2000" dirty="0"/>
              <a:t>Immune responses to herpesviruses</a:t>
            </a:r>
          </a:p>
        </p:txBody>
      </p:sp>
      <p:pic>
        <p:nvPicPr>
          <p:cNvPr id="2052" name="Picture 4" descr="Fig. 1">
            <a:extLst>
              <a:ext uri="{FF2B5EF4-FFF2-40B4-BE49-F238E27FC236}">
                <a16:creationId xmlns:a16="http://schemas.microsoft.com/office/drawing/2014/main" id="{6052C12B-213F-ED53-DA80-8E4AC6545D1C}"/>
              </a:ext>
            </a:extLst>
          </p:cNvPr>
          <p:cNvPicPr>
            <a:picLocks noGrp="1" noChangeAspect="1" noChangeArrowheads="1"/>
          </p:cNvPicPr>
          <p:nvPr>
            <p:ph sz="half" idx="13"/>
          </p:nvPr>
        </p:nvPicPr>
        <p:blipFill rotWithShape="1">
          <a:blip r:embed="rId2">
            <a:extLst>
              <a:ext uri="{28A0092B-C50C-407E-A947-70E740481C1C}">
                <a14:useLocalDpi xmlns:a14="http://schemas.microsoft.com/office/drawing/2010/main" val="0"/>
              </a:ext>
            </a:extLst>
          </a:blip>
          <a:srcRect r="57929" b="45907"/>
          <a:stretch/>
        </p:blipFill>
        <p:spPr bwMode="auto">
          <a:xfrm>
            <a:off x="6512571" y="2123690"/>
            <a:ext cx="5124676" cy="41250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53213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B9E4F-2BE6-950D-2EA4-90BD5F8C0AE0}"/>
              </a:ext>
            </a:extLst>
          </p:cNvPr>
          <p:cNvSpPr>
            <a:spLocks noGrp="1"/>
          </p:cNvSpPr>
          <p:nvPr>
            <p:ph type="title"/>
          </p:nvPr>
        </p:nvSpPr>
        <p:spPr/>
        <p:txBody>
          <a:bodyPr>
            <a:noAutofit/>
          </a:bodyPr>
          <a:lstStyle/>
          <a:p>
            <a:r>
              <a:rPr lang="en-US" sz="3200" dirty="0"/>
              <a:t>Research Area 3: Surveillance and Epidemiology</a:t>
            </a:r>
          </a:p>
        </p:txBody>
      </p:sp>
      <p:sp>
        <p:nvSpPr>
          <p:cNvPr id="3" name="Content Placeholder 2">
            <a:extLst>
              <a:ext uri="{FF2B5EF4-FFF2-40B4-BE49-F238E27FC236}">
                <a16:creationId xmlns:a16="http://schemas.microsoft.com/office/drawing/2014/main" id="{06CB09B2-6983-A954-794D-015A00C2B049}"/>
              </a:ext>
            </a:extLst>
          </p:cNvPr>
          <p:cNvSpPr>
            <a:spLocks noGrp="1"/>
          </p:cNvSpPr>
          <p:nvPr>
            <p:ph idx="1"/>
          </p:nvPr>
        </p:nvSpPr>
        <p:spPr/>
        <p:txBody>
          <a:bodyPr>
            <a:normAutofit/>
          </a:bodyPr>
          <a:lstStyle/>
          <a:p>
            <a:r>
              <a:rPr lang="en-US" sz="1800" b="1" dirty="0"/>
              <a:t>Core Research Questions</a:t>
            </a:r>
          </a:p>
          <a:p>
            <a:pPr marL="285750" indent="-285750">
              <a:buFont typeface="Arial" panose="020B0604020202020204" pitchFamily="34" charset="0"/>
              <a:buChar char="•"/>
            </a:pPr>
            <a:r>
              <a:rPr lang="en-US" sz="1800" dirty="0"/>
              <a:t>What are the population-level incidence and prevalence of Long COVID and associated conditions?</a:t>
            </a:r>
          </a:p>
          <a:p>
            <a:pPr marL="285750" indent="-285750">
              <a:buFont typeface="Arial" panose="020B0604020202020204" pitchFamily="34" charset="0"/>
              <a:buChar char="•"/>
            </a:pPr>
            <a:r>
              <a:rPr lang="en-US" sz="1800" dirty="0"/>
              <a:t>What are the population-level incidence and prevalence of activity limitation and disabilities associated with Long COVID and associated conditions?</a:t>
            </a:r>
          </a:p>
          <a:p>
            <a:pPr marL="285750" indent="-285750">
              <a:buFont typeface="Arial" panose="020B0604020202020204" pitchFamily="34" charset="0"/>
              <a:buChar char="•"/>
            </a:pPr>
            <a:r>
              <a:rPr lang="en-US" sz="1800" dirty="0"/>
              <a:t>What are the factors associated with incidence and prevalence of Long COVID?</a:t>
            </a:r>
          </a:p>
        </p:txBody>
      </p:sp>
    </p:spTree>
    <p:extLst>
      <p:ext uri="{BB962C8B-B14F-4D97-AF65-F5344CB8AC3E}">
        <p14:creationId xmlns:p14="http://schemas.microsoft.com/office/powerpoint/2010/main" val="8041811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DAE8E39-1ECF-C0DC-0988-57BF6859F389}"/>
              </a:ext>
            </a:extLst>
          </p:cNvPr>
          <p:cNvSpPr>
            <a:spLocks noGrp="1"/>
          </p:cNvSpPr>
          <p:nvPr>
            <p:ph type="title"/>
          </p:nvPr>
        </p:nvSpPr>
        <p:spPr/>
        <p:txBody>
          <a:bodyPr>
            <a:noAutofit/>
          </a:bodyPr>
          <a:lstStyle/>
          <a:p>
            <a:r>
              <a:rPr lang="en-US" sz="2000" dirty="0"/>
              <a:t>Notes from the Field: Long COVID Prevalence Among Adults — United States, 2022</a:t>
            </a:r>
          </a:p>
        </p:txBody>
      </p:sp>
      <p:sp>
        <p:nvSpPr>
          <p:cNvPr id="5" name="Content Placeholder 4">
            <a:extLst>
              <a:ext uri="{FF2B5EF4-FFF2-40B4-BE49-F238E27FC236}">
                <a16:creationId xmlns:a16="http://schemas.microsoft.com/office/drawing/2014/main" id="{3DD31EC5-CCDC-3C43-E7CF-29F28075ABB2}"/>
              </a:ext>
            </a:extLst>
          </p:cNvPr>
          <p:cNvSpPr>
            <a:spLocks noGrp="1"/>
          </p:cNvSpPr>
          <p:nvPr>
            <p:ph sz="half" idx="2"/>
          </p:nvPr>
        </p:nvSpPr>
        <p:spPr/>
        <p:txBody>
          <a:bodyPr>
            <a:normAutofit/>
          </a:bodyPr>
          <a:lstStyle/>
          <a:p>
            <a:pPr marL="285750" indent="-285750">
              <a:buFont typeface="Arial" panose="020B0604020202020204" pitchFamily="34" charset="0"/>
              <a:buChar char="•"/>
            </a:pPr>
            <a:r>
              <a:rPr lang="en-US" sz="2000" dirty="0"/>
              <a:t>Using data from the 2022 Behavioral Risk Factor Surveillance System the prevalence of Long COVID was estimated. </a:t>
            </a:r>
          </a:p>
          <a:p>
            <a:pPr marL="800100" lvl="1" indent="-285750"/>
            <a:r>
              <a:rPr lang="en-US" sz="1800" dirty="0"/>
              <a:t>The data included noninstitutionalized U.S. adults aged ≥18 years</a:t>
            </a:r>
          </a:p>
          <a:p>
            <a:pPr marL="285750" indent="-285750">
              <a:buFont typeface="Arial" panose="020B0604020202020204" pitchFamily="34" charset="0"/>
              <a:buChar char="•"/>
            </a:pPr>
            <a:r>
              <a:rPr lang="en-US" sz="2000" dirty="0"/>
              <a:t>The prevalence ranged from 1.9% in the U.S. Virgin Islands to 10.6% in West Virginia</a:t>
            </a:r>
          </a:p>
        </p:txBody>
      </p:sp>
      <p:pic>
        <p:nvPicPr>
          <p:cNvPr id="1026" name="Picture 2" descr="The figure is a map illustrating the prevalence of reported experience of Long COVID during 2022 among adults aged ≥18 years in the 50 U.S. states, the District of Columbia, Guam, Puerto Rico, and the U.S. Virgin Islands, based on data from the Behavioral Risk Factor Surveillance System.">
            <a:extLst>
              <a:ext uri="{FF2B5EF4-FFF2-40B4-BE49-F238E27FC236}">
                <a16:creationId xmlns:a16="http://schemas.microsoft.com/office/drawing/2014/main" id="{3EAB6697-B500-5596-DE55-9844D89E6D5C}"/>
              </a:ext>
            </a:extLst>
          </p:cNvPr>
          <p:cNvPicPr>
            <a:picLocks noGrp="1" noChangeAspect="1" noChangeArrowheads="1"/>
          </p:cNvPicPr>
          <p:nvPr>
            <p:ph sz="half" idx="13"/>
          </p:nvPr>
        </p:nvPicPr>
        <p:blipFill>
          <a:blip r:embed="rId2">
            <a:extLst>
              <a:ext uri="{28A0092B-C50C-407E-A947-70E740481C1C}">
                <a14:useLocalDpi xmlns:a14="http://schemas.microsoft.com/office/drawing/2010/main" val="0"/>
              </a:ext>
            </a:extLst>
          </a:blip>
          <a:stretch>
            <a:fillRect/>
          </a:stretch>
        </p:blipFill>
        <p:spPr bwMode="auto">
          <a:xfrm>
            <a:off x="6648359" y="2370138"/>
            <a:ext cx="4427720" cy="362585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ADB725DC-496A-0974-B9A0-A5F82491A8F4}"/>
              </a:ext>
            </a:extLst>
          </p:cNvPr>
          <p:cNvSpPr txBox="1"/>
          <p:nvPr/>
        </p:nvSpPr>
        <p:spPr>
          <a:xfrm>
            <a:off x="161644" y="6329344"/>
            <a:ext cx="11881199" cy="461665"/>
          </a:xfrm>
          <a:prstGeom prst="rect">
            <a:avLst/>
          </a:prstGeom>
          <a:noFill/>
        </p:spPr>
        <p:txBody>
          <a:bodyPr wrap="square" rtlCol="0">
            <a:spAutoFit/>
          </a:bodyPr>
          <a:lstStyle/>
          <a:p>
            <a:r>
              <a:rPr lang="en-US" sz="1200" b="0" i="0" dirty="0">
                <a:solidFill>
                  <a:srgbClr val="000000"/>
                </a:solidFill>
                <a:effectLst/>
                <a:latin typeface="Arial" panose="020B0604020202020204" pitchFamily="34" charset="0"/>
                <a:cs typeface="Arial" panose="020B0604020202020204" pitchFamily="34" charset="0"/>
              </a:rPr>
              <a:t>Ford ND, </a:t>
            </a:r>
            <a:r>
              <a:rPr lang="en-US" sz="1200" b="0" i="0" dirty="0" err="1">
                <a:solidFill>
                  <a:srgbClr val="000000"/>
                </a:solidFill>
                <a:effectLst/>
                <a:latin typeface="Arial" panose="020B0604020202020204" pitchFamily="34" charset="0"/>
                <a:cs typeface="Arial" panose="020B0604020202020204" pitchFamily="34" charset="0"/>
              </a:rPr>
              <a:t>Agedew</a:t>
            </a:r>
            <a:r>
              <a:rPr lang="en-US" sz="1200" b="0" i="0" dirty="0">
                <a:solidFill>
                  <a:srgbClr val="000000"/>
                </a:solidFill>
                <a:effectLst/>
                <a:latin typeface="Arial" panose="020B0604020202020204" pitchFamily="34" charset="0"/>
                <a:cs typeface="Arial" panose="020B0604020202020204" pitchFamily="34" charset="0"/>
              </a:rPr>
              <a:t> A, Dalton AF, Singleton J, Perrine CG, Saydah S. </a:t>
            </a:r>
            <a:r>
              <a:rPr lang="en-US" sz="1200" b="0" i="1" dirty="0">
                <a:solidFill>
                  <a:srgbClr val="000000"/>
                </a:solidFill>
                <a:effectLst/>
                <a:latin typeface="Arial" panose="020B0604020202020204" pitchFamily="34" charset="0"/>
                <a:cs typeface="Arial" panose="020B0604020202020204" pitchFamily="34" charset="0"/>
              </a:rPr>
              <a:t>Notes from the Field:</a:t>
            </a:r>
            <a:r>
              <a:rPr lang="en-US" sz="1200" b="0" i="0" dirty="0">
                <a:solidFill>
                  <a:srgbClr val="000000"/>
                </a:solidFill>
                <a:effectLst/>
                <a:latin typeface="Arial" panose="020B0604020202020204" pitchFamily="34" charset="0"/>
                <a:cs typeface="Arial" panose="020B0604020202020204" pitchFamily="34" charset="0"/>
              </a:rPr>
              <a:t> Long COVID Prevalence Among Adults — United States, 2022. MMWR </a:t>
            </a:r>
            <a:r>
              <a:rPr lang="en-US" sz="1200" b="0" i="0" dirty="0" err="1">
                <a:solidFill>
                  <a:srgbClr val="000000"/>
                </a:solidFill>
                <a:effectLst/>
                <a:latin typeface="Arial" panose="020B0604020202020204" pitchFamily="34" charset="0"/>
                <a:cs typeface="Arial" panose="020B0604020202020204" pitchFamily="34" charset="0"/>
              </a:rPr>
              <a:t>Morb</a:t>
            </a:r>
            <a:r>
              <a:rPr lang="en-US" sz="1200" b="0" i="0" dirty="0">
                <a:solidFill>
                  <a:srgbClr val="000000"/>
                </a:solidFill>
                <a:effectLst/>
                <a:latin typeface="Arial" panose="020B0604020202020204" pitchFamily="34" charset="0"/>
                <a:cs typeface="Arial" panose="020B0604020202020204" pitchFamily="34" charset="0"/>
              </a:rPr>
              <a:t> Mortal </a:t>
            </a:r>
            <a:r>
              <a:rPr lang="en-US" sz="1200" b="0" i="0" dirty="0" err="1">
                <a:solidFill>
                  <a:srgbClr val="000000"/>
                </a:solidFill>
                <a:effectLst/>
                <a:latin typeface="Arial" panose="020B0604020202020204" pitchFamily="34" charset="0"/>
                <a:cs typeface="Arial" panose="020B0604020202020204" pitchFamily="34" charset="0"/>
              </a:rPr>
              <a:t>Wkly</a:t>
            </a:r>
            <a:r>
              <a:rPr lang="en-US" sz="1200" b="0" i="0" dirty="0">
                <a:solidFill>
                  <a:srgbClr val="000000"/>
                </a:solidFill>
                <a:effectLst/>
                <a:latin typeface="Arial" panose="020B0604020202020204" pitchFamily="34" charset="0"/>
                <a:cs typeface="Arial" panose="020B0604020202020204" pitchFamily="34" charset="0"/>
              </a:rPr>
              <a:t> Rep 2024;73:135–136. DOI: </a:t>
            </a:r>
            <a:r>
              <a:rPr lang="en-US" sz="1200" b="0" i="0" u="sng" dirty="0">
                <a:solidFill>
                  <a:srgbClr val="075290"/>
                </a:solidFill>
                <a:effectLst/>
                <a:latin typeface="Arial" panose="020B0604020202020204" pitchFamily="34" charset="0"/>
                <a:cs typeface="Arial" panose="020B0604020202020204" pitchFamily="34" charset="0"/>
                <a:hlinkClick r:id="rId3"/>
              </a:rPr>
              <a:t>http://dx.doi.org/10.15585/mmwr.mm7306a4</a:t>
            </a:r>
            <a:r>
              <a:rPr lang="en-US" sz="1200" b="0" i="0" dirty="0">
                <a:solidFill>
                  <a:srgbClr val="000000"/>
                </a:solidFill>
                <a:effectLst/>
                <a:latin typeface="Arial" panose="020B0604020202020204" pitchFamily="34" charset="0"/>
                <a:cs typeface="Arial" panose="020B0604020202020204" pitchFamily="34" charset="0"/>
              </a:rPr>
              <a:t>.</a:t>
            </a: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43209317"/>
      </p:ext>
    </p:extLst>
  </p:cSld>
  <p:clrMapOvr>
    <a:masterClrMapping/>
  </p:clrMapOvr>
</p:sld>
</file>

<file path=ppt/theme/theme1.xml><?xml version="1.0" encoding="utf-8"?>
<a:theme xmlns:a="http://schemas.openxmlformats.org/drawingml/2006/main" name="Office Theme">
  <a:themeElements>
    <a:clrScheme name="OASH">
      <a:dk1>
        <a:srgbClr val="000000"/>
      </a:dk1>
      <a:lt1>
        <a:srgbClr val="FFFFFF"/>
      </a:lt1>
      <a:dk2>
        <a:srgbClr val="000099"/>
      </a:dk2>
      <a:lt2>
        <a:srgbClr val="F3B927"/>
      </a:lt2>
      <a:accent1>
        <a:srgbClr val="757575"/>
      </a:accent1>
      <a:accent2>
        <a:srgbClr val="BABABA"/>
      </a:accent2>
      <a:accent3>
        <a:srgbClr val="EAEAEA"/>
      </a:accent3>
      <a:accent4>
        <a:srgbClr val="0B8D93"/>
      </a:accent4>
      <a:accent5>
        <a:srgbClr val="00004D"/>
      </a:accent5>
      <a:accent6>
        <a:srgbClr val="008100"/>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ASH_Powerpoint_Template_Standard" id="{74DB85A4-F780-6D40-9426-74FD18B76974}" vid="{6D096750-32EC-934D-940C-4AF2B59DAD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5a0e3eb3-01c2-4e37-9210-6b670531b6ed" xsi:nil="true"/>
    <lcf76f155ced4ddcb4097134ff3c332f xmlns="9cad9a1d-0ae0-47f9-8e75-1d1bf16d9331">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C2B43D7EC70DC4EA9512056E217848A" ma:contentTypeVersion="14" ma:contentTypeDescription="Create a new document." ma:contentTypeScope="" ma:versionID="00ab27a01186abbc28746dd8d11e5666">
  <xsd:schema xmlns:xsd="http://www.w3.org/2001/XMLSchema" xmlns:xs="http://www.w3.org/2001/XMLSchema" xmlns:p="http://schemas.microsoft.com/office/2006/metadata/properties" xmlns:ns2="9cad9a1d-0ae0-47f9-8e75-1d1bf16d9331" xmlns:ns3="5a0e3eb3-01c2-4e37-9210-6b670531b6ed" targetNamespace="http://schemas.microsoft.com/office/2006/metadata/properties" ma:root="true" ma:fieldsID="9a230a8631eb9410495f51ebf60e6b5b" ns2:_="" ns3:_="">
    <xsd:import namespace="9cad9a1d-0ae0-47f9-8e75-1d1bf16d9331"/>
    <xsd:import namespace="5a0e3eb3-01c2-4e37-9210-6b670531b6e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cad9a1d-0ae0-47f9-8e75-1d1bf16d933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5f4345e-8d67-48af-bef8-91c58d16f763"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a0e3eb3-01c2-4e37-9210-6b670531b6e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b80638f0-2ff5-4eec-99d2-ddc288feb3f6}" ma:internalName="TaxCatchAll" ma:showField="CatchAllData" ma:web="5a0e3eb3-01c2-4e37-9210-6b670531b6e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FBBD4A0-4C94-4A6B-A596-A4E6F7389179}">
  <ds:schemaRefs>
    <ds:schemaRef ds:uri="http://purl.org/dc/dcmitype/"/>
    <ds:schemaRef ds:uri="http://schemas.openxmlformats.org/package/2006/metadata/core-properties"/>
    <ds:schemaRef ds:uri="http://purl.org/dc/elements/1.1/"/>
    <ds:schemaRef ds:uri="http://schemas.microsoft.com/office/2006/documentManagement/types"/>
    <ds:schemaRef ds:uri="http://www.w3.org/XML/1998/namespace"/>
    <ds:schemaRef ds:uri="http://schemas.microsoft.com/office/2006/metadata/properties"/>
    <ds:schemaRef ds:uri="9cad9a1d-0ae0-47f9-8e75-1d1bf16d9331"/>
    <ds:schemaRef ds:uri="http://schemas.microsoft.com/office/infopath/2007/PartnerControls"/>
    <ds:schemaRef ds:uri="5a0e3eb3-01c2-4e37-9210-6b670531b6ed"/>
    <ds:schemaRef ds:uri="http://purl.org/dc/terms/"/>
  </ds:schemaRefs>
</ds:datastoreItem>
</file>

<file path=customXml/itemProps2.xml><?xml version="1.0" encoding="utf-8"?>
<ds:datastoreItem xmlns:ds="http://schemas.openxmlformats.org/officeDocument/2006/customXml" ds:itemID="{8F910036-B5EC-4F19-882C-C067E886C009}">
  <ds:schemaRefs>
    <ds:schemaRef ds:uri="http://schemas.microsoft.com/sharepoint/v3/contenttype/forms"/>
  </ds:schemaRefs>
</ds:datastoreItem>
</file>

<file path=customXml/itemProps3.xml><?xml version="1.0" encoding="utf-8"?>
<ds:datastoreItem xmlns:ds="http://schemas.openxmlformats.org/officeDocument/2006/customXml" ds:itemID="{6721EB28-A826-4575-9393-C36E42483E3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cad9a1d-0ae0-47f9-8e75-1d1bf16d9331"/>
    <ds:schemaRef ds:uri="5a0e3eb3-01c2-4e37-9210-6b670531b6e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33302</TotalTime>
  <Words>1862</Words>
  <Application>Microsoft Office PowerPoint</Application>
  <PresentationFormat>Widescreen</PresentationFormat>
  <Paragraphs>157</Paragraphs>
  <Slides>23</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Segoe UI</vt:lpstr>
      <vt:lpstr>Source Sans Pro</vt:lpstr>
      <vt:lpstr>Office Theme</vt:lpstr>
      <vt:lpstr>The National Research Action Plan on Long COVID  The landscape of Long COVID research activities in the United States</vt:lpstr>
      <vt:lpstr>Overview</vt:lpstr>
      <vt:lpstr>Seven Research Areas of the NRAP</vt:lpstr>
      <vt:lpstr>Research Area 1: Characterizing the Full Clinical Spectrum of Long COVID and Diagnostic Strategies</vt:lpstr>
      <vt:lpstr>Development of a Definition of Postacute Sequelae of SARS-CoV-2 Infection</vt:lpstr>
      <vt:lpstr>Research Area 2: Pathophysiology </vt:lpstr>
      <vt:lpstr>Distinguishing features of long COVID identified through immune profiling</vt:lpstr>
      <vt:lpstr>Research Area 3: Surveillance and Epidemiology</vt:lpstr>
      <vt:lpstr>Notes from the Field: Long COVID Prevalence Among Adults — United States, 2022</vt:lpstr>
      <vt:lpstr>Research Area 4: Long COVID and Overall Well-Being</vt:lpstr>
      <vt:lpstr>Assessment of Symptom, Disability, and Financial Trajectories in Patients Hospitalized for COVID-19 at 6 Months</vt:lpstr>
      <vt:lpstr>Research Area 5: Therapeutics and Other Health Interventions</vt:lpstr>
      <vt:lpstr>Association of Treatment With Nirmatrelvir and the Risk of Post-COVID-19 Condition</vt:lpstr>
      <vt:lpstr>Research Area 6: Human Services, Supports, and Interventions </vt:lpstr>
      <vt:lpstr>Addressing the Long-Term Effects of the COVID-19 Pandemic on Children and Families</vt:lpstr>
      <vt:lpstr>Research Area 7: Health Services and Health Economics Research </vt:lpstr>
      <vt:lpstr>Direct Medical Costs Associated With Post–COVID-19 Conditions Among Privately Insured Children and Adults</vt:lpstr>
      <vt:lpstr>Long COVID Research at NIH: The RECOVER Initiative</vt:lpstr>
      <vt:lpstr>RECOVER Announced Four Additional Clinical Trials Last Week</vt:lpstr>
      <vt:lpstr>Agency for Healthcare Research and Quality (AHRQ) Long COVID Care Network</vt:lpstr>
      <vt:lpstr>Involvement of the Private Sector</vt:lpstr>
      <vt:lpstr>Gaps and Future Directions</vt:lpstr>
      <vt:lpstr>How would you prioritize these research areas as most impactful to least impactful to your work?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Mobasseri, Annaliese (HHS/OASH) (CTR)</dc:creator>
  <cp:lastModifiedBy>Amesbury, Sarah</cp:lastModifiedBy>
  <cp:revision>43</cp:revision>
  <dcterms:created xsi:type="dcterms:W3CDTF">2023-08-23T16:26:30Z</dcterms:created>
  <dcterms:modified xsi:type="dcterms:W3CDTF">2024-05-28T14:26:13Z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0x0101009C2B43D7EC70DC4EA9512056E217848A</vt:lpwstr>
  </property>
  <property fmtid="{D5CDD505-2E9C-101B-9397-08002B2CF9AE}" pid="3" name="MediaServiceImageTags">
    <vt:lpwstr/>
  </property>
</Properties>
</file>