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81" r:id="rId6"/>
  </p:sldMasterIdLst>
  <p:notesMasterIdLst>
    <p:notesMasterId r:id="rId38"/>
  </p:notesMasterIdLst>
  <p:sldIdLst>
    <p:sldId id="4530" r:id="rId7"/>
    <p:sldId id="2147471939" r:id="rId8"/>
    <p:sldId id="302" r:id="rId9"/>
    <p:sldId id="837" r:id="rId10"/>
    <p:sldId id="3654" r:id="rId11"/>
    <p:sldId id="2147471895" r:id="rId12"/>
    <p:sldId id="2147471919" r:id="rId13"/>
    <p:sldId id="2147471897" r:id="rId14"/>
    <p:sldId id="7529" r:id="rId15"/>
    <p:sldId id="2147471904" r:id="rId16"/>
    <p:sldId id="2147471906" r:id="rId17"/>
    <p:sldId id="2147376984" r:id="rId18"/>
    <p:sldId id="2147471894" r:id="rId19"/>
    <p:sldId id="2147471903" r:id="rId20"/>
    <p:sldId id="2147471902" r:id="rId21"/>
    <p:sldId id="2147471905" r:id="rId22"/>
    <p:sldId id="2147471928" r:id="rId23"/>
    <p:sldId id="2147471931" r:id="rId24"/>
    <p:sldId id="2147471933" r:id="rId25"/>
    <p:sldId id="2147471932" r:id="rId26"/>
    <p:sldId id="2147471922" r:id="rId27"/>
    <p:sldId id="2147471945" r:id="rId28"/>
    <p:sldId id="855" r:id="rId29"/>
    <p:sldId id="859" r:id="rId30"/>
    <p:sldId id="2147471934" r:id="rId31"/>
    <p:sldId id="2147471938" r:id="rId32"/>
    <p:sldId id="3664" r:id="rId33"/>
    <p:sldId id="3663" r:id="rId34"/>
    <p:sldId id="2147471948" r:id="rId35"/>
    <p:sldId id="2147471941" r:id="rId36"/>
    <p:sldId id="214747194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7A7F4E-5C2C-AEEE-D7BB-94EF3BA16BC8}" name="Cope, Jennifer R. (CDC/DDID/NCEZID/DHCPP)" initials="CJR(" userId="S::bjt9@cdc.gov::5c7615d2-ccda-4204-893b-4aeb93e56350" providerId="AD"/>
  <p188:author id="{62E89FC5-F70E-7428-5A00-3A338813019E}" name="Saydah, Sharon (CDC/DDID/NCIRD/DVD)" initials="SS(" userId="S::zle0@cdc.gov::739b9807-e096-4d71-891a-782badd5f3af" providerId="AD"/>
  <p188:author id="{BDC2A1FE-ECC0-DB45-5750-FDFA2AF9A5ED}" name="Tokars, Jerome (Jerry) (CDC/NCIRD/ID)" initials="TJ((" userId="S::jit1@cdc.gov::5f998a35-0b63-4263-bee2-1d8fa8164f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D3459-FAF6-480E-A8DB-0B36D0D2EA2B}" v="8" dt="2024-05-09T20:04:09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1968" autoAdjust="0"/>
  </p:normalViewPr>
  <p:slideViewPr>
    <p:cSldViewPr snapToGrid="0">
      <p:cViewPr varScale="1">
        <p:scale>
          <a:sx n="105" d="100"/>
          <a:sy n="105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DBCD-DADC-4504-A250-CF18507872F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EF790-DFBA-4227-9490-160158F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4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263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24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2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7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47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3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/>
              <a:t>Internet survey representative of the non-institutionalized U.S. population</a:t>
            </a:r>
          </a:p>
          <a:p>
            <a:pPr lvl="1"/>
            <a:r>
              <a:rPr lang="en-US" sz="1200"/>
              <a:t>Report of symptoms lasting ≥3 months and not present prior to having COVID-19</a:t>
            </a:r>
          </a:p>
          <a:p>
            <a:pPr lvl="1"/>
            <a:r>
              <a:rPr lang="en-US" sz="1200"/>
              <a:t> </a:t>
            </a:r>
            <a:r>
              <a:rPr lang="en-US" sz="1200">
                <a:solidFill>
                  <a:srgbClr val="000000"/>
                </a:solidFill>
              </a:rPr>
              <a:t>Symptoms currently present – persons with COVID as denominator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91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CDC and the US Census Bureau conducted an internet based survey of U.S. adults asking those who ever reported having COVID-19 if they had long COVID. </a:t>
            </a:r>
            <a:r>
              <a:rPr lang="en-US" sz="1200" dirty="0"/>
              <a:t>Internet survey representative of the non-institutionalized U.S. population and uses the same questions as the National Health Interview Survey. 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>
                <a:solidFill>
                  <a:srgbClr val="000000"/>
                </a:solidFill>
              </a:rPr>
              <a:t>The percent reporting Long COVID has declined since June 2022- and remained steady since January 2023.  However, approximately 1 in 4 adults who  report having Long COVID that report significant activity limitations.  This proportion has not has not changed in the past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03BC0-BC87-4BA2-BA02-0141210EA8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2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3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0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0B5F-C119-890D-35AF-6086665C7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537EB-71E4-EB09-FF22-5FEF09B4D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9732-8C01-CECF-ECFD-76B6E2C2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3BD64-34E6-CBCE-C00E-7154F7C6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846F5-B4CA-F8A4-7031-E530165B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73BF-6D49-96C3-9C09-1B13AD52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D7AC3-E014-AEA6-0CF2-E1C1F3E71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D7798-AD4B-14B0-9170-DCD42367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991B2-E522-0BB4-5D9F-576ADD3C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8418-0244-C98D-839C-DDB7D0B9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A69C0-5055-9B89-255A-9B9497F7C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E437C-73DB-5EE1-62E7-A8DE3DDBE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FFB06-1AAC-A43A-6977-37328A3F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E713C-338E-56E1-D9E2-55CF80E0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03C7-86FB-F931-31C0-7A95B733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24284"/>
            <a:ext cx="10972800" cy="4176467"/>
          </a:xfrm>
        </p:spPr>
        <p:txBody>
          <a:bodyPr>
            <a:normAutofit/>
          </a:bodyPr>
          <a:lstStyle>
            <a:lvl1pPr marL="287338" indent="-287338">
              <a:lnSpc>
                <a:spcPts val="2933"/>
              </a:lnSpc>
              <a:buClr>
                <a:srgbClr val="B2A97E"/>
              </a:buClr>
              <a:buFont typeface="Arial" panose="020B0604020202020204" pitchFamily="34" charset="0"/>
              <a:buChar char="•"/>
              <a:defRPr sz="2400" b="0">
                <a:solidFill>
                  <a:srgbClr val="1D1D1D"/>
                </a:solidFill>
                <a:latin typeface="+mn-lt"/>
              </a:defRPr>
            </a:lvl1pPr>
            <a:lvl2pPr marL="801688" indent="-344488">
              <a:lnSpc>
                <a:spcPts val="2667"/>
              </a:lnSpc>
              <a:buClr>
                <a:srgbClr val="542D62"/>
              </a:buClr>
              <a:buFont typeface="Arial" panose="020B0604020202020204" pitchFamily="34" charset="0"/>
              <a:buChar char="–"/>
              <a:defRPr sz="2400">
                <a:solidFill>
                  <a:srgbClr val="1D1D1D"/>
                </a:solidFill>
                <a:latin typeface="+mn-lt"/>
              </a:defRPr>
            </a:lvl2pPr>
            <a:lvl3pPr marL="1143000" indent="-228600">
              <a:lnSpc>
                <a:spcPts val="2667"/>
              </a:lnSpc>
              <a:buClr>
                <a:srgbClr val="5A5A5A"/>
              </a:buClr>
              <a:buFont typeface="Calibri" panose="020F0502020204030204" pitchFamily="34" charset="0"/>
              <a:buChar char="›"/>
              <a:defRPr sz="2400">
                <a:solidFill>
                  <a:srgbClr val="1D1D1D"/>
                </a:solidFill>
                <a:latin typeface="+mn-lt"/>
              </a:defRPr>
            </a:lvl3pPr>
            <a:lvl4pPr marL="1600200" indent="-228600">
              <a:buFont typeface="Arial" panose="020B0604020202020204" pitchFamily="34" charset="0"/>
              <a:buChar char="»"/>
              <a:defRPr sz="2667">
                <a:solidFill>
                  <a:srgbClr val="1D1D1D"/>
                </a:solidFill>
              </a:defRPr>
            </a:lvl4pPr>
            <a:lvl5pPr marL="2057400" indent="-228600">
              <a:buFont typeface="Arial" panose="020B0604020202020204" pitchFamily="34" charset="0"/>
              <a:buChar char="-"/>
              <a:defRPr sz="2667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7F2F02-184C-4505-8466-02885693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542D6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C3BE22-D5C6-4643-A53D-BE33BEAF8DA3}"/>
              </a:ext>
            </a:extLst>
          </p:cNvPr>
          <p:cNvGrpSpPr/>
          <p:nvPr userDrawn="1"/>
        </p:nvGrpSpPr>
        <p:grpSpPr>
          <a:xfrm>
            <a:off x="0" y="6710290"/>
            <a:ext cx="12192000" cy="147710"/>
            <a:chOff x="0" y="6710290"/>
            <a:chExt cx="12192000" cy="1477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3AB222-6B4D-438A-B9BF-CEC3F2C63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0221" y="6710290"/>
              <a:ext cx="804110" cy="147710"/>
            </a:xfrm>
            <a:prstGeom prst="rect">
              <a:avLst/>
            </a:prstGeom>
            <a:solidFill>
              <a:srgbClr val="B2A97E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762DD6-6710-4C9C-BD44-B4F857E630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3845" y="6710290"/>
              <a:ext cx="804110" cy="147710"/>
            </a:xfrm>
            <a:prstGeom prst="rect">
              <a:avLst/>
            </a:prstGeom>
            <a:solidFill>
              <a:srgbClr val="7A003B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15028D-519D-4B4C-9484-838E3E9E8D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7954" y="6710290"/>
              <a:ext cx="804765" cy="147710"/>
            </a:xfrm>
            <a:prstGeom prst="rect">
              <a:avLst/>
            </a:prstGeom>
            <a:solidFill>
              <a:srgbClr val="FFE294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2DB060-10CB-4172-ADA3-A6C8087FF7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4263" y="6710290"/>
              <a:ext cx="1697737" cy="147710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98C2760F-D03E-473F-B496-00C1ABB5A2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10290"/>
              <a:ext cx="7316597" cy="147710"/>
            </a:xfrm>
            <a:prstGeom prst="rect">
              <a:avLst/>
            </a:prstGeom>
            <a:solidFill>
              <a:srgbClr val="8B9B9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C87F19-14F7-4A9A-AC9E-136BFA71B0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06111" y="6710290"/>
              <a:ext cx="804110" cy="147710"/>
            </a:xfrm>
            <a:prstGeom prst="rect">
              <a:avLst/>
            </a:prstGeom>
            <a:solidFill>
              <a:srgbClr val="542D6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30565351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532E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9A1AD3E-18D3-4208-98A2-67760D0E3EA9}"/>
              </a:ext>
            </a:extLst>
          </p:cNvPr>
          <p:cNvGrpSpPr/>
          <p:nvPr userDrawn="1"/>
        </p:nvGrpSpPr>
        <p:grpSpPr>
          <a:xfrm>
            <a:off x="1802" y="6710290"/>
            <a:ext cx="12192000" cy="147710"/>
            <a:chOff x="0" y="6710290"/>
            <a:chExt cx="12192000" cy="1477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97E855-2681-4E67-B8A6-AEE41055AF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0221" y="6710290"/>
              <a:ext cx="804110" cy="147710"/>
            </a:xfrm>
            <a:prstGeom prst="rect">
              <a:avLst/>
            </a:prstGeom>
            <a:solidFill>
              <a:srgbClr val="B2A97E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3A6825-12BD-415D-998F-C0CFF8F866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3845" y="6710290"/>
              <a:ext cx="804110" cy="147710"/>
            </a:xfrm>
            <a:prstGeom prst="rect">
              <a:avLst/>
            </a:prstGeom>
            <a:solidFill>
              <a:srgbClr val="7A003B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9350C3-3476-4968-B7D9-C1FCD1CD0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7954" y="6710290"/>
              <a:ext cx="804765" cy="147710"/>
            </a:xfrm>
            <a:prstGeom prst="rect">
              <a:avLst/>
            </a:prstGeom>
            <a:solidFill>
              <a:srgbClr val="FFE294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6DAA72-CF2E-4B80-91C6-FDFEA16F0C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4263" y="6710290"/>
              <a:ext cx="1697737" cy="147710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AD113825-6BB1-466E-A6A2-13F946BD6B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10290"/>
              <a:ext cx="7316597" cy="147710"/>
            </a:xfrm>
            <a:prstGeom prst="rect">
              <a:avLst/>
            </a:prstGeom>
            <a:solidFill>
              <a:srgbClr val="8B9B9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75D1FE-22DF-46B3-B0D5-1D647ED1BF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06111" y="6710290"/>
              <a:ext cx="804110" cy="147710"/>
            </a:xfrm>
            <a:prstGeom prst="rect">
              <a:avLst/>
            </a:prstGeom>
            <a:solidFill>
              <a:srgbClr val="542D6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6262" y="4097048"/>
            <a:ext cx="11006137" cy="76523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None/>
              <a:defRPr sz="4800" b="1">
                <a:solidFill>
                  <a:schemeClr val="bg1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007D57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2C569F-847A-440C-95B4-42E6DB2B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262" y="5161212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5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7CFD-A434-4DE3-9098-E7F40C52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32E6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B0660-1DD0-4FD3-B390-5C412A35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0"/>
            <a:ext cx="5157787" cy="4360863"/>
          </a:xfrm>
        </p:spPr>
        <p:txBody>
          <a:bodyPr/>
          <a:lstStyle>
            <a:lvl1pPr>
              <a:defRPr sz="2400" b="1">
                <a:solidFill>
                  <a:srgbClr val="542D62"/>
                </a:solidFill>
              </a:defRPr>
            </a:lvl1pPr>
            <a:lvl2pPr marL="685800" indent="-228600">
              <a:buFont typeface="Arial" panose="020B0604020202020204" pitchFamily="34" charset="0"/>
              <a:buChar char="-"/>
              <a:defRPr/>
            </a:lvl2pPr>
            <a:lvl3pPr marL="1143000" indent="-228600">
              <a:buFont typeface="Calibri" panose="020F0502020204030204" pitchFamily="34" charset="0"/>
              <a:buChar char="›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7F812-FA35-4DD0-9B9C-FACAAC626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4360863"/>
          </a:xfrm>
        </p:spPr>
        <p:txBody>
          <a:bodyPr/>
          <a:lstStyle>
            <a:lvl1pPr>
              <a:defRPr sz="2400" b="1">
                <a:solidFill>
                  <a:srgbClr val="542D62"/>
                </a:solidFill>
              </a:defRPr>
            </a:lvl1pPr>
            <a:lvl2pPr marL="685800" indent="-228600">
              <a:buFont typeface="Arial" panose="020B0604020202020204" pitchFamily="34" charset="0"/>
              <a:buChar char="-"/>
              <a:defRPr/>
            </a:lvl2pPr>
            <a:lvl3pPr marL="1143000" indent="-228600">
              <a:buFont typeface="Calibri" panose="020F0502020204030204" pitchFamily="34" charset="0"/>
              <a:buChar char="›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C7E085-C4F6-40B1-97AD-17D0761FB729}"/>
              </a:ext>
            </a:extLst>
          </p:cNvPr>
          <p:cNvGrpSpPr/>
          <p:nvPr userDrawn="1"/>
        </p:nvGrpSpPr>
        <p:grpSpPr>
          <a:xfrm>
            <a:off x="0" y="6710290"/>
            <a:ext cx="12192000" cy="147710"/>
            <a:chOff x="0" y="6710290"/>
            <a:chExt cx="12192000" cy="1477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010BD5-9C7D-4CE7-AA03-4E568036BD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0221" y="6710290"/>
              <a:ext cx="804110" cy="147710"/>
            </a:xfrm>
            <a:prstGeom prst="rect">
              <a:avLst/>
            </a:prstGeom>
            <a:solidFill>
              <a:srgbClr val="B2A97E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D1CD87-09A6-4BCB-8FB1-47D1207A4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3845" y="6710290"/>
              <a:ext cx="804110" cy="147710"/>
            </a:xfrm>
            <a:prstGeom prst="rect">
              <a:avLst/>
            </a:prstGeom>
            <a:solidFill>
              <a:srgbClr val="7A003B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0D15A6-D439-48E0-A5A5-21F80BF0A1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7954" y="6710290"/>
              <a:ext cx="804765" cy="147710"/>
            </a:xfrm>
            <a:prstGeom prst="rect">
              <a:avLst/>
            </a:prstGeom>
            <a:solidFill>
              <a:srgbClr val="FFE294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098850-0272-4E2B-8D4F-59E876EC5E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4263" y="6710290"/>
              <a:ext cx="1697737" cy="147710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C97B4B1A-E286-4C31-AC79-1D88169F78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10290"/>
              <a:ext cx="7316597" cy="147710"/>
            </a:xfrm>
            <a:prstGeom prst="rect">
              <a:avLst/>
            </a:prstGeom>
            <a:solidFill>
              <a:srgbClr val="8B9B9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8CECE6-32D1-4B6C-8930-CBAFF015F1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06111" y="6710290"/>
              <a:ext cx="804110" cy="147710"/>
            </a:xfrm>
            <a:prstGeom prst="rect">
              <a:avLst/>
            </a:prstGeom>
            <a:solidFill>
              <a:srgbClr val="542D6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242231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6947544" y="1288496"/>
            <a:ext cx="4913032" cy="46344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419100" y="0"/>
            <a:ext cx="11772901" cy="1194093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96687" y="12129"/>
            <a:ext cx="11495315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96687" y="1368341"/>
            <a:ext cx="1015619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16740" y="2520846"/>
            <a:ext cx="10156192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4EDCE1-A912-48DB-9E58-051F8752A375}"/>
              </a:ext>
            </a:extLst>
          </p:cNvPr>
          <p:cNvSpPr txBox="1"/>
          <p:nvPr userDrawn="1"/>
        </p:nvSpPr>
        <p:spPr>
          <a:xfrm>
            <a:off x="6616119" y="6014056"/>
            <a:ext cx="5575883" cy="502766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38099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3274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914401" y="12129"/>
            <a:ext cx="11277600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2" y="1415968"/>
            <a:ext cx="9938477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914401" y="2520846"/>
            <a:ext cx="9858531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6000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10" indent="-306910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6001464"/>
            <a:ext cx="1158819" cy="66434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2D2759-34BE-4747-B672-84D47A6157DB}"/>
              </a:ext>
            </a:extLst>
          </p:cNvPr>
          <p:cNvSpPr txBox="1"/>
          <p:nvPr userDrawn="1"/>
        </p:nvSpPr>
        <p:spPr>
          <a:xfrm>
            <a:off x="11720945" y="6333639"/>
            <a:ext cx="6834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14783AC-9D5A-4E63-BB3B-1B1823054653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4106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10" indent="-306910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AE9E83C-061B-4964-84B0-5F4877603BB9}"/>
              </a:ext>
            </a:extLst>
          </p:cNvPr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4912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3349C85-4E5F-4ED1-8B27-42A5848C617A}"/>
              </a:ext>
            </a:extLst>
          </p:cNvPr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81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A676-A033-ADAA-D1F5-95FC49DD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EFAEF-B693-ED67-752D-4E92A591D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3705-A674-CB80-9B91-9361AB93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9BFB2-7EF1-B3F7-41AF-AB294F21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2AFA8-28DC-B0DB-074D-268949D2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9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181A822-34DF-4DA3-A58F-6CBE2BE4AC60}"/>
              </a:ext>
            </a:extLst>
          </p:cNvPr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817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3255151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2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" y="5706813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338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425" y="674915"/>
            <a:ext cx="5979136" cy="579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3255151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2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" y="5706813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9320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5" y="5786588"/>
            <a:ext cx="1672779" cy="95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7112341" y="234188"/>
            <a:ext cx="4913032" cy="46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713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5" y="5786588"/>
            <a:ext cx="1672779" cy="95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411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41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03" indent="-306903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0" y="6001464"/>
            <a:ext cx="1158819" cy="66434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2" y="3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5792A5-043D-4E12-8D4C-EBAD352376A4}"/>
              </a:ext>
            </a:extLst>
          </p:cNvPr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437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 - Content w Title, Ba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274639"/>
            <a:ext cx="9571284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-1" y="6684596"/>
            <a:ext cx="12192001" cy="248992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609600" y="1479311"/>
            <a:ext cx="10972800" cy="0"/>
          </a:xfrm>
          <a:prstGeom prst="line">
            <a:avLst/>
          </a:prstGeom>
          <a:noFill/>
          <a:ln w="25400">
            <a:solidFill>
              <a:srgbClr val="0039A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n>
                <a:solidFill>
                  <a:srgbClr val="002060">
                    <a:lumMod val="50000"/>
                    <a:lumOff val="50000"/>
                  </a:srgbClr>
                </a:solidFill>
              </a:ln>
              <a:solidFill>
                <a:srgbClr val="0F56DC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10000" r="4917" b="-2800"/>
          <a:stretch/>
        </p:blipFill>
        <p:spPr>
          <a:xfrm>
            <a:off x="909320" y="6550354"/>
            <a:ext cx="10373360" cy="18650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FD8DFC-73C7-40E9-AB82-5BB2A834B33A}"/>
              </a:ext>
            </a:extLst>
          </p:cNvPr>
          <p:cNvSpPr/>
          <p:nvPr userDrawn="1"/>
        </p:nvSpPr>
        <p:spPr>
          <a:xfrm>
            <a:off x="121920" y="121920"/>
            <a:ext cx="609600" cy="609600"/>
          </a:xfrm>
          <a:prstGeom prst="ellipse">
            <a:avLst/>
          </a:prstGeom>
          <a:solidFill>
            <a:srgbClr val="00CC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en-US" sz="2400">
                <a:solidFill>
                  <a:srgbClr val="000000"/>
                </a:solidFill>
                <a:latin typeface="Myriad Web Pro"/>
                <a:cs typeface="Calibri"/>
              </a:rPr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72417-480D-435D-97AE-A0029ADAF9A8}"/>
              </a:ext>
            </a:extLst>
          </p:cNvPr>
          <p:cNvSpPr txBox="1"/>
          <p:nvPr userDrawn="1"/>
        </p:nvSpPr>
        <p:spPr>
          <a:xfrm>
            <a:off x="618184" y="1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prstClr val="black"/>
                </a:solidFill>
              </a:rPr>
              <a:t>COVID-19 IM Meeting Slide Submission Template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D0A24B-D62E-4FB3-AF80-330CA1B4E4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11386" y="124312"/>
            <a:ext cx="1758692" cy="987552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9B4A1E1-958B-453E-9FB2-17E3AF2C7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45166"/>
            <a:ext cx="10972800" cy="4943511"/>
          </a:xfrm>
        </p:spPr>
        <p:txBody>
          <a:bodyPr/>
          <a:lstStyle>
            <a:lvl1pPr marL="457189" indent="-457189">
              <a:spcBef>
                <a:spcPts val="0"/>
              </a:spcBef>
              <a:buClr>
                <a:srgbClr val="0039A6"/>
              </a:buClr>
              <a:buFont typeface="Wingdings" panose="05000000000000000000" pitchFamily="2" charset="2"/>
              <a:buChar char="§"/>
              <a:defRPr sz="2667">
                <a:solidFill>
                  <a:srgbClr val="000000"/>
                </a:solidFill>
              </a:defRPr>
            </a:lvl1pPr>
            <a:lvl2pPr marL="836063" indent="-380990">
              <a:spcBef>
                <a:spcPts val="0"/>
              </a:spcBef>
              <a:buClr>
                <a:srgbClr val="003CA5"/>
              </a:buClr>
              <a:defRPr sz="2400">
                <a:solidFill>
                  <a:srgbClr val="000000"/>
                </a:solidFill>
              </a:defRPr>
            </a:lvl2pPr>
            <a:lvl3pPr marL="1138738" indent="-304792">
              <a:spcBef>
                <a:spcPts val="0"/>
              </a:spcBef>
              <a:buClr>
                <a:srgbClr val="003CA5"/>
              </a:buClr>
              <a:defRPr sz="2133">
                <a:solidFill>
                  <a:srgbClr val="000000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84901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0219-F930-4ED4-AC2F-1C09A955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40DEA-6701-46E4-B68F-34C0602E8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37182-A137-4B08-B25E-576A7B5F5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011AA-2BBF-4291-8B6E-392D416E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F454-01D5-492A-8011-22E2406324D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6A625-FF83-4223-9F6E-5A8AFC97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F07A-4C61-43A0-8347-9821EED7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FA8-F237-4FCD-8CC1-6CCE5806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0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F3D1-8679-4EFA-9210-408B0D8C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7512-3F5D-45E8-AD39-07C8B21EE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8E17-E8B5-4761-B6A2-68D26A2A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FF0-F24D-4270-8698-B55771760BA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8C3FE-602D-4184-BCDC-2354317F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E4E13-C759-41DE-9B48-7009638C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7507-72BF-4F31-A085-3DF642EC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4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C2580-1273-210D-2B9E-D04B65F9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83D29-1559-2E72-E221-9AB5C4E8D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B25C5-AD3A-2BCF-B77D-2E1E706D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1032B-AB3B-D726-F774-A0EFFCB2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20FB3-226C-1C9A-1CAB-A381EDF5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8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6947544" y="1288497"/>
            <a:ext cx="4913032" cy="46344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419100" y="0"/>
            <a:ext cx="11772901" cy="1194093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96688" y="12129"/>
            <a:ext cx="11495315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96687" y="1368341"/>
            <a:ext cx="1015619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16740" y="2520847"/>
            <a:ext cx="10156192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0" y="5706814"/>
            <a:ext cx="1672779" cy="95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4EDCE1-A912-48DB-9E58-051F8752A375}"/>
              </a:ext>
            </a:extLst>
          </p:cNvPr>
          <p:cNvSpPr txBox="1"/>
          <p:nvPr userDrawn="1"/>
        </p:nvSpPr>
        <p:spPr>
          <a:xfrm>
            <a:off x="6616120" y="6014056"/>
            <a:ext cx="5575883" cy="502766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380981" marR="0" lvl="0" indent="0" algn="l" defTabSz="12191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2" y="3"/>
            <a:ext cx="356209" cy="1194093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00098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914401" y="12129"/>
            <a:ext cx="11277600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3" y="1415968"/>
            <a:ext cx="9938477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914401" y="2520847"/>
            <a:ext cx="9858531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0" y="5706814"/>
            <a:ext cx="1672779" cy="959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2" y="3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9534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41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03" indent="-306903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0" y="6001464"/>
            <a:ext cx="1158819" cy="66434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2" y="3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2D2759-34BE-4747-B672-84D47A6157DB}"/>
              </a:ext>
            </a:extLst>
          </p:cNvPr>
          <p:cNvSpPr txBox="1"/>
          <p:nvPr userDrawn="1"/>
        </p:nvSpPr>
        <p:spPr>
          <a:xfrm>
            <a:off x="11720945" y="6333640"/>
            <a:ext cx="6834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14783AC-9D5A-4E63-BB3B-1B1823054653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1759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41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03" indent="-306903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2" y="3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AE9E83C-061B-4964-84B0-5F4877603BB9}"/>
              </a:ext>
            </a:extLst>
          </p:cNvPr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292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50" indent="-380981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0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50" indent="-380981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0" y="5706814"/>
            <a:ext cx="1672779" cy="95900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2" y="3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3349C85-4E5F-4ED1-8B27-42A5848C617A}"/>
              </a:ext>
            </a:extLst>
          </p:cNvPr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0952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50" indent="-380981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0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50" indent="-380981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2" y="3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ln>
                  <a:noFill/>
                </a:ln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181A822-34DF-4DA3-A58F-6CBE2BE4AC60}"/>
              </a:ext>
            </a:extLst>
          </p:cNvPr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1474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3255152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3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0" y="5706814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0285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425" y="674916"/>
            <a:ext cx="5979136" cy="579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3255152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3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0" y="5706814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3389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41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6" y="3662434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6" y="5786589"/>
            <a:ext cx="1672779" cy="95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7112341" y="234189"/>
            <a:ext cx="4913032" cy="46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6479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41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6" y="3662434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6" y="5786589"/>
            <a:ext cx="1672779" cy="95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355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0B62-2AAC-0F4C-1C10-64246BA8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0DDD4-BFA0-E2B3-1BE9-1BDC75201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221B4-CCE1-0A9C-7880-402A3D38C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64F0A-33B2-654E-6779-5A0B94E1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1FA8A-A579-4E83-5BF6-7528E695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E7086-007C-8A74-4DDE-C66140B1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74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5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9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6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3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81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42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895" indent="-306895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1" y="6001464"/>
            <a:ext cx="1158819" cy="66434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4" y="4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>
                  <a:noFill/>
                </a:ln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5792A5-043D-4E12-8D4C-EBAD352376A4}"/>
              </a:ext>
            </a:extLst>
          </p:cNvPr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1929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 - Content w Title, Ba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274639"/>
            <a:ext cx="9571284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-1" y="6684596"/>
            <a:ext cx="12192001" cy="248992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609600" y="1479311"/>
            <a:ext cx="10972800" cy="0"/>
          </a:xfrm>
          <a:prstGeom prst="line">
            <a:avLst/>
          </a:prstGeom>
          <a:noFill/>
          <a:ln w="25400">
            <a:solidFill>
              <a:srgbClr val="0039A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67">
              <a:ln>
                <a:solidFill>
                  <a:srgbClr val="002060">
                    <a:lumMod val="50000"/>
                    <a:lumOff val="50000"/>
                  </a:srgbClr>
                </a:solidFill>
              </a:ln>
              <a:solidFill>
                <a:srgbClr val="0F56DC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10000" r="4917" b="-2800"/>
          <a:stretch/>
        </p:blipFill>
        <p:spPr>
          <a:xfrm>
            <a:off x="909320" y="6550355"/>
            <a:ext cx="10373360" cy="18650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867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8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FD8DFC-73C7-40E9-AB82-5BB2A834B33A}"/>
              </a:ext>
            </a:extLst>
          </p:cNvPr>
          <p:cNvSpPr/>
          <p:nvPr userDrawn="1"/>
        </p:nvSpPr>
        <p:spPr>
          <a:xfrm>
            <a:off x="121920" y="121920"/>
            <a:ext cx="609600" cy="609600"/>
          </a:xfrm>
          <a:prstGeom prst="ellipse">
            <a:avLst/>
          </a:prstGeom>
          <a:solidFill>
            <a:srgbClr val="00CC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>
              <a:defRPr/>
            </a:pPr>
            <a:r>
              <a:rPr lang="en-US" sz="1867">
                <a:solidFill>
                  <a:srgbClr val="000000"/>
                </a:solidFill>
                <a:latin typeface="Myriad Web Pro"/>
                <a:cs typeface="Calibri"/>
              </a:rPr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72417-480D-435D-97AE-A0029ADAF9A8}"/>
              </a:ext>
            </a:extLst>
          </p:cNvPr>
          <p:cNvSpPr txBox="1"/>
          <p:nvPr userDrawn="1"/>
        </p:nvSpPr>
        <p:spPr>
          <a:xfrm>
            <a:off x="618184" y="2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prstClr val="black"/>
                </a:solidFill>
              </a:rPr>
              <a:t>COVID-19 IM Meeting Slide Submission Template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D0A24B-D62E-4FB3-AF80-330CA1B4E4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11387" y="124312"/>
            <a:ext cx="1758692" cy="987552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9B4A1E1-958B-453E-9FB2-17E3AF2C7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943511"/>
          </a:xfrm>
        </p:spPr>
        <p:txBody>
          <a:bodyPr/>
          <a:lstStyle>
            <a:lvl1pPr marL="457178" indent="-457178">
              <a:spcBef>
                <a:spcPts val="0"/>
              </a:spcBef>
              <a:buClr>
                <a:srgbClr val="0039A6"/>
              </a:buClr>
              <a:buFont typeface="Wingdings" panose="05000000000000000000" pitchFamily="2" charset="2"/>
              <a:buChar char="§"/>
              <a:defRPr sz="2667">
                <a:solidFill>
                  <a:srgbClr val="000000"/>
                </a:solidFill>
              </a:defRPr>
            </a:lvl1pPr>
            <a:lvl2pPr marL="836042" indent="-380981">
              <a:spcBef>
                <a:spcPts val="0"/>
              </a:spcBef>
              <a:buClr>
                <a:srgbClr val="003CA5"/>
              </a:buClr>
              <a:defRPr sz="2400">
                <a:solidFill>
                  <a:srgbClr val="000000"/>
                </a:solidFill>
              </a:defRPr>
            </a:lvl2pPr>
            <a:lvl3pPr marL="1138710" indent="-304784">
              <a:spcBef>
                <a:spcPts val="0"/>
              </a:spcBef>
              <a:buClr>
                <a:srgbClr val="003CA5"/>
              </a:buClr>
              <a:defRPr sz="2133">
                <a:solidFill>
                  <a:srgbClr val="000000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2090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8A3F-0406-2671-40AC-5C732AA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CA95A-9DEC-1756-619B-2B696F18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68CC4-D9F7-158F-ACED-ADDC687B4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1758A-E47E-3606-CB7B-186511CB4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92FF1-07BA-E718-F316-8BA41E34D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ADD15-75EF-CBBB-6B02-115B22FD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9DF95-CB00-F111-DCE5-B51B21E4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90D58-5F10-57CB-B941-24D90FA9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6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815D-C45B-3B17-5AE9-30753AC1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EC97A-1FC2-50E7-D0E4-85CC9F81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ECE6B-E7EB-FAC1-51AA-BD1CBCF1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FBB61-DE48-4A6D-59AD-CD41B73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125AE-E6A3-69C9-7EAE-EA21ABB7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EC520-5E4D-617E-D8F3-1B2DCF0C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F99C6-2E72-4816-90A7-66692B1C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DDD8-48B1-1C17-5EDF-09985BD5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966F0-8B89-2BF8-DF2B-7443346A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1D78D-2F75-B671-9183-F90178E76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523F-1234-FEF8-5C39-16C0CF83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57F9A-861E-DA72-D8BA-7004AF8D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2B109-6B3E-F9E3-BFE0-0826589D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7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CCEC-08AD-5C02-67EF-B25C8CDE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9B7FA-7157-BED9-1243-931959EA9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A91F1-4736-DE83-ACFF-3F6173E2D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66381-BFF2-FE8E-D910-DA95390D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8AC14-07E7-72FC-ADA8-DB33825A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0734C-94CD-0C02-5E70-53B24C2F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C2110-216B-F85C-D765-FDE0B2F1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DBDE9-061A-8C9C-0C34-86A0DE6E5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69A50-5A1C-9351-A7F0-65B4565C9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8D24-9421-4D4E-83A9-013C36789F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91B03-4F74-28FA-AB29-5E2B97659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52CDB-4EFA-B317-D7CB-60797849D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35C4-7ECF-4854-84EC-7C33B40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48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41591-022-02051-3" TargetMode="External"/><Relationship Id="rId3" Type="http://schemas.openxmlformats.org/officeDocument/2006/relationships/hyperlink" Target="https://journals.sagepub.com/doi/full/10.1177/01410768231168377?rfr_dat=cr_pub++0pubmed&amp;url_ver=Z39.88-2003&amp;rfr_id=ori%3Arid%3Acrossref.org" TargetMode="External"/><Relationship Id="rId7" Type="http://schemas.openxmlformats.org/officeDocument/2006/relationships/hyperlink" Target="https://www.sciencedirect.com/science/article/pii/S1198743X23005268?via%3Dihub" TargetMode="External"/><Relationship Id="rId2" Type="http://schemas.openxmlformats.org/officeDocument/2006/relationships/hyperlink" Target="https://www.mdpi.com/2077-0383/11/6/154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rontiersin.org/articles/10.3389/fmed.2022.1016013/full" TargetMode="External"/><Relationship Id="rId5" Type="http://schemas.openxmlformats.org/officeDocument/2006/relationships/hyperlink" Target="https://academic.oup.com/cid/article/76/9/1636/6948437?login=true" TargetMode="External"/><Relationship Id="rId4" Type="http://schemas.openxmlformats.org/officeDocument/2006/relationships/hyperlink" Target="https://doi.org/10.1038/s41467-022-33415-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covid19/pulse/long-covid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72/wr/mm7232a3.htm" TargetMode="External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70/wr/mm7027a2.htm" TargetMode="External"/><Relationship Id="rId2" Type="http://schemas.openxmlformats.org/officeDocument/2006/relationships/hyperlink" Target="https://pubmed.ncbi.nlm.nih.gov/34427593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er.org/system/files/working_papers/w30435/w30435.pdf" TargetMode="External"/><Relationship Id="rId2" Type="http://schemas.openxmlformats.org/officeDocument/2006/relationships/hyperlink" Target="https://www.brookings.edu/research/new-data-shows-long-covid-is-keeping-as-many-as-4-million-people-out-of-work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j.eclinm.2021.1010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clinical-care/post-covid-conditions.html?CDC_AA_refVal=https%3A%2F%2Fwww.cdc.gov%2Fcoronavirus%2F2019-ncov%2Fhcp%2Fclinical-care%2Fpost-covid-index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s41591-022-01810-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long-term-effects/post-covid-appointment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ow.aapmr.org/functional-assessment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cfscliniciancoalitio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cfscliniciancoalitio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emergency.cdc.gov/coca/calls/index.as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dc.gov/me-cfs/index.html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mr.org/members-publications/covid-19/pasc-guidance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392-023-01640-z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dc.gov/coronavirus/2019-ncov/long-term-effects/index.html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9A10-56AB-4C0E-BA55-4C24B1D8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3" y="1467006"/>
            <a:ext cx="7407869" cy="2164725"/>
          </a:xfrm>
        </p:spPr>
        <p:txBody>
          <a:bodyPr lIns="121920" tIns="60960" rIns="121920" bIns="6096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  <a:t>Understanding Long COVID: </a:t>
            </a:r>
            <a:b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  <a:t>From epidemiology to clinical care  </a:t>
            </a:r>
            <a:br>
              <a:rPr lang="en-US" sz="4267" b="0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en-US" sz="24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357F7-A243-4395-9C24-CA0240D6911E}"/>
              </a:ext>
            </a:extLst>
          </p:cNvPr>
          <p:cNvSpPr txBox="1"/>
          <p:nvPr/>
        </p:nvSpPr>
        <p:spPr>
          <a:xfrm>
            <a:off x="652842" y="3631731"/>
            <a:ext cx="6143476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585" hangingPunct="0"/>
            <a:r>
              <a:rPr lang="en-US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Pragna Patel, MD MPH DTM&amp;H</a:t>
            </a:r>
          </a:p>
          <a:p>
            <a:pPr algn="ctr" defTabSz="609585" hangingPunct="0"/>
            <a:r>
              <a:rPr lang="en-US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Chief Medical Officer </a:t>
            </a:r>
          </a:p>
          <a:p>
            <a:pPr algn="ctr" defTabSz="609585" hangingPunct="0"/>
            <a:r>
              <a:rPr lang="en-US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Coronavirus and Other Respiratory Viruses Division</a:t>
            </a:r>
          </a:p>
          <a:p>
            <a:pPr algn="ctr" defTabSz="609585" hangingPunct="0"/>
            <a:r>
              <a:rPr lang="en-US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National Center for Immunizations and Respiratory Diseases</a:t>
            </a:r>
          </a:p>
          <a:p>
            <a:pPr algn="ctr" defTabSz="609585" hangingPunct="0"/>
            <a:r>
              <a:rPr lang="en-US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plp3@cdc.gov</a:t>
            </a:r>
          </a:p>
        </p:txBody>
      </p:sp>
    </p:spTree>
    <p:extLst>
      <p:ext uri="{BB962C8B-B14F-4D97-AF65-F5344CB8AC3E}">
        <p14:creationId xmlns:p14="http://schemas.microsoft.com/office/powerpoint/2010/main" val="40907804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FFA1D7-A283-3809-5F95-33211B294F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Risk Factors for Long COVID and Burden</a:t>
            </a:r>
          </a:p>
        </p:txBody>
      </p:sp>
    </p:spTree>
    <p:extLst>
      <p:ext uri="{BB962C8B-B14F-4D97-AF65-F5344CB8AC3E}">
        <p14:creationId xmlns:p14="http://schemas.microsoft.com/office/powerpoint/2010/main" val="1772781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A2376E-27F8-1C00-5E67-5ED02CDBD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54924"/>
            <a:ext cx="11068050" cy="47481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7020" indent="-287020">
              <a:lnSpc>
                <a:spcPct val="105808"/>
              </a:lnSpc>
            </a:pPr>
            <a:r>
              <a:rPr lang="en-US" dirty="0"/>
              <a:t>Female sex</a:t>
            </a:r>
            <a:endParaRPr lang="en-US"/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Older age (sometimes)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Adolescents compared to younger children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Middle-aged adults compared to younger and older adults for symptoms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Older adults compared to younger adults for incident conditions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Severity of COVID-19 illness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Reinfection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Underlying health conditions prior to COVID-19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Lower socio-economic status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Did not get COVID-19 vaccine</a:t>
            </a:r>
            <a:endParaRPr lang="en-US" sz="3600" dirty="0">
              <a:solidFill>
                <a:srgbClr val="FF0000"/>
              </a:solidFill>
              <a:ea typeface="MS PGothic"/>
              <a:cs typeface="Calibri"/>
            </a:endParaRPr>
          </a:p>
          <a:p>
            <a:pPr marL="287020" indent="-287020">
              <a:lnSpc>
                <a:spcPct val="105808"/>
              </a:lnSpc>
            </a:pPr>
            <a:endParaRPr lang="en-US" dirty="0">
              <a:cs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734A4-D91B-CC98-FB4C-4542BC11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864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8225"/>
              </a:lnSpc>
            </a:pPr>
            <a:r>
              <a:rPr lang="en-US" sz="3200" dirty="0">
                <a:solidFill>
                  <a:srgbClr val="0070C0"/>
                </a:solidFill>
                <a:cs typeface="Calibri" panose="020F0502020204030204" pitchFamily="34" charset="0"/>
              </a:rPr>
              <a:t>Risk F</a:t>
            </a:r>
            <a:r>
              <a:rPr lang="en-US" sz="3200" b="1" dirty="0">
                <a:solidFill>
                  <a:srgbClr val="0070C0"/>
                </a:solidFill>
                <a:cs typeface="Calibri" panose="020F0502020204030204" pitchFamily="34" charset="0"/>
              </a:rPr>
              <a:t>actors for Post-COVID Conditions</a:t>
            </a:r>
            <a:endParaRPr lang="en-US" sz="32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B260E-85D5-C264-DB50-A389B51DE236}"/>
              </a:ext>
            </a:extLst>
          </p:cNvPr>
          <p:cNvSpPr txBox="1"/>
          <p:nvPr/>
        </p:nvSpPr>
        <p:spPr>
          <a:xfrm>
            <a:off x="5185556" y="5317455"/>
            <a:ext cx="69295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Maglietta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G et al. Prognostic Factors for Post-COVID-19 Syndrome: A Systematic Review and Meta-Analysis. JCM 2022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hlinkClick r:id="rId3"/>
              </a:rPr>
              <a:t>Socioeconomic inequalities of Long COVID-UK.  Shabnam et al. 2023 (sagepub.com)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Hastie. et al. Outcomes among confirmed cases and matched comparison group in the Long COVID in Scotland Study. Nature 2022</a:t>
            </a:r>
            <a:r>
              <a:rPr lang="en-US" sz="1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hlinkClick r:id="rId5"/>
              </a:rPr>
              <a:t>Epidemiology of Long Coronavirus Disease in US Adults | Clinical Infectious Diseases | Oxford Academic (oup.com)</a:t>
            </a:r>
            <a:endParaRPr lang="en-US" sz="1000" dirty="0"/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Frontiers | Hospital admission and vaccination as predictive factors of long COVID-19 symptoms (frontiersin.org)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hlinkClick r:id="rId7"/>
              </a:rPr>
              <a:t>Prevalence and risk factors for persistent symptoms after COVID-19: a systematic review and meta-analysis – ScienceDirect</a:t>
            </a:r>
            <a:endParaRPr lang="en-US" sz="1000" dirty="0"/>
          </a:p>
          <a:p>
            <a:r>
              <a:rPr lang="en-US" sz="1000" i="0" dirty="0">
                <a:solidFill>
                  <a:srgbClr val="222222"/>
                </a:solidFill>
                <a:effectLst/>
                <a:hlinkClick r:id="rId8"/>
              </a:rPr>
              <a:t>Acute and post-acute sequelae associated with SARS-CoV-2 reinfection</a:t>
            </a:r>
            <a:endParaRPr lang="en-US" sz="1000" i="0" dirty="0">
              <a:solidFill>
                <a:srgbClr val="222222"/>
              </a:solidFill>
              <a:effectLst/>
            </a:endParaRP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099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F3095-02BC-4EC3-97FB-AB2AA0162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39448"/>
            <a:ext cx="6209841" cy="42900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7020" indent="-287020">
              <a:lnSpc>
                <a:spcPct val="105808"/>
              </a:lnSpc>
            </a:pPr>
            <a:r>
              <a:rPr lang="en-US" b="1" dirty="0"/>
              <a:t>10.2% of U.S. adults who ever had COVID-19 currently report Long COVID </a:t>
            </a:r>
            <a:endParaRPr lang="en-US"/>
          </a:p>
          <a:p>
            <a:pPr marL="0" indent="0">
              <a:lnSpc>
                <a:spcPct val="105808"/>
              </a:lnSpc>
              <a:buNone/>
            </a:pPr>
            <a:endParaRPr lang="en-US" b="1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Differs by demographics 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09956"/>
              </a:lnSpc>
            </a:pPr>
            <a:r>
              <a:rPr lang="en-US" sz="2133" b="1" dirty="0"/>
              <a:t>Higher among females </a:t>
            </a:r>
            <a:r>
              <a:rPr lang="en-US" sz="2133" dirty="0"/>
              <a:t>compared to males (12.7% v 7.4%)</a:t>
            </a:r>
            <a:endParaRPr lang="en-US" sz="2133" dirty="0">
              <a:cs typeface="Calibri" panose="020F0502020204030204"/>
            </a:endParaRPr>
          </a:p>
          <a:p>
            <a:pPr marL="801370" lvl="1" indent="-344170">
              <a:lnSpc>
                <a:spcPct val="109956"/>
              </a:lnSpc>
            </a:pPr>
            <a:r>
              <a:rPr lang="en-US" sz="2133" b="1" dirty="0">
                <a:ea typeface="Calibri" panose="020F0502020204030204" pitchFamily="34" charset="0"/>
                <a:cs typeface="Times New Roman" panose="02020603050405020304" pitchFamily="18" charset="0"/>
              </a:rPr>
              <a:t>Lower </a:t>
            </a:r>
            <a:r>
              <a:rPr lang="en-US" sz="2133" dirty="0">
                <a:ea typeface="Calibri" panose="020F0502020204030204" pitchFamily="34" charset="0"/>
                <a:cs typeface="Times New Roman" panose="02020603050405020304" pitchFamily="18" charset="0"/>
              </a:rPr>
              <a:t>among Non-Hispanic Asian (5.9%), compared to non-Hispanic White (10.8%), non-Hispanic Black (10.4%), and Hispanic (8.5%)</a:t>
            </a:r>
          </a:p>
          <a:p>
            <a:pPr marL="457200" lvl="1" indent="0">
              <a:lnSpc>
                <a:spcPct val="96212"/>
              </a:lnSpc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00456-82A7-4C08-831C-4EA09657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46331"/>
          </a:xfrm>
        </p:spPr>
        <p:txBody>
          <a:bodyPr>
            <a:normAutofit/>
          </a:bodyPr>
          <a:lstStyle/>
          <a:p>
            <a:pPr algn="ctr">
              <a:lnSpc>
                <a:spcPct val="108225"/>
              </a:lnSpc>
            </a:pPr>
            <a:r>
              <a:rPr lang="en-US" sz="3200" dirty="0">
                <a:solidFill>
                  <a:srgbClr val="0070C0"/>
                </a:solidFill>
              </a:rPr>
              <a:t>Prevalence of Long COVID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70CEF-CD96-46F6-8327-E892D6B2BB9B}"/>
              </a:ext>
            </a:extLst>
          </p:cNvPr>
          <p:cNvSpPr txBox="1"/>
          <p:nvPr/>
        </p:nvSpPr>
        <p:spPr>
          <a:xfrm flipH="1">
            <a:off x="609600" y="6114361"/>
            <a:ext cx="1045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Data source:  April 26-May 8, 2023  </a:t>
            </a:r>
            <a:r>
              <a:rPr lang="en-US" sz="1200" dirty="0">
                <a:hlinkClick r:id="rId3"/>
              </a:rPr>
              <a:t>Long COVID - Household Pulse Survey - COVID-19 (cdc.gov)</a:t>
            </a:r>
            <a:endParaRPr lang="en-US" sz="1200" dirty="0"/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DBD0A-C753-F38C-268E-FCC257990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757" y="1858627"/>
            <a:ext cx="3754666" cy="33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52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31B1-E236-F1CB-5656-C4FB6841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83447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Trends of Long COVID and significant activity limitations among adults- </a:t>
            </a:r>
            <a:r>
              <a:rPr lang="en-US" i="0" dirty="0">
                <a:solidFill>
                  <a:srgbClr val="0070C0"/>
                </a:solidFill>
                <a:effectLst/>
              </a:rPr>
              <a:t>United States, June 1–13, 2022, to June 7–19, 2023</a:t>
            </a:r>
            <a:b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C74E4-AF50-1F0D-98B0-3591FF36C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63" y="1828799"/>
            <a:ext cx="5157787" cy="4360863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</a:rPr>
              <a:t>The prevalence of Long COVID (currently reporting symptoms lasting ≥ 3 months) among non-institutionalized adults:</a:t>
            </a:r>
          </a:p>
          <a:p>
            <a:r>
              <a:rPr lang="en-US" b="0" dirty="0">
                <a:solidFill>
                  <a:schemeClr val="tx1"/>
                </a:solidFill>
              </a:rPr>
              <a:t>Decreased from June 2022 to January 2023</a:t>
            </a:r>
          </a:p>
          <a:p>
            <a:r>
              <a:rPr lang="en-US" b="0" dirty="0">
                <a:solidFill>
                  <a:schemeClr val="tx1"/>
                </a:solidFill>
              </a:rPr>
              <a:t>Remained unchanged through June 2023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A3F03-AD9B-3EC0-D793-FEF809556E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Almost 1 in 4 adults with Long COVID report significant activity limitations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1D11D-3EC3-C4F7-EE5C-02F6A28155D2}"/>
              </a:ext>
            </a:extLst>
          </p:cNvPr>
          <p:cNvSpPr txBox="1"/>
          <p:nvPr/>
        </p:nvSpPr>
        <p:spPr>
          <a:xfrm flipH="1">
            <a:off x="793867" y="6189273"/>
            <a:ext cx="10451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Long COVID and Significant Activity Limitation Among Adults, by Age — United States, June 1–13, 2022, to June 7–19, 2023 | MMWR (cdc.gov)</a:t>
            </a:r>
            <a:endParaRPr lang="en-US" sz="1200" dirty="0"/>
          </a:p>
        </p:txBody>
      </p:sp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C179D4DD-F626-59E3-AB79-AFD5429F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9131" y="3633952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68F0F188-EACE-B55B-DA8C-EBBE1A062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237" y="3633952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2006DF14-1863-F6F3-0FF6-7C396EDE8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0556" y="3633952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262CB6D-0B97-A948-99DA-EDCC4CCC4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1059" y="3634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8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741C9E-37D7-12E2-CAE6-EBEB85DB1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481384"/>
            <a:ext cx="10972800" cy="477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5808"/>
              </a:lnSpc>
              <a:buNone/>
            </a:pPr>
            <a:r>
              <a:rPr lang="en-US" b="1" dirty="0"/>
              <a:t>Post-COVID-19 Symptoms Were Worse Than Cancer’s Effect</a:t>
            </a:r>
            <a:endParaRPr lang="en-US" sz="1600" dirty="0">
              <a:cs typeface="Calibri" panose="020F0502020204030204" pitchFamily="34" charset="0"/>
            </a:endParaRP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Compared with patients referred for cancer rehabilitation, post-COVID patients had poorer physical health 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sz="2400" dirty="0"/>
              <a:t>More difficulty </a:t>
            </a:r>
            <a:r>
              <a:rPr lang="en-US" sz="2400" b="1" dirty="0"/>
              <a:t>doing usual work </a:t>
            </a:r>
            <a:r>
              <a:rPr lang="en-US" sz="2400" dirty="0"/>
              <a:t>(37.2% versus 20.4%) or participating in </a:t>
            </a:r>
            <a:r>
              <a:rPr lang="en-US" sz="2400" b="1" dirty="0"/>
              <a:t>activities with friends </a:t>
            </a:r>
            <a:r>
              <a:rPr lang="en-US" sz="2400" dirty="0"/>
              <a:t>(33.0% versus 18.8%) </a:t>
            </a:r>
            <a:endParaRPr lang="en-US" sz="2400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sz="2400" b="1" dirty="0"/>
              <a:t>Reduced endurance </a:t>
            </a:r>
            <a:r>
              <a:rPr lang="en-US" sz="2400" dirty="0"/>
              <a:t>in 6-minute walk test (distance of 303 m versus 377m)</a:t>
            </a:r>
            <a:endParaRPr lang="en-US" sz="2400" dirty="0">
              <a:cs typeface="Calibri" panose="020F0502020204030204"/>
            </a:endParaRPr>
          </a:p>
          <a:p>
            <a:pPr marL="437515" indent="-342900">
              <a:lnSpc>
                <a:spcPct val="105808"/>
              </a:lnSpc>
            </a:pPr>
            <a:r>
              <a:rPr lang="en-US" dirty="0"/>
              <a:t>Ability to participate socially was significantly lower</a:t>
            </a:r>
            <a:endParaRPr lang="en-US" dirty="0">
              <a:cs typeface="Calibri" panose="020F0502020204030204"/>
            </a:endParaRPr>
          </a:p>
          <a:p>
            <a:pPr marL="0" indent="0">
              <a:lnSpc>
                <a:spcPct val="105808"/>
              </a:lnSpc>
              <a:buNone/>
            </a:pPr>
            <a:r>
              <a:rPr lang="en-US" sz="2400" b="1" dirty="0"/>
              <a:t>Patient and advocacy groups’ </a:t>
            </a:r>
            <a:r>
              <a:rPr lang="en-US" sz="2400" dirty="0"/>
              <a:t>reports</a:t>
            </a:r>
            <a:r>
              <a:rPr lang="en-US" sz="2400" b="1" dirty="0"/>
              <a:t> </a:t>
            </a:r>
            <a:r>
              <a:rPr lang="en-US" sz="2400" dirty="0"/>
              <a:t>have brought attention to disability associated with PCC and the importance of including patients and caregivers in related research</a:t>
            </a:r>
            <a:endParaRPr lang="en-US" sz="2400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endParaRPr lang="en-US" dirty="0">
              <a:cs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990DA2-232F-2178-9537-6B9BB62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44536"/>
          </a:xfrm>
        </p:spPr>
        <p:txBody>
          <a:bodyPr>
            <a:normAutofit/>
          </a:bodyPr>
          <a:lstStyle/>
          <a:p>
            <a:pPr>
              <a:lnSpc>
                <a:spcPct val="108225"/>
              </a:lnSpc>
            </a:pPr>
            <a:r>
              <a:rPr lang="en-US" sz="3200" dirty="0">
                <a:solidFill>
                  <a:srgbClr val="0070C0"/>
                </a:solidFill>
              </a:rPr>
              <a:t>Evidence of Disability Associated with Post-COVID Conditions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1FEB8-85FB-43DF-F330-0856F91EA442}"/>
              </a:ext>
            </a:extLst>
          </p:cNvPr>
          <p:cNvSpPr txBox="1"/>
          <p:nvPr/>
        </p:nvSpPr>
        <p:spPr>
          <a:xfrm>
            <a:off x="742950" y="6119425"/>
            <a:ext cx="329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JAMA 2021: 326; 692</a:t>
            </a:r>
            <a:r>
              <a:rPr lang="en-US" sz="1200" dirty="0"/>
              <a:t>;  </a:t>
            </a:r>
            <a:r>
              <a:rPr lang="en-US" sz="1200" dirty="0">
                <a:hlinkClick r:id="rId3"/>
              </a:rPr>
              <a:t>MMWR 2021; 70: 967-971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73091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CEA9B-009D-28E6-BA43-A0D7F3514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40766"/>
            <a:ext cx="10753725" cy="4176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7020" indent="-287020">
              <a:lnSpc>
                <a:spcPct val="105808"/>
              </a:lnSpc>
            </a:pPr>
            <a:r>
              <a:rPr lang="en-US" dirty="0"/>
              <a:t>Long COVID under Americans with Disabilities Act (ADA)</a:t>
            </a: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Is a physical or mental impairment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Can substantially limit one or more major life activities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Not always a disability (must meet impairment criteria)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Extent and duration of disability associated with persistent symptoms is being studied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Estimates: </a:t>
            </a:r>
            <a:r>
              <a:rPr lang="en-US" b="1" dirty="0"/>
              <a:t>2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cs typeface="Calibri"/>
              </a:rPr>
              <a:t>–</a:t>
            </a:r>
            <a:r>
              <a:rPr lang="en-US" b="1" dirty="0"/>
              <a:t>4 million Americans are out of work due to Long COVID </a:t>
            </a:r>
            <a:r>
              <a:rPr lang="en-US" dirty="0"/>
              <a:t>with annual cost of lost wages around $170 billion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COVID-19 illnesses have </a:t>
            </a:r>
            <a:r>
              <a:rPr lang="en-US" b="1" dirty="0"/>
              <a:t>reduced the U.S. labor force </a:t>
            </a:r>
            <a:r>
              <a:rPr lang="en-US" dirty="0"/>
              <a:t>by ~500,000 people (0.2% of adults)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endParaRPr lang="en-US" dirty="0">
              <a:cs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CC4EF8-40A8-BD45-2536-D7150A51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3111"/>
          </a:xfrm>
        </p:spPr>
        <p:txBody>
          <a:bodyPr>
            <a:normAutofit/>
          </a:bodyPr>
          <a:lstStyle/>
          <a:p>
            <a:pPr algn="ctr">
              <a:lnSpc>
                <a:spcPct val="108225"/>
              </a:lnSpc>
            </a:pPr>
            <a:r>
              <a:rPr lang="en-US" sz="3200" dirty="0">
                <a:solidFill>
                  <a:srgbClr val="0070C0"/>
                </a:solidFill>
              </a:rPr>
              <a:t>Long COVID and Associated Disability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70F4C-771A-7831-1C15-FFEE77BBEB9D}"/>
              </a:ext>
            </a:extLst>
          </p:cNvPr>
          <p:cNvSpPr txBox="1"/>
          <p:nvPr/>
        </p:nvSpPr>
        <p:spPr>
          <a:xfrm>
            <a:off x="714375" y="6110535"/>
            <a:ext cx="1134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New data shows long Covid is keeping as many as 4 million people out of work (brookings.edu)</a:t>
            </a:r>
            <a:r>
              <a:rPr lang="en-US" sz="1400" dirty="0">
                <a:hlinkClick r:id="rId3"/>
              </a:rPr>
              <a:t>w30435.pdf (nber.org)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12120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FFA1D7-A283-3809-5F95-33211B294F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Management of Long COVID</a:t>
            </a:r>
          </a:p>
        </p:txBody>
      </p:sp>
    </p:spTree>
    <p:extLst>
      <p:ext uri="{BB962C8B-B14F-4D97-AF65-F5344CB8AC3E}">
        <p14:creationId xmlns:p14="http://schemas.microsoft.com/office/powerpoint/2010/main" val="68170414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012C-E3E1-E882-CBD9-D3398C8E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/>
                <a:cs typeface="Calibri"/>
              </a:rPr>
              <a:t>Clinical challenges with Post-COVID conditions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04BBFB-494F-56C1-D502-0F135F80F882}"/>
              </a:ext>
            </a:extLst>
          </p:cNvPr>
          <p:cNvSpPr txBox="1">
            <a:spLocks/>
          </p:cNvSpPr>
          <p:nvPr/>
        </p:nvSpPr>
        <p:spPr bwMode="auto">
          <a:xfrm>
            <a:off x="838200" y="1697567"/>
            <a:ext cx="10972800" cy="445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6910" indent="-30691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667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667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667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486" indent="-306486"/>
            <a:r>
              <a:rPr lang="en-US" sz="2400" dirty="0">
                <a:latin typeface="Calibri"/>
                <a:cs typeface="Calibri"/>
              </a:rPr>
              <a:t>Complex clinical situation presents diagnostic challenges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No single diagnostic test</a:t>
            </a:r>
          </a:p>
          <a:p>
            <a:pPr marL="306486" indent="-306486"/>
            <a:r>
              <a:rPr lang="en-US" sz="2400" dirty="0">
                <a:latin typeface="Calibri"/>
                <a:cs typeface="Calibri"/>
              </a:rPr>
              <a:t>Patient-reported symptoms are numerous </a:t>
            </a:r>
          </a:p>
          <a:p>
            <a:pPr marL="306486" indent="-306486"/>
            <a:r>
              <a:rPr lang="en-US" sz="2400" dirty="0">
                <a:latin typeface="Calibri"/>
                <a:cs typeface="Calibri"/>
              </a:rPr>
              <a:t>Symptoms and debilitation often not explained by objective tests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Patients can be misunderstood and stigmatized</a:t>
            </a:r>
            <a:endParaRPr lang="en-US" sz="2400" dirty="0">
              <a:cs typeface="Calibri" panose="020F0502020204030204" pitchFamily="34" charset="0"/>
            </a:endParaRPr>
          </a:p>
          <a:p>
            <a:pPr marL="306486" indent="-306486"/>
            <a:r>
              <a:rPr lang="en-US" sz="2400" dirty="0">
                <a:latin typeface="Calibri"/>
                <a:cs typeface="Calibri"/>
              </a:rPr>
              <a:t>No clinical trial data or management outcomes available</a:t>
            </a:r>
          </a:p>
          <a:p>
            <a:pPr marL="306486" indent="-306486"/>
            <a:r>
              <a:rPr lang="en-US" sz="2400" dirty="0">
                <a:latin typeface="Calibri"/>
                <a:cs typeface="Calibri"/>
              </a:rPr>
              <a:t>Patients need multi-disciplinary care – several models of care</a:t>
            </a:r>
          </a:p>
          <a:p>
            <a:pPr marL="609585" lvl="1" indent="0">
              <a:buFont typeface="Arial" panose="020B0604020202020204" pitchFamily="34" charset="0"/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306486" indent="-306486"/>
            <a:endParaRPr lang="en-US" dirty="0">
              <a:cs typeface="Calibri" panose="020F0502020204030204" pitchFamily="34" charset="0"/>
            </a:endParaRPr>
          </a:p>
          <a:p>
            <a:pPr marL="306486" indent="-306486"/>
            <a:endParaRPr lang="en-US" dirty="0">
              <a:cs typeface="Calibri" panose="020F0502020204030204" pitchFamily="34" charset="0"/>
            </a:endParaRPr>
          </a:p>
          <a:p>
            <a:pPr marL="306486" indent="-306486"/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33DA8-1D2F-44BE-A967-E38B6012813D}"/>
              </a:ext>
            </a:extLst>
          </p:cNvPr>
          <p:cNvSpPr txBox="1"/>
          <p:nvPr/>
        </p:nvSpPr>
        <p:spPr>
          <a:xfrm>
            <a:off x="838200" y="6153151"/>
            <a:ext cx="89451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585" hangingPunct="0"/>
            <a:r>
              <a:rPr lang="en-US" sz="1400" kern="0" dirty="0">
                <a:solidFill>
                  <a:srgbClr val="000000"/>
                </a:solidFill>
                <a:ea typeface="+mj-ea"/>
                <a:cs typeface="+mj-cs"/>
                <a:sym typeface="Calibri"/>
                <a:hlinkClick r:id="rId2"/>
              </a:rPr>
              <a:t>Characterizing long COVID in an international cohort: 7 months of symptoms and their impact</a:t>
            </a:r>
            <a:endParaRPr lang="en-US" sz="1400" kern="0" dirty="0">
              <a:solidFill>
                <a:srgbClr val="000000"/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4" name="Graphic 3" descr="Doctor male with solid fill">
            <a:extLst>
              <a:ext uri="{FF2B5EF4-FFF2-40B4-BE49-F238E27FC236}">
                <a16:creationId xmlns:a16="http://schemas.microsoft.com/office/drawing/2014/main" id="{2FFE5942-68A1-3514-43D8-251FED422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7583" y="1063717"/>
            <a:ext cx="16655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68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7317-374C-7235-A1A9-24553D58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/>
                <a:cs typeface="Calibri"/>
              </a:rPr>
              <a:t>Information for healthcare providers on evaluating and caring for patients with Post-COVID conditions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May be an image of one or more people and text that says 'CORONAVIRUS DISEASE 2019 (COVID-19) CDC cdc.gov/coronavirus NCIRC 21/04/13'">
            <a:extLst>
              <a:ext uri="{FF2B5EF4-FFF2-40B4-BE49-F238E27FC236}">
                <a16:creationId xmlns:a16="http://schemas.microsoft.com/office/drawing/2014/main" id="{0B0A73B8-F274-6651-AB1C-29281D75AB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3" y="1917498"/>
            <a:ext cx="3288968" cy="32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89252-BBAC-9F36-A4D1-74558CA464AD}"/>
              </a:ext>
            </a:extLst>
          </p:cNvPr>
          <p:cNvSpPr txBox="1"/>
          <p:nvPr/>
        </p:nvSpPr>
        <p:spPr>
          <a:xfrm>
            <a:off x="715453" y="5433277"/>
            <a:ext cx="3913359" cy="55399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85" hangingPunct="0"/>
            <a:r>
              <a:rPr lang="en-US" sz="1400" kern="0" dirty="0">
                <a:solidFill>
                  <a:srgbClr val="000000"/>
                </a:solidFill>
                <a:latin typeface="Myriad Web Pro"/>
                <a:ea typeface="+mj-ea"/>
                <a:cs typeface="+mj-cs"/>
                <a:sym typeface="Calibri"/>
                <a:hlinkClick r:id="rId3"/>
              </a:rPr>
              <a:t>Post-COVID Conditions: Information for Healthcare Providers (cdc.gov)</a:t>
            </a:r>
            <a:endParaRPr lang="en-US" sz="1400" kern="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282624-EACA-760F-DD3C-3BFB3A37371F}"/>
              </a:ext>
            </a:extLst>
          </p:cNvPr>
          <p:cNvSpPr txBox="1">
            <a:spLocks/>
          </p:cNvSpPr>
          <p:nvPr/>
        </p:nvSpPr>
        <p:spPr bwMode="auto">
          <a:xfrm>
            <a:off x="4532284" y="1825957"/>
            <a:ext cx="6944263" cy="360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6910" indent="-30691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667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667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667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486" marR="0" lvl="0" indent="-30648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Most post-COVID conditions can be diagnosed and managed by primary care 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6486" marR="0" lvl="0" indent="-30648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Many post-COVID conditions may be diagnosed based on history and physical exam, routine tests may be normal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306486" marR="0" lvl="0" indent="-30648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Consider conservative diagnostic approach in the first 4 to 12 weeks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06486" marR="0" lvl="0" indent="-30648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Symptoms persisting beyond three months should prompt further evaluation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06486" marR="0" lvl="0" indent="-30648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Listen to and validate patients’ experiences and partner with patients to identify achievable health goals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A6FA74-C0AD-9E7F-4A4F-7AFB953B79D5}"/>
              </a:ext>
            </a:extLst>
          </p:cNvPr>
          <p:cNvSpPr txBox="1"/>
          <p:nvPr/>
        </p:nvSpPr>
        <p:spPr>
          <a:xfrm>
            <a:off x="5172074" y="5638799"/>
            <a:ext cx="6605635" cy="954107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585" hangingPunct="0"/>
            <a:r>
              <a:rPr lang="en-US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U.S. ICD-10 CM code for post-COVID conditions </a:t>
            </a:r>
          </a:p>
          <a:p>
            <a:pPr algn="ctr" defTabSz="609585" hangingPunct="0"/>
            <a:r>
              <a:rPr lang="en-US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(as of October 1, 2021)</a:t>
            </a:r>
            <a:endParaRPr lang="en-US" kern="0" dirty="0">
              <a:solidFill>
                <a:srgbClr val="000000"/>
              </a:solidFill>
              <a:latin typeface="Myriad Web Pro"/>
              <a:ea typeface="+mj-ea"/>
              <a:cs typeface="Calibri"/>
              <a:sym typeface="Calibri"/>
            </a:endParaRPr>
          </a:p>
          <a:p>
            <a:pPr algn="ctr" defTabSz="609585" hangingPunct="0"/>
            <a:r>
              <a:rPr lang="en-US" b="1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U09.9 Post COVID-19 condition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823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046D2F-1848-400A-551B-2DF6564AF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456" y="170332"/>
            <a:ext cx="10145088" cy="65173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A444928-71E1-A17F-F4C7-95367A496A76}"/>
              </a:ext>
            </a:extLst>
          </p:cNvPr>
          <p:cNvSpPr/>
          <p:nvPr/>
        </p:nvSpPr>
        <p:spPr>
          <a:xfrm>
            <a:off x="1585609" y="2178994"/>
            <a:ext cx="2743200" cy="1021405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0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6AC5-B862-999F-87C8-C6AD06BC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5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n-lt"/>
              </a:rPr>
              <a:t>Many unexplained post-acute infection syndromes (PAIS) with many different pathogens </a:t>
            </a:r>
            <a:br>
              <a:rPr lang="en-US" sz="4400" b="1" dirty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5EEB72-4441-5832-E743-F04C7A08F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572" y="1334285"/>
            <a:ext cx="5108014" cy="500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8D476-F2FE-B424-A653-111DF5678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214" y="1334285"/>
            <a:ext cx="5700254" cy="2152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1BD137-60AE-12E6-BF83-8FA6A7EBBBAE}"/>
              </a:ext>
            </a:extLst>
          </p:cNvPr>
          <p:cNvSpPr txBox="1"/>
          <p:nvPr/>
        </p:nvSpPr>
        <p:spPr>
          <a:xfrm>
            <a:off x="5946214" y="3835329"/>
            <a:ext cx="570025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SARS- CoV-2 is not unique in its ability to cause post-acute sequelae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PAIS overlaps with </a:t>
            </a:r>
            <a:r>
              <a:rPr lang="en-US" sz="2000" dirty="0" err="1"/>
              <a:t>myalgic</a:t>
            </a:r>
            <a:r>
              <a:rPr lang="en-US" sz="2000" dirty="0"/>
              <a:t> encephalomyelitis/chronic fatigue syndrome (ME/CFS)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Potential for common etiology and pathogenesis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25D9D-E32C-DF9A-61AD-9615D97E3974}"/>
              </a:ext>
            </a:extLst>
          </p:cNvPr>
          <p:cNvSpPr txBox="1"/>
          <p:nvPr/>
        </p:nvSpPr>
        <p:spPr>
          <a:xfrm>
            <a:off x="491432" y="6492874"/>
            <a:ext cx="5290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Choutka</a:t>
            </a:r>
            <a:r>
              <a:rPr lang="en-US" sz="1200" dirty="0"/>
              <a:t> et al. </a:t>
            </a:r>
            <a:r>
              <a:rPr lang="en-US" sz="1200" i="0" dirty="0">
                <a:solidFill>
                  <a:srgbClr val="222222"/>
                </a:solidFill>
                <a:effectLst/>
                <a:latin typeface="Harding"/>
                <a:hlinkClick r:id="rId4"/>
              </a:rPr>
              <a:t>Unexplained post-acute infection syndromes </a:t>
            </a:r>
            <a:r>
              <a:rPr lang="en-US" sz="1200" i="1" dirty="0">
                <a:solidFill>
                  <a:srgbClr val="222222"/>
                </a:solidFill>
                <a:effectLst/>
                <a:latin typeface="Harding"/>
              </a:rPr>
              <a:t>Nature Medicine </a:t>
            </a:r>
            <a:r>
              <a:rPr lang="en-US" sz="1200" i="0" dirty="0">
                <a:solidFill>
                  <a:srgbClr val="222222"/>
                </a:solidFill>
                <a:effectLst/>
                <a:latin typeface="Harding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40324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300C-F92D-FCFE-6D4A-EDF8B218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3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Healthcare Provider Appointments for Post-COVID Conditions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EB2088-7A94-3378-3067-BF6DA4308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238"/>
            <a:ext cx="10515600" cy="4351338"/>
          </a:xfrm>
        </p:spPr>
        <p:txBody>
          <a:bodyPr/>
          <a:lstStyle/>
          <a:p>
            <a:r>
              <a:rPr lang="en-US" b="1" dirty="0"/>
              <a:t>Listen to the patient’s story</a:t>
            </a:r>
          </a:p>
          <a:p>
            <a:r>
              <a:rPr lang="en-US" dirty="0"/>
              <a:t>Questions to ask:</a:t>
            </a:r>
          </a:p>
          <a:p>
            <a:pPr lvl="1"/>
            <a:r>
              <a:rPr lang="en-US" dirty="0"/>
              <a:t>What is your activity level?</a:t>
            </a:r>
          </a:p>
          <a:p>
            <a:pPr lvl="1"/>
            <a:r>
              <a:rPr lang="en-US" dirty="0"/>
              <a:t>What activities make your illness worse?</a:t>
            </a:r>
          </a:p>
          <a:p>
            <a:pPr lvl="1"/>
            <a:r>
              <a:rPr lang="en-US" dirty="0"/>
              <a:t>What improves or worsens your symptoms? </a:t>
            </a:r>
          </a:p>
          <a:p>
            <a:r>
              <a:rPr lang="en-US" dirty="0"/>
              <a:t>Outline next steps:</a:t>
            </a:r>
          </a:p>
          <a:p>
            <a:pPr lvl="1"/>
            <a:r>
              <a:rPr lang="en-US" dirty="0"/>
              <a:t>Additional tests needed</a:t>
            </a:r>
          </a:p>
          <a:p>
            <a:pPr lvl="1"/>
            <a:r>
              <a:rPr lang="en-US" dirty="0"/>
              <a:t>Discuss potential services needed (e.g., physical therapy, etc.)</a:t>
            </a:r>
          </a:p>
          <a:p>
            <a:pPr lvl="1"/>
            <a:r>
              <a:rPr lang="en-US" dirty="0"/>
              <a:t>When test results will be available</a:t>
            </a:r>
          </a:p>
          <a:p>
            <a:pPr lvl="1"/>
            <a:r>
              <a:rPr lang="en-US" dirty="0"/>
              <a:t>When to return for next visit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F4ED5-9579-5983-2D78-AB8F41749357}"/>
              </a:ext>
            </a:extLst>
          </p:cNvPr>
          <p:cNvSpPr txBox="1"/>
          <p:nvPr/>
        </p:nvSpPr>
        <p:spPr>
          <a:xfrm>
            <a:off x="1189941" y="6152850"/>
            <a:ext cx="829733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hangingPunct="0"/>
            <a:r>
              <a:rPr lang="en-US" sz="1400" kern="0" dirty="0">
                <a:solidFill>
                  <a:srgbClr val="000000"/>
                </a:solidFill>
                <a:ea typeface="+mj-ea"/>
                <a:cs typeface="+mj-cs"/>
                <a:sym typeface="Calibri"/>
                <a:hlinkClick r:id="rId2"/>
              </a:rPr>
              <a:t>https://www.cdc.gov/coronavirus/2019-ncov/long-term-effects/post-covid-appointment/index.html</a:t>
            </a:r>
            <a:endParaRPr lang="en-US" sz="1400" kern="0" dirty="0">
              <a:solidFill>
                <a:srgbClr val="000000"/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14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3D7D-EE7F-C338-8ECD-57C4F658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33"/>
            <a:ext cx="10515600" cy="6173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Recommended Assessment Tools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39841D-5133-486D-D63F-658D143F4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513" y="982494"/>
            <a:ext cx="7678638" cy="50485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E629D-49A0-AE68-D485-378EF939AB5E}"/>
              </a:ext>
            </a:extLst>
          </p:cNvPr>
          <p:cNvSpPr txBox="1"/>
          <p:nvPr/>
        </p:nvSpPr>
        <p:spPr>
          <a:xfrm>
            <a:off x="1777270" y="6215876"/>
            <a:ext cx="5320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</a:rPr>
              <a:t>American Academy of Physical Medicine &amp; Rehabilitation’s </a:t>
            </a:r>
            <a:r>
              <a:rPr lang="en-US" sz="1200" b="0" i="0" u="sng" dirty="0">
                <a:solidFill>
                  <a:srgbClr val="075290"/>
                </a:solidFill>
                <a:effectLst/>
                <a:hlinkClick r:id="rId3"/>
              </a:rPr>
              <a:t>functional assessments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7258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D678-E61A-47D5-62BD-520399DB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5081"/>
          </a:xfrm>
        </p:spPr>
        <p:txBody>
          <a:bodyPr>
            <a:normAutofit/>
          </a:bodyPr>
          <a:lstStyle/>
          <a:p>
            <a:pPr>
              <a:lnSpc>
                <a:spcPct val="108225"/>
              </a:lnSpc>
            </a:pPr>
            <a:r>
              <a:rPr lang="en-US" sz="3200" dirty="0">
                <a:solidFill>
                  <a:srgbClr val="0070C0"/>
                </a:solidFill>
              </a:rPr>
              <a:t>Management of Long COVID Symptoms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147478-25C8-FD03-CEF2-BF2E673E7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960" y="1097280"/>
            <a:ext cx="11013440" cy="490347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7020" indent="-287020">
              <a:lnSpc>
                <a:spcPct val="114387"/>
              </a:lnSpc>
            </a:pPr>
            <a:r>
              <a:rPr lang="en-US" dirty="0"/>
              <a:t>Based on experience with ME/CFS  </a:t>
            </a:r>
            <a:r>
              <a:rPr lang="en-US" dirty="0">
                <a:hlinkClick r:id="rId3"/>
              </a:rPr>
              <a:t>https://mecfscliniciancoalition.org/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14387"/>
              </a:lnSpc>
            </a:pPr>
            <a:r>
              <a:rPr lang="en-US" dirty="0"/>
              <a:t>Work with patients and their families to decide which symptom causes most problems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04013"/>
              </a:lnSpc>
            </a:pPr>
            <a:r>
              <a:rPr lang="en-US" dirty="0"/>
              <a:t>Manage these first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04013"/>
              </a:lnSpc>
            </a:pPr>
            <a:r>
              <a:rPr lang="en-US" dirty="0"/>
              <a:t>Nonpharmacologic approaches should be tried first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04013"/>
              </a:lnSpc>
            </a:pPr>
            <a:r>
              <a:rPr lang="en-US" dirty="0"/>
              <a:t>Medications should be started at lowest possible doses 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14387"/>
              </a:lnSpc>
            </a:pPr>
            <a:r>
              <a:rPr lang="en-US" dirty="0"/>
              <a:t>Ask questions to determine if post-exertional malaise (PEM) is present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04013"/>
              </a:lnSpc>
            </a:pPr>
            <a:r>
              <a:rPr lang="en-US" dirty="0"/>
              <a:t>Address PEM with activity management or pacing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04013"/>
              </a:lnSpc>
            </a:pPr>
            <a:r>
              <a:rPr lang="en-US" dirty="0"/>
              <a:t>Avoid over exertion causing flare-up of symptoms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04013"/>
              </a:lnSpc>
            </a:pPr>
            <a:r>
              <a:rPr lang="en-US" dirty="0"/>
              <a:t>Individualized approach to find limits for physical and mental activity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04013"/>
              </a:lnSpc>
            </a:pPr>
            <a:r>
              <a:rPr lang="en-US" dirty="0"/>
              <a:t>Vigorous aerobic exercise than may benefit people with other chronic illness is not tolerated and can cause significant harm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14387"/>
              </a:lnSpc>
            </a:pPr>
            <a:endParaRPr lang="en-US" dirty="0">
              <a:cs typeface="Calibri" panose="020F0502020204030204"/>
            </a:endParaRPr>
          </a:p>
          <a:p>
            <a:pPr marL="0" indent="0">
              <a:lnSpc>
                <a:spcPct val="114387"/>
              </a:lnSpc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796391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D678-E61A-47D5-62BD-520399DB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5081"/>
          </a:xfrm>
        </p:spPr>
        <p:txBody>
          <a:bodyPr>
            <a:normAutofit/>
          </a:bodyPr>
          <a:lstStyle/>
          <a:p>
            <a:pPr>
              <a:lnSpc>
                <a:spcPct val="108225"/>
              </a:lnSpc>
            </a:pPr>
            <a:r>
              <a:rPr lang="en-US" sz="3200" dirty="0">
                <a:solidFill>
                  <a:srgbClr val="0070C0"/>
                </a:solidFill>
              </a:rPr>
              <a:t>Long COVID and Fatiguing Illness Recovery Program (LC&amp;FIRP)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4FEFB-ED06-A19B-41F0-4B06AFCCF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3764" y="1087968"/>
            <a:ext cx="7556936" cy="3699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7020" indent="-287020">
              <a:lnSpc>
                <a:spcPct val="105808"/>
              </a:lnSpc>
            </a:pPr>
            <a:r>
              <a:rPr lang="en-US" dirty="0"/>
              <a:t>Evaluate multi-disciplinary team approach delivered via telemedicine to:</a:t>
            </a:r>
            <a:endParaRPr lang="en-US"/>
          </a:p>
          <a:p>
            <a:pPr marL="801370" lvl="1" indent="-344170">
              <a:lnSpc>
                <a:spcPct val="96212"/>
              </a:lnSpc>
            </a:pPr>
            <a:r>
              <a:rPr lang="en-US" b="1" dirty="0"/>
              <a:t>Improve care for patients </a:t>
            </a:r>
            <a:r>
              <a:rPr lang="en-US" dirty="0"/>
              <a:t>with Long COVID, ME/CFS, and post-infection fatiguing illnesses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b="1" dirty="0"/>
              <a:t>Empower primary care providers </a:t>
            </a:r>
            <a:r>
              <a:rPr lang="en-US" dirty="0"/>
              <a:t>in safety-net clinics to diagnose and care for these patients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b="1" dirty="0"/>
              <a:t>Disseminate advances </a:t>
            </a:r>
            <a:r>
              <a:rPr lang="en-US" dirty="0"/>
              <a:t>and promising management practices</a:t>
            </a:r>
            <a:endParaRPr lang="en-US" dirty="0">
              <a:cs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6F300B-974E-1BDA-BB60-B8D5F2CD788D}"/>
              </a:ext>
            </a:extLst>
          </p:cNvPr>
          <p:cNvGrpSpPr/>
          <p:nvPr/>
        </p:nvGrpSpPr>
        <p:grpSpPr>
          <a:xfrm>
            <a:off x="535470" y="1313792"/>
            <a:ext cx="3721220" cy="5266632"/>
            <a:chOff x="196650" y="1626109"/>
            <a:chExt cx="3264501" cy="42709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15F858-37D6-D980-1B81-0D81AE2D4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00" b="16038"/>
            <a:stretch/>
          </p:blipFill>
          <p:spPr>
            <a:xfrm>
              <a:off x="196650" y="1626109"/>
              <a:ext cx="3200677" cy="20816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010446-B5C5-7212-41DF-52AA8B88B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731" y="3774310"/>
              <a:ext cx="2998516" cy="63647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C3F0CD-7CCB-A260-B66F-44EF44A8E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25" r="63583" b="87031"/>
            <a:stretch/>
          </p:blipFill>
          <p:spPr>
            <a:xfrm>
              <a:off x="196650" y="4410840"/>
              <a:ext cx="3264501" cy="7212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950ADA-2FAE-261B-5817-7685CE129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8572"/>
            <a:stretch/>
          </p:blipFill>
          <p:spPr>
            <a:xfrm>
              <a:off x="870133" y="4920925"/>
              <a:ext cx="1847248" cy="4459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65F8C-81E9-3B13-33E4-2C9503AF6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5378" b="34499"/>
            <a:stretch/>
          </p:blipFill>
          <p:spPr>
            <a:xfrm>
              <a:off x="387560" y="5419234"/>
              <a:ext cx="1956409" cy="2229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30B8CE-3D32-DAD4-ED18-616FEF3A0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837" t="5803" b="19935"/>
            <a:stretch/>
          </p:blipFill>
          <p:spPr>
            <a:xfrm>
              <a:off x="982351" y="5644240"/>
              <a:ext cx="2418591" cy="25277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B383954-9786-BB2A-D49D-9F903654A093}"/>
              </a:ext>
            </a:extLst>
          </p:cNvPr>
          <p:cNvSpPr txBox="1"/>
          <p:nvPr/>
        </p:nvSpPr>
        <p:spPr>
          <a:xfrm>
            <a:off x="9144001" y="6256179"/>
            <a:ext cx="27559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b="1" dirty="0">
                <a:solidFill>
                  <a:srgbClr val="000000"/>
                </a:solidFill>
              </a:rPr>
              <a:t>BMC Trials </a:t>
            </a:r>
            <a:r>
              <a:rPr lang="en-US" sz="1867" dirty="0">
                <a:solidFill>
                  <a:srgbClr val="000000"/>
                </a:solidFill>
              </a:rPr>
              <a:t>24:524,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FC1BB-D62B-D7BC-612C-0E6B9EF6B2FE}"/>
              </a:ext>
            </a:extLst>
          </p:cNvPr>
          <p:cNvSpPr txBox="1"/>
          <p:nvPr/>
        </p:nvSpPr>
        <p:spPr>
          <a:xfrm>
            <a:off x="4216401" y="4876800"/>
            <a:ext cx="750718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Schmidt Initiative on Long COVID is modeled after LC&amp;FIRP</a:t>
            </a:r>
          </a:p>
          <a:p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https://iecho.org/echo-initiatives/silc</a:t>
            </a:r>
          </a:p>
        </p:txBody>
      </p:sp>
    </p:spTree>
    <p:extLst>
      <p:ext uri="{BB962C8B-B14F-4D97-AF65-F5344CB8AC3E}">
        <p14:creationId xmlns:p14="http://schemas.microsoft.com/office/powerpoint/2010/main" val="16762166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BFC4-7093-C59D-89F0-33AD6CE1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7314"/>
          </a:xfrm>
        </p:spPr>
        <p:txBody>
          <a:bodyPr/>
          <a:lstStyle/>
          <a:p>
            <a:pPr>
              <a:lnSpc>
                <a:spcPct val="93600"/>
              </a:lnSpc>
            </a:pPr>
            <a:r>
              <a:rPr lang="en-US" dirty="0">
                <a:solidFill>
                  <a:srgbClr val="0070C0"/>
                </a:solidFill>
              </a:rPr>
              <a:t>ME/CFS clinical experience helped LC&amp;FIRP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C3F0D-2432-FF7F-64ED-0D00CAB65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193" y="1545166"/>
            <a:ext cx="11267091" cy="504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7020" indent="-287020">
              <a:lnSpc>
                <a:spcPct val="105808"/>
              </a:lnSpc>
            </a:pPr>
            <a:r>
              <a:rPr lang="en-US" dirty="0"/>
              <a:t>Lived experience experts in every session, many of whom had ME/CFS</a:t>
            </a:r>
            <a:endParaRPr lang="en-US"/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Shared clinical experiences faced by Long COVID patients 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Established patient-centered dialogue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Clinical consultants included ME/CFS physicians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Emphasized importance of avoiding post-exertional malaise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Noted that triggering pathogen is often not documented or known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Shared information on diagnosis and symptom management                   </a:t>
            </a:r>
            <a:endParaRPr lang="en-US" dirty="0">
              <a:cs typeface="Calibri" panose="020F0502020204030204"/>
            </a:endParaRPr>
          </a:p>
          <a:p>
            <a:pPr marL="457200" lvl="1" indent="0">
              <a:lnSpc>
                <a:spcPct val="109956"/>
              </a:lnSpc>
              <a:buNone/>
            </a:pPr>
            <a:r>
              <a:rPr lang="en-US" dirty="0"/>
              <a:t>	  </a:t>
            </a:r>
            <a:r>
              <a:rPr lang="en-US" sz="2133" dirty="0">
                <a:hlinkClick r:id="rId3"/>
              </a:rPr>
              <a:t>U.S. ME/CFS Clinician Coalition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Suggested NASA lean test to diagnose postural orthostatic hypotension (POTS)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96212"/>
              </a:lnSpc>
            </a:pPr>
            <a:r>
              <a:rPr lang="en-US" dirty="0"/>
              <a:t>ECHO Session webinars for providers with CME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2ACE9-A9B8-142E-9797-261E088661FC}"/>
              </a:ext>
            </a:extLst>
          </p:cNvPr>
          <p:cNvSpPr txBox="1"/>
          <p:nvPr/>
        </p:nvSpPr>
        <p:spPr>
          <a:xfrm>
            <a:off x="4953001" y="5918201"/>
            <a:ext cx="6927025" cy="6669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https://iecho.org/program/PRGM1699044218879IERCAXHJ8Y/details</a:t>
            </a:r>
          </a:p>
          <a:p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https://sites.google.com/view/lcfirp/home</a:t>
            </a:r>
          </a:p>
        </p:txBody>
      </p:sp>
    </p:spTree>
    <p:extLst>
      <p:ext uri="{BB962C8B-B14F-4D97-AF65-F5344CB8AC3E}">
        <p14:creationId xmlns:p14="http://schemas.microsoft.com/office/powerpoint/2010/main" val="405796493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FFA1D7-A283-3809-5F95-33211B294F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17042591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8E6E79-B7EF-6DF2-7780-9FB8E8D4C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49830"/>
            <a:ext cx="10972800" cy="4650922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342900" marR="142875" lvl="0" indent="-342900">
              <a:lnSpc>
                <a:spcPct val="108521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COVID is a real, serious and disabling infection-associated condition that has affected millions of people </a:t>
            </a:r>
            <a:endParaRPr lang="en-US"/>
          </a:p>
          <a:p>
            <a:pPr marL="342900" marR="142875" lvl="0" indent="-342900">
              <a:lnSpc>
                <a:spcPct val="108521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COVID </a:t>
            </a:r>
            <a:r>
              <a:rPr lang="en-US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disproportionately impacts women, certain racial and ethnic minority groups, persons who had severe acute COVID, and </a:t>
            </a:r>
            <a:r>
              <a:rPr lang="en-US" sz="7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persons who are not </a:t>
            </a:r>
            <a:r>
              <a:rPr lang="en-US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vaccinated </a:t>
            </a:r>
          </a:p>
          <a:p>
            <a:pPr marL="342900" marR="142875" indent="-342900">
              <a:lnSpc>
                <a:spcPct val="108521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7200" dirty="0">
                <a:solidFill>
                  <a:schemeClr val="tx1"/>
                </a:solidFill>
              </a:rPr>
              <a:t>COVID-19 vaccination is the best public health intervention to prevent Long COVID</a:t>
            </a:r>
            <a:endParaRPr lang="en-US" sz="7200" dirty="0">
              <a:solidFill>
                <a:schemeClr val="tx1"/>
              </a:solidFill>
              <a:cs typeface="Calibri" panose="020F0502020204030204"/>
            </a:endParaRPr>
          </a:p>
          <a:p>
            <a:pPr marL="342900" marR="142875" indent="-342900">
              <a:lnSpc>
                <a:spcPct val="108521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7200" dirty="0">
                <a:solidFill>
                  <a:srgbClr val="2D2D2D"/>
                </a:solidFill>
                <a:latin typeface="Calibri"/>
                <a:cs typeface="Calibri"/>
              </a:rPr>
              <a:t>ME/CFS remains a poorly understood and complex biologic illness</a:t>
            </a:r>
            <a:endParaRPr lang="en-US" sz="7200" dirty="0">
              <a:solidFill>
                <a:schemeClr val="tx1"/>
              </a:solidFill>
              <a:cs typeface="Calibri" panose="020F0502020204030204"/>
            </a:endParaRPr>
          </a:p>
          <a:p>
            <a:pPr marL="342900" marR="142875" indent="-342900">
              <a:lnSpc>
                <a:spcPct val="108521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Most post-COVID conditions can be diagnosed and managed by primary care</a:t>
            </a:r>
            <a:endParaRPr lang="en-US" sz="72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142875" indent="-342900">
              <a:lnSpc>
                <a:spcPct val="108521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7200" dirty="0">
                <a:solidFill>
                  <a:srgbClr val="2D2D2D"/>
                </a:solidFill>
                <a:latin typeface="Calibri"/>
                <a:cs typeface="Calibri"/>
              </a:rPr>
              <a:t>Clinical guidance and multi-disciplinary care is needed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</a:t>
            </a:r>
            <a:endParaRPr lang="en-US" sz="72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142875" indent="-342900">
              <a:lnSpc>
                <a:spcPct val="108521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7200" dirty="0"/>
              <a:t>Inability to find healthcare from providers with understanding of these illnesses remains the biggest problem faced by patients</a:t>
            </a:r>
            <a:endParaRPr lang="en-US" sz="7200" dirty="0">
              <a:cs typeface="Calibri" panose="020F0502020204030204"/>
            </a:endParaRPr>
          </a:p>
          <a:p>
            <a:pPr marL="342900" marR="142875" indent="-342900">
              <a:lnSpc>
                <a:spcPct val="108521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7200" b="1" dirty="0"/>
              <a:t>People with lived experience provide invaluable insights</a:t>
            </a:r>
            <a:endParaRPr lang="en-US" sz="7200" b="1" dirty="0">
              <a:cs typeface="Calibri" panose="020F0502020204030204"/>
            </a:endParaRPr>
          </a:p>
          <a:p>
            <a:pPr marL="0" marR="142875" indent="0">
              <a:lnSpc>
                <a:spcPct val="108521"/>
              </a:lnSpc>
              <a:spcBef>
                <a:spcPts val="0"/>
              </a:spcBef>
              <a:buNone/>
            </a:pPr>
            <a:endParaRPr lang="en-US" sz="7200" dirty="0">
              <a:cs typeface="Calibri" panose="020F0502020204030204"/>
            </a:endParaRPr>
          </a:p>
          <a:p>
            <a:pPr marL="342900" marR="142875" indent="-342900">
              <a:lnSpc>
                <a:spcPct val="108521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72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142875" indent="-342900">
              <a:lnSpc>
                <a:spcPct val="108521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72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142875" indent="-342900">
              <a:lnSpc>
                <a:spcPct val="434084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142875" lvl="0" indent="-342900">
              <a:lnSpc>
                <a:spcPct val="434084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42875" lvl="0" indent="-342900">
              <a:lnSpc>
                <a:spcPct val="434084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87020">
              <a:lnSpc>
                <a:spcPct val="325563"/>
              </a:lnSpc>
            </a:pPr>
            <a:endParaRPr lang="en-US" dirty="0">
              <a:cs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A7499B-7803-A3AD-6D37-F008532F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59504"/>
          </a:xfrm>
        </p:spPr>
        <p:txBody>
          <a:bodyPr/>
          <a:lstStyle/>
          <a:p>
            <a:pPr>
              <a:lnSpc>
                <a:spcPct val="93600"/>
              </a:lnSpc>
            </a:pPr>
            <a:r>
              <a:rPr lang="en-US" dirty="0">
                <a:solidFill>
                  <a:srgbClr val="0070C0"/>
                </a:solidFill>
              </a:rPr>
              <a:t>Conclusions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29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EAF9E4-756A-62D9-84B9-EC23E29A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2" y="3643208"/>
            <a:ext cx="5135649" cy="2935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4749E-547E-F27F-2EFD-3BBC7697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0"/>
            <a:ext cx="10972800" cy="887767"/>
          </a:xfrm>
        </p:spPr>
        <p:txBody>
          <a:bodyPr/>
          <a:lstStyle/>
          <a:p>
            <a:pPr>
              <a:lnSpc>
                <a:spcPct val="93600"/>
              </a:lnSpc>
            </a:pPr>
            <a:r>
              <a:rPr lang="en-US" dirty="0">
                <a:solidFill>
                  <a:srgbClr val="0070C0"/>
                </a:solidFill>
              </a:rPr>
              <a:t>CDC’s website as educational resource – examples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E5D6C-E41E-4719-7019-E6166C90C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933" y="1323220"/>
            <a:ext cx="3861135" cy="2763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8CC645-EBA3-6172-E83D-811E410DB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691" y="1769091"/>
            <a:ext cx="5347409" cy="349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4D1947-34A1-68C8-2285-A4CA91F4E750}"/>
              </a:ext>
            </a:extLst>
          </p:cNvPr>
          <p:cNvSpPr txBox="1"/>
          <p:nvPr/>
        </p:nvSpPr>
        <p:spPr>
          <a:xfrm>
            <a:off x="4127500" y="5562024"/>
            <a:ext cx="6970113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linkClick r:id="rId6"/>
              </a:rPr>
              <a:t>https://www.cdc.gov/me-cfs/index.html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hlinkClick r:id="rId7"/>
              </a:rPr>
              <a:t>Calls/Webinars | Clinician Outreach and Communication Activity (COCA) (cdc.gov)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3741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52C2-5841-6511-1BF0-DF19C43D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0"/>
            <a:ext cx="10972800" cy="834501"/>
          </a:xfrm>
        </p:spPr>
        <p:txBody>
          <a:bodyPr/>
          <a:lstStyle/>
          <a:p>
            <a:pPr>
              <a:lnSpc>
                <a:spcPct val="93600"/>
              </a:lnSpc>
            </a:pPr>
            <a:r>
              <a:rPr lang="en-US" dirty="0">
                <a:solidFill>
                  <a:srgbClr val="0070C0"/>
                </a:solidFill>
              </a:rPr>
              <a:t>Medscape CME – Current course online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F9151-BBDF-5C13-DB02-1C9D71B2E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069"/>
            <a:ext cx="12192000" cy="202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775555-B7B3-7002-72FE-696780EDE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56" y="2967639"/>
            <a:ext cx="6007233" cy="3442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409DB5-BA89-15DF-DAA1-0988EBB6CCE7}"/>
              </a:ext>
            </a:extLst>
          </p:cNvPr>
          <p:cNvSpPr txBox="1"/>
          <p:nvPr/>
        </p:nvSpPr>
        <p:spPr>
          <a:xfrm>
            <a:off x="6642100" y="3670301"/>
            <a:ext cx="4372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Roundtable Format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0.5 Credits – Medical and Nursing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04B93-DF10-BC3A-E1DD-AAB680136757}"/>
              </a:ext>
            </a:extLst>
          </p:cNvPr>
          <p:cNvSpPr txBox="1"/>
          <p:nvPr/>
        </p:nvSpPr>
        <p:spPr>
          <a:xfrm>
            <a:off x="6502401" y="6032500"/>
            <a:ext cx="5500545" cy="420564"/>
          </a:xfrm>
          <a:prstGeom prst="rect">
            <a:avLst/>
          </a:prstGeom>
          <a:noFill/>
          <a:ln>
            <a:solidFill>
              <a:srgbClr val="005DAB"/>
            </a:solidFill>
          </a:ln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rgbClr val="000000"/>
                </a:solidFill>
                <a:latin typeface="Calibri" panose="020F0502020204030204" pitchFamily="34" charset="0"/>
              </a:rPr>
              <a:t>https://www.medscape.org/viewarticle/995777</a:t>
            </a:r>
          </a:p>
        </p:txBody>
      </p:sp>
    </p:spTree>
    <p:extLst>
      <p:ext uri="{BB962C8B-B14F-4D97-AF65-F5344CB8AC3E}">
        <p14:creationId xmlns:p14="http://schemas.microsoft.com/office/powerpoint/2010/main" val="330751263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ECDB-7E7A-45AB-E1E7-7ACE0256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7314"/>
          </a:xfrm>
        </p:spPr>
        <p:txBody>
          <a:bodyPr>
            <a:normAutofit fontScale="90000"/>
          </a:bodyPr>
          <a:lstStyle/>
          <a:p>
            <a:pPr>
              <a:lnSpc>
                <a:spcPct val="104000"/>
              </a:lnSpc>
            </a:pPr>
            <a:r>
              <a:rPr lang="en-US" dirty="0">
                <a:solidFill>
                  <a:srgbClr val="0070C0"/>
                </a:solidFill>
              </a:rPr>
              <a:t>Multi-disciplinary Consensus Guidance – PASC Collaborative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544F7-0FAD-1E99-135E-7C8B1E4BC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45167"/>
            <a:ext cx="11303000" cy="4455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7020" indent="-287020">
              <a:lnSpc>
                <a:spcPct val="105808"/>
              </a:lnSpc>
            </a:pPr>
            <a:r>
              <a:rPr lang="en-US" dirty="0"/>
              <a:t>Organized by American Academy of Physical Medicine and Rehabilitation (AAPM&amp;R)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33C3D-44F7-21A9-1DE9-2623A386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8" y="2142944"/>
            <a:ext cx="11615592" cy="3769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150259-F430-E7EB-B08E-64F8694EE73D}"/>
              </a:ext>
            </a:extLst>
          </p:cNvPr>
          <p:cNvSpPr txBox="1"/>
          <p:nvPr/>
        </p:nvSpPr>
        <p:spPr>
          <a:xfrm>
            <a:off x="710304" y="6101983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PASC Guidance (aapmr.org)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99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87F4-F955-1A4A-568E-D68E1995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42107"/>
          </a:xfrm>
        </p:spPr>
        <p:txBody>
          <a:bodyPr>
            <a:normAutofit fontScale="90000"/>
          </a:bodyPr>
          <a:lstStyle/>
          <a:p>
            <a:pPr>
              <a:lnSpc>
                <a:spcPct val="210437"/>
              </a:lnSpc>
            </a:pPr>
            <a:r>
              <a:rPr lang="en-US" sz="3200" dirty="0">
                <a:solidFill>
                  <a:srgbClr val="0070C0"/>
                </a:solidFill>
              </a:rPr>
              <a:t>Unexplained post-acute infection syndromes (PAIS)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EFCE8-5C66-64B5-7D18-D798972F5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248" y="1215715"/>
            <a:ext cx="10972800" cy="51850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7020" indent="-287020">
              <a:lnSpc>
                <a:spcPct val="120000"/>
              </a:lnSpc>
            </a:pPr>
            <a:r>
              <a:rPr lang="en-US" b="1" dirty="0"/>
              <a:t>Recognized as “failure to recover” from wide variety of infections</a:t>
            </a:r>
            <a:endParaRPr lang="en-US" dirty="0"/>
          </a:p>
          <a:p>
            <a:pPr marL="287020" indent="-287020">
              <a:lnSpc>
                <a:spcPct val="120000"/>
              </a:lnSpc>
            </a:pPr>
            <a:r>
              <a:rPr lang="en-US" dirty="0"/>
              <a:t>Core symptoms 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20000"/>
              </a:lnSpc>
            </a:pPr>
            <a:r>
              <a:rPr lang="en-US" dirty="0"/>
              <a:t>Exertional intolerance (post-exertional malaise)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20000"/>
              </a:lnSpc>
            </a:pPr>
            <a:r>
              <a:rPr lang="en-US" dirty="0"/>
              <a:t>Activity limitations due to disproportionate fatigue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20000"/>
              </a:lnSpc>
            </a:pPr>
            <a:r>
              <a:rPr lang="en-US" dirty="0"/>
              <a:t>Neurocognitive problems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20000"/>
              </a:lnSpc>
            </a:pPr>
            <a:r>
              <a:rPr lang="en-US" dirty="0"/>
              <a:t>Sleep problems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20000"/>
              </a:lnSpc>
            </a:pPr>
            <a:r>
              <a:rPr lang="en-US" dirty="0"/>
              <a:t>Recurrent flu-like symptoms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20000"/>
              </a:lnSpc>
            </a:pPr>
            <a:r>
              <a:rPr lang="en-US" dirty="0"/>
              <a:t>Wide variety of additional symptoms may be present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20000"/>
              </a:lnSpc>
            </a:pPr>
            <a:r>
              <a:rPr lang="en-US" dirty="0"/>
              <a:t>Some “trigger” specific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20000"/>
              </a:lnSpc>
            </a:pPr>
            <a:r>
              <a:rPr lang="en-US" dirty="0"/>
              <a:t>Results in heterogeneous clinical picture</a:t>
            </a:r>
            <a:endParaRPr lang="en-US" dirty="0">
              <a:cs typeface="Calibri" panose="020F0502020204030204"/>
            </a:endParaRPr>
          </a:p>
          <a:p>
            <a:pPr marL="801370" lvl="1" indent="-344170">
              <a:lnSpc>
                <a:spcPct val="120000"/>
              </a:lnSpc>
            </a:pPr>
            <a:r>
              <a:rPr lang="en-US" dirty="0"/>
              <a:t>Chronic complex illness requiring symptom management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F0097-71EB-9CB4-899B-E1EF504F63E4}"/>
              </a:ext>
            </a:extLst>
          </p:cNvPr>
          <p:cNvSpPr txBox="1"/>
          <p:nvPr/>
        </p:nvSpPr>
        <p:spPr>
          <a:xfrm>
            <a:off x="99751" y="6317676"/>
            <a:ext cx="4528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Choutka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J,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Jansari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V, Hornig M, Iwasaki A. Nat Med (2022) 28:911-923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625D7-5254-A69D-65B7-411EBFA6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9" r="18595"/>
          <a:stretch/>
        </p:blipFill>
        <p:spPr>
          <a:xfrm>
            <a:off x="7723762" y="1549401"/>
            <a:ext cx="4215443" cy="40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537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D25064-B191-1D94-C189-9CE1897DA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799617"/>
            <a:ext cx="10972800" cy="4201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7020" indent="-287020">
              <a:lnSpc>
                <a:spcPct val="105808"/>
              </a:lnSpc>
            </a:pPr>
            <a:r>
              <a:rPr lang="en-US" dirty="0"/>
              <a:t>The patients that have contributed their perspectives</a:t>
            </a: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CDC ME/CFS program</a:t>
            </a:r>
            <a:endParaRPr lang="en-US" dirty="0">
              <a:cs typeface="Calibri" panose="020F0502020204030204"/>
            </a:endParaRPr>
          </a:p>
          <a:p>
            <a:pPr marL="287020" indent="-287020">
              <a:lnSpc>
                <a:spcPct val="105808"/>
              </a:lnSpc>
            </a:pPr>
            <a:r>
              <a:rPr lang="en-US" dirty="0"/>
              <a:t>CDC Long COVID program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9CDCF-4E39-1652-AADD-8B691244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5944"/>
            <a:ext cx="10972800" cy="582610"/>
          </a:xfrm>
        </p:spPr>
        <p:txBody>
          <a:bodyPr>
            <a:noAutofit/>
          </a:bodyPr>
          <a:lstStyle/>
          <a:p>
            <a:pPr algn="ctr">
              <a:lnSpc>
                <a:spcPct val="108225"/>
              </a:lnSpc>
            </a:pPr>
            <a:r>
              <a:rPr lang="en-US" sz="3600" dirty="0">
                <a:solidFill>
                  <a:srgbClr val="0070C0"/>
                </a:solidFill>
              </a:rPr>
              <a:t>Acknowledgements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481491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B7C05D-DE54-DC0C-FC49-F1AFCB2F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9192"/>
            <a:ext cx="10972800" cy="66894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Discussion Questions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6202C9-8AF6-1D98-6110-DA1F87D5480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706877" y="1698036"/>
            <a:ext cx="1047020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What has been your experience with rehabilitative services to treat Long COVID?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What are the current gaps in the continuum of care for Long COVID?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49FF37-196D-8057-0C0F-6403DD626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3138"/>
            <a:ext cx="22313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670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7AB4-6601-430B-930D-B1696369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59" y="351841"/>
            <a:ext cx="11279081" cy="68750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Challenges shared by ME/CFS and PAIS</a:t>
            </a:r>
            <a:endParaRPr lang="en-US" sz="3200" b="1" strike="sngStrik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DC90-1177-45AC-BBD6-F97F9A4B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62" y="1509698"/>
            <a:ext cx="7433107" cy="4538979"/>
          </a:xfrm>
        </p:spPr>
        <p:txBody>
          <a:bodyPr>
            <a:normAutofit/>
          </a:bodyPr>
          <a:lstStyle/>
          <a:p>
            <a:r>
              <a:rPr lang="en-US" sz="2200" b="1" dirty="0"/>
              <a:t>Diagnosis relies on symptom profile </a:t>
            </a:r>
          </a:p>
          <a:p>
            <a:pPr lvl="1"/>
            <a:r>
              <a:rPr lang="en-US" sz="2200" dirty="0"/>
              <a:t>Temporal association with infection, if known</a:t>
            </a:r>
            <a:endParaRPr lang="en-US" sz="2200" strike="sngStrike" dirty="0"/>
          </a:p>
          <a:p>
            <a:r>
              <a:rPr lang="en-US" sz="2200" dirty="0"/>
              <a:t>Requires medical history, physical examination and testing </a:t>
            </a:r>
          </a:p>
          <a:p>
            <a:pPr lvl="1"/>
            <a:r>
              <a:rPr lang="en-US" sz="2200" dirty="0"/>
              <a:t>Identify treatable illnesses that could contribute to symptoms</a:t>
            </a:r>
          </a:p>
          <a:p>
            <a:r>
              <a:rPr lang="en-US" sz="2200" b="1" dirty="0"/>
              <a:t>Patients have difficulty finding health care providers that understand their illness</a:t>
            </a:r>
          </a:p>
          <a:p>
            <a:r>
              <a:rPr lang="en-US" sz="2200" dirty="0"/>
              <a:t>Chronic complex illnesses don’t fit into current clinical frameworks</a:t>
            </a:r>
          </a:p>
          <a:p>
            <a:r>
              <a:rPr lang="en-US" sz="2200" b="1" dirty="0"/>
              <a:t>No approved drugs for therapy </a:t>
            </a:r>
          </a:p>
          <a:p>
            <a:r>
              <a:rPr lang="en-US" sz="2200" dirty="0"/>
              <a:t>Clinical guidance at level of expert opinion</a:t>
            </a:r>
          </a:p>
          <a:p>
            <a:pPr lvl="1"/>
            <a:endParaRPr lang="en-US" sz="1600" dirty="0"/>
          </a:p>
        </p:txBody>
      </p:sp>
      <p:pic>
        <p:nvPicPr>
          <p:cNvPr id="5" name="Picture 4" descr="Doctor and patient">
            <a:extLst>
              <a:ext uri="{FF2B5EF4-FFF2-40B4-BE49-F238E27FC236}">
                <a16:creationId xmlns:a16="http://schemas.microsoft.com/office/drawing/2014/main" id="{CEBA80FC-368D-3673-7576-AFB4068D9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69" y="1833866"/>
            <a:ext cx="3827353" cy="26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4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E1DE-41A0-4E6A-8F63-A63291D9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4" y="337167"/>
            <a:ext cx="11727402" cy="85244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Integrated approach for ME/CFS and PAIS including Long COVID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EAB1CDA-A053-4438-814B-9802E724E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 r="-1" b="-1"/>
          <a:stretch/>
        </p:blipFill>
        <p:spPr bwMode="auto">
          <a:xfrm>
            <a:off x="649224" y="1589590"/>
            <a:ext cx="2885953" cy="46807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706E-C4B5-4AA3-9C18-36AC0936F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994" y="1589590"/>
            <a:ext cx="7883372" cy="4931243"/>
          </a:xfrm>
        </p:spPr>
        <p:txBody>
          <a:bodyPr>
            <a:noAutofit/>
          </a:bodyPr>
          <a:lstStyle/>
          <a:p>
            <a:r>
              <a:rPr lang="en-US" sz="2200" dirty="0"/>
              <a:t>Increase </a:t>
            </a:r>
            <a:r>
              <a:rPr lang="en-US" sz="2200" b="1" dirty="0"/>
              <a:t>access to multi-disciplinary health care</a:t>
            </a:r>
          </a:p>
          <a:p>
            <a:pPr lvl="1"/>
            <a:r>
              <a:rPr lang="en-US" sz="2200" dirty="0"/>
              <a:t>Empower primary care providers to diagnose and manage</a:t>
            </a:r>
          </a:p>
          <a:p>
            <a:pPr lvl="1"/>
            <a:r>
              <a:rPr lang="en-US" sz="2200" dirty="0"/>
              <a:t>Establish clinics seeing full spectrum of PAIS and related overlapping conditions (postural orthostatic tachycardia syndrome, dysautonomia, mast cell activation syndrome, fibromyalgia, etc.) </a:t>
            </a:r>
          </a:p>
          <a:p>
            <a:r>
              <a:rPr lang="en-US" sz="2200" b="1" dirty="0"/>
              <a:t>Develop case definitions </a:t>
            </a:r>
            <a:r>
              <a:rPr lang="en-US" sz="2200" dirty="0"/>
              <a:t>for clinical, research and surveillance applications</a:t>
            </a:r>
          </a:p>
          <a:p>
            <a:pPr lvl="1"/>
            <a:r>
              <a:rPr lang="en-US" sz="2200" dirty="0"/>
              <a:t>Infection not always recognized or documented</a:t>
            </a:r>
          </a:p>
          <a:p>
            <a:r>
              <a:rPr lang="en-US" sz="2200" b="1" dirty="0"/>
              <a:t>Research</a:t>
            </a:r>
            <a:r>
              <a:rPr lang="en-US" sz="2200" dirty="0"/>
              <a:t> to clarify mechanisms of disease</a:t>
            </a:r>
          </a:p>
          <a:p>
            <a:pPr lvl="1"/>
            <a:r>
              <a:rPr lang="en-US" sz="2200" dirty="0"/>
              <a:t>Studies including ME/CFS, Long COVID and related syndromes as comparison groups</a:t>
            </a:r>
          </a:p>
        </p:txBody>
      </p:sp>
    </p:spTree>
    <p:extLst>
      <p:ext uri="{BB962C8B-B14F-4D97-AF65-F5344CB8AC3E}">
        <p14:creationId xmlns:p14="http://schemas.microsoft.com/office/powerpoint/2010/main" val="30817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FFA1D7-A283-3809-5F95-33211B294F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Long COVID?</a:t>
            </a:r>
          </a:p>
        </p:txBody>
      </p:sp>
    </p:spTree>
    <p:extLst>
      <p:ext uri="{BB962C8B-B14F-4D97-AF65-F5344CB8AC3E}">
        <p14:creationId xmlns:p14="http://schemas.microsoft.com/office/powerpoint/2010/main" val="38024592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15B7CC-6E9C-507C-53D7-78761373C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88" y="1013834"/>
            <a:ext cx="10671455" cy="53624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26C553-B04F-440B-F9E2-F8E01572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43" y="197690"/>
            <a:ext cx="10515600" cy="6705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Timeline of Long COVID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A32A4-210A-4ECD-EE01-A442E928B5D8}"/>
              </a:ext>
            </a:extLst>
          </p:cNvPr>
          <p:cNvSpPr txBox="1"/>
          <p:nvPr/>
        </p:nvSpPr>
        <p:spPr>
          <a:xfrm>
            <a:off x="402188" y="6494106"/>
            <a:ext cx="9734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 et al. </a:t>
            </a:r>
            <a:r>
              <a:rPr lang="en-US" sz="1200" i="0" dirty="0">
                <a:solidFill>
                  <a:srgbClr val="222222"/>
                </a:solidFill>
                <a:effectLst/>
                <a:latin typeface="-apple-system"/>
                <a:hlinkClick r:id="rId3"/>
              </a:rPr>
              <a:t>The long-term health outcomes, pathophysiological mechanisms and multidisciplinary management of long COVID</a:t>
            </a:r>
            <a:r>
              <a:rPr lang="en-US" sz="1200" i="0" dirty="0">
                <a:solidFill>
                  <a:srgbClr val="222222"/>
                </a:solidFill>
                <a:effectLst/>
                <a:latin typeface="-apple-system"/>
              </a:rPr>
              <a:t>. </a:t>
            </a:r>
            <a:r>
              <a:rPr lang="en-US" sz="1200" i="1" dirty="0">
                <a:solidFill>
                  <a:srgbClr val="222222"/>
                </a:solidFill>
                <a:effectLst/>
                <a:latin typeface="-apple-system"/>
              </a:rPr>
              <a:t>Signal Trans Tar Therapy </a:t>
            </a:r>
            <a:r>
              <a:rPr lang="en-US" sz="1200" i="0" dirty="0">
                <a:solidFill>
                  <a:srgbClr val="222222"/>
                </a:solidFill>
                <a:effectLst/>
                <a:latin typeface="-apple-system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6215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06DD24-FBCA-3144-310D-938EF6B1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596654"/>
          </a:xfrm>
        </p:spPr>
        <p:txBody>
          <a:bodyPr>
            <a:normAutofit fontScale="90000"/>
          </a:bodyPr>
          <a:lstStyle/>
          <a:p>
            <a:pPr>
              <a:lnSpc>
                <a:spcPct val="189393"/>
              </a:lnSpc>
            </a:pPr>
            <a:r>
              <a:rPr lang="en-US" sz="3200" dirty="0">
                <a:solidFill>
                  <a:srgbClr val="0070C0"/>
                </a:solidFill>
              </a:rPr>
              <a:t>Symptoms 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4F70E7-463E-8075-ADED-EFF9F197E0FB}"/>
              </a:ext>
            </a:extLst>
          </p:cNvPr>
          <p:cNvSpPr txBox="1">
            <a:spLocks/>
          </p:cNvSpPr>
          <p:nvPr/>
        </p:nvSpPr>
        <p:spPr bwMode="auto">
          <a:xfrm>
            <a:off x="609600" y="1052513"/>
            <a:ext cx="4571999" cy="47529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General symptoms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Tiredness /fatigue that interferes with daily life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“post-exertional malaise”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Cardiovascular and Respiratory symptoms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Dyspnea/shortness of breath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Cough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Chest pain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Heart palpitations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Digestive symptoms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Diarrhea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Stomach pain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Neurological symptoms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Difficulty thinking or concentrating ( “brain fog”)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Headache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Sleep problems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Depression or anxiety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F7592-EACE-9FF5-A836-A4E44DA5D266}"/>
              </a:ext>
            </a:extLst>
          </p:cNvPr>
          <p:cNvSpPr txBox="1"/>
          <p:nvPr/>
        </p:nvSpPr>
        <p:spPr>
          <a:xfrm>
            <a:off x="-409575" y="6306362"/>
            <a:ext cx="4650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j-ea"/>
                <a:cs typeface="+mj-cs"/>
                <a:sym typeface="Calibri"/>
                <a:hlinkClick r:id="rId2"/>
              </a:rPr>
              <a:t>Long COVID or Post-COVID Conditions | CDC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Web Pro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8C4FA0-1922-522C-F2DB-E8BF2921D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1486144"/>
            <a:ext cx="6829173" cy="43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92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CB6BF9-CD57-4193-BC72-948BE580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pPr algn="ctr">
              <a:lnSpc>
                <a:spcPct val="100000"/>
              </a:lnSpc>
            </a:pPr>
            <a:r>
              <a:rPr lang="en-US" dirty="0"/>
              <a:t>Framework terminology for conditions following</a:t>
            </a:r>
            <a:br>
              <a:rPr lang="en-US" dirty="0"/>
            </a:br>
            <a:r>
              <a:rPr lang="en-US" dirty="0"/>
              <a:t>COVID-19</a:t>
            </a:r>
            <a:endParaRPr lang="en-US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25612-99A8-40FA-B8EA-4B6A20A0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 Consequences of Illness and Hospitalization</a:t>
            </a:r>
          </a:p>
          <a:p>
            <a:pPr>
              <a:buClr>
                <a:srgbClr val="0563C1"/>
              </a:buClr>
            </a:pPr>
            <a:r>
              <a:rPr lang="en-US" sz="2667" b="0" dirty="0"/>
              <a:t>Post ICU-syndrome</a:t>
            </a:r>
          </a:p>
          <a:p>
            <a:pPr>
              <a:buClr>
                <a:srgbClr val="0563C1"/>
              </a:buClr>
            </a:pPr>
            <a:r>
              <a:rPr lang="en-US" sz="2667" b="0" dirty="0"/>
              <a:t>Other complications of illness and treatment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2AADE1-51F7-4638-931F-AB5A7156B1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4178" y="1600201"/>
            <a:ext cx="5348223" cy="4191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Post-Acute Consequences of SARS-CoV-2 Infection</a:t>
            </a:r>
          </a:p>
          <a:p>
            <a:pPr>
              <a:buClr>
                <a:srgbClr val="0563C1"/>
              </a:buClr>
            </a:pPr>
            <a:r>
              <a:rPr lang="en-US" sz="2667" b="0"/>
              <a:t>System-specific pathology (e.g., lung fibrosis, stroke)</a:t>
            </a:r>
          </a:p>
          <a:p>
            <a:pPr>
              <a:buClr>
                <a:srgbClr val="0563C1"/>
              </a:buClr>
            </a:pPr>
            <a:r>
              <a:rPr lang="en-US" sz="2667" b="0"/>
              <a:t>Clinically significant symptoms with unclear pathology (e.g., ME/CFS*-like, dysautonomia)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19E42-788B-4FE9-A65F-43CFAE2EC0E7}"/>
              </a:ext>
            </a:extLst>
          </p:cNvPr>
          <p:cNvSpPr/>
          <p:nvPr/>
        </p:nvSpPr>
        <p:spPr>
          <a:xfrm>
            <a:off x="515898" y="1600201"/>
            <a:ext cx="5172892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hangingPunct="0"/>
            <a:r>
              <a:rPr lang="en-US" sz="2667" b="1" kern="0" dirty="0">
                <a:solidFill>
                  <a:srgbClr val="FFFFFF"/>
                </a:solidFill>
                <a:latin typeface="Myriad Web Pro"/>
                <a:sym typeface="Calibri"/>
              </a:rPr>
              <a:t>General Consequences of Illness and Hospitalization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2FE2B-6FAD-44D7-B702-3FD93461AB6C}"/>
              </a:ext>
            </a:extLst>
          </p:cNvPr>
          <p:cNvSpPr txBox="1"/>
          <p:nvPr/>
        </p:nvSpPr>
        <p:spPr>
          <a:xfrm>
            <a:off x="726017" y="5236505"/>
            <a:ext cx="1029640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609585" hangingPunct="0"/>
            <a:r>
              <a:rPr lang="en-US" sz="2400" b="1" kern="0">
                <a:solidFill>
                  <a:srgbClr val="006666"/>
                </a:solidFill>
                <a:latin typeface="Calibri" panose="020F0502020204030204" pitchFamily="34" charset="0"/>
                <a:ea typeface="+mj-ea"/>
                <a:cs typeface="+mj-cs"/>
                <a:sym typeface="Calibri"/>
              </a:rPr>
              <a:t>These conditions frequently overlap, patients may experience any combination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0CEB13-B68D-4BB3-8453-D9CF33AB82BD}"/>
              </a:ext>
            </a:extLst>
          </p:cNvPr>
          <p:cNvSpPr/>
          <p:nvPr/>
        </p:nvSpPr>
        <p:spPr>
          <a:xfrm>
            <a:off x="6234178" y="1600201"/>
            <a:ext cx="5172892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hangingPunct="0"/>
            <a:r>
              <a:rPr lang="en-US" sz="2667" b="1" kern="0" dirty="0">
                <a:solidFill>
                  <a:srgbClr val="FFFFFF"/>
                </a:solidFill>
                <a:latin typeface="Myriad Web Pro"/>
                <a:sym typeface="Calibri"/>
              </a:rPr>
              <a:t>Long COVID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FE86D-6871-47DF-A628-98C9B814608B}"/>
              </a:ext>
            </a:extLst>
          </p:cNvPr>
          <p:cNvSpPr txBox="1"/>
          <p:nvPr/>
        </p:nvSpPr>
        <p:spPr>
          <a:xfrm flipH="1">
            <a:off x="5936104" y="6340927"/>
            <a:ext cx="5769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hangingPunct="0"/>
            <a:r>
              <a:rPr lang="en-US" sz="1600" ker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  <a:sym typeface="Calibri"/>
              </a:rPr>
              <a:t>* ME/CFS: </a:t>
            </a:r>
            <a:r>
              <a:rPr lang="en-US" sz="1600" kern="0" err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  <a:sym typeface="Calibri"/>
              </a:rPr>
              <a:t>Myalgic</a:t>
            </a:r>
            <a:r>
              <a:rPr lang="en-US" sz="1600" ker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  <a:sym typeface="Calibri"/>
              </a:rPr>
              <a:t> Encephalomyelitis/Chronic Fatigue Syndrome</a:t>
            </a:r>
          </a:p>
        </p:txBody>
      </p:sp>
    </p:spTree>
    <p:extLst>
      <p:ext uri="{BB962C8B-B14F-4D97-AF65-F5344CB8AC3E}">
        <p14:creationId xmlns:p14="http://schemas.microsoft.com/office/powerpoint/2010/main" val="30152313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D6137A7768C4F887BE4C15FB666FE" ma:contentTypeVersion="8" ma:contentTypeDescription="Create a new document." ma:contentTypeScope="" ma:versionID="6d714bc27c0d2476cfcfc46617a85a8e">
  <xsd:schema xmlns:xsd="http://www.w3.org/2001/XMLSchema" xmlns:xs="http://www.w3.org/2001/XMLSchema" xmlns:p="http://schemas.microsoft.com/office/2006/metadata/properties" xmlns:ns2="1ba7171b-bee1-41b4-94c5-214e9f6977b0" xmlns:ns3="d3fdf717-482a-4e30-84d9-454596506beb" targetNamespace="http://schemas.microsoft.com/office/2006/metadata/properties" ma:root="true" ma:fieldsID="9298d2b8caee89499e96fdc8ad7c8d43" ns2:_="" ns3:_="">
    <xsd:import namespace="1ba7171b-bee1-41b4-94c5-214e9f6977b0"/>
    <xsd:import namespace="d3fdf717-482a-4e30-84d9-4545965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7171b-bee1-41b4-94c5-214e9f697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df717-482a-4e30-84d9-4545965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6B7A7F-1D5E-4F69-9369-6D95FAAE5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7171b-bee1-41b4-94c5-214e9f6977b0"/>
    <ds:schemaRef ds:uri="d3fdf717-482a-4e30-84d9-4545965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5307F4-9A7B-44AC-B73F-7B0313C974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B9C4A5-3C59-4763-9C98-3FC060FB282F}">
  <ds:schemaRefs>
    <ds:schemaRef ds:uri="http://purl.org/dc/terms/"/>
    <ds:schemaRef ds:uri="d3fdf717-482a-4e30-84d9-454596506beb"/>
    <ds:schemaRef ds:uri="1ba7171b-bee1-41b4-94c5-214e9f6977b0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12182</TotalTime>
  <Words>2087</Words>
  <Application>Microsoft Office PowerPoint</Application>
  <PresentationFormat>Widescreen</PresentationFormat>
  <Paragraphs>248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MS PGothic</vt:lpstr>
      <vt:lpstr>-apple-system</vt:lpstr>
      <vt:lpstr>Arial</vt:lpstr>
      <vt:lpstr>Calibri</vt:lpstr>
      <vt:lpstr>Calibri Light</vt:lpstr>
      <vt:lpstr>Courier New</vt:lpstr>
      <vt:lpstr>Harding</vt:lpstr>
      <vt:lpstr>Myriad Web Pro</vt:lpstr>
      <vt:lpstr>Open Sans</vt:lpstr>
      <vt:lpstr>Symbol</vt:lpstr>
      <vt:lpstr>Times New Roman</vt:lpstr>
      <vt:lpstr>Wingdings</vt:lpstr>
      <vt:lpstr>Office Theme</vt:lpstr>
      <vt:lpstr>Master</vt:lpstr>
      <vt:lpstr>1_Master</vt:lpstr>
      <vt:lpstr>Understanding Long COVID:  From epidemiology to clinical care   </vt:lpstr>
      <vt:lpstr>Many unexplained post-acute infection syndromes (PAIS) with many different pathogens  </vt:lpstr>
      <vt:lpstr>Unexplained post-acute infection syndromes (PAIS)</vt:lpstr>
      <vt:lpstr>Challenges shared by ME/CFS and PAIS</vt:lpstr>
      <vt:lpstr>Integrated approach for ME/CFS and PAIS including Long COVID</vt:lpstr>
      <vt:lpstr>PowerPoint Presentation</vt:lpstr>
      <vt:lpstr>Timeline of Long COVID</vt:lpstr>
      <vt:lpstr>Symptoms </vt:lpstr>
      <vt:lpstr>Framework terminology for conditions following COVID-19</vt:lpstr>
      <vt:lpstr>PowerPoint Presentation</vt:lpstr>
      <vt:lpstr>Risk Factors for Post-COVID Conditions</vt:lpstr>
      <vt:lpstr>Prevalence of Long COVID</vt:lpstr>
      <vt:lpstr>Trends of Long COVID and significant activity limitations among adults- United States, June 1–13, 2022, to June 7–19, 2023 </vt:lpstr>
      <vt:lpstr>Evidence of Disability Associated with Post-COVID Conditions</vt:lpstr>
      <vt:lpstr>Long COVID and Associated Disability</vt:lpstr>
      <vt:lpstr>PowerPoint Presentation</vt:lpstr>
      <vt:lpstr>Clinical challenges with Post-COVID conditions</vt:lpstr>
      <vt:lpstr>Information for healthcare providers on evaluating and caring for patients with Post-COVID conditions</vt:lpstr>
      <vt:lpstr>PowerPoint Presentation</vt:lpstr>
      <vt:lpstr>Healthcare Provider Appointments for Post-COVID Conditions</vt:lpstr>
      <vt:lpstr>Recommended Assessment Tools</vt:lpstr>
      <vt:lpstr>Management of Long COVID Symptoms </vt:lpstr>
      <vt:lpstr>Long COVID and Fatiguing Illness Recovery Program (LC&amp;FIRP)</vt:lpstr>
      <vt:lpstr>ME/CFS clinical experience helped LC&amp;FIRP</vt:lpstr>
      <vt:lpstr>PowerPoint Presentation</vt:lpstr>
      <vt:lpstr>Conclusions</vt:lpstr>
      <vt:lpstr>CDC’s website as educational resource – examples</vt:lpstr>
      <vt:lpstr>Medscape CME – Current course online</vt:lpstr>
      <vt:lpstr>Multi-disciplinary Consensus Guidance – PASC Collaborative</vt:lpstr>
      <vt:lpstr>Acknowledgements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Patel, Pragna (CDC/NCIRD/CORVD)</dc:creator>
  <cp:lastModifiedBy>Amesbury, Sarah</cp:lastModifiedBy>
  <cp:revision>15</cp:revision>
  <dcterms:created xsi:type="dcterms:W3CDTF">2024-01-20T16:24:18Z</dcterms:created>
  <dcterms:modified xsi:type="dcterms:W3CDTF">2024-05-28T14:42:33Z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2024-01-20T21:39:56Z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d9218c9e-f089-4754-864b-14f69ae6df02</vt:lpwstr>
  </property>
  <property fmtid="{D5CDD505-2E9C-101B-9397-08002B2CF9AE}" pid="8" name="MSIP_Label_7b94a7b8-f06c-4dfe-bdcc-9b548fd58c31_ContentBits">
    <vt:lpwstr>0</vt:lpwstr>
  </property>
  <property fmtid="{D5CDD505-2E9C-101B-9397-08002B2CF9AE}" pid="9" name="ContentTypeId">
    <vt:lpwstr>0x0101003A1D6137A7768C4F887BE4C15FB666FE</vt:lpwstr>
  </property>
</Properties>
</file>