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814" r:id="rId3"/>
    <p:sldId id="2937" r:id="rId4"/>
    <p:sldId id="259" r:id="rId5"/>
    <p:sldId id="257" r:id="rId6"/>
    <p:sldId id="2938" r:id="rId7"/>
    <p:sldId id="2939" r:id="rId8"/>
    <p:sldId id="2933" r:id="rId9"/>
    <p:sldId id="2935" r:id="rId10"/>
    <p:sldId id="2940" r:id="rId11"/>
    <p:sldId id="2931" r:id="rId12"/>
    <p:sldId id="297" r:id="rId13"/>
    <p:sldId id="2943" r:id="rId14"/>
    <p:sldId id="2936" r:id="rId15"/>
    <p:sldId id="2926" r:id="rId16"/>
    <p:sldId id="2927" r:id="rId17"/>
    <p:sldId id="2942" r:id="rId18"/>
    <p:sldId id="268" r:id="rId19"/>
    <p:sldId id="273" r:id="rId20"/>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36DCB0-8576-4821-B86E-84C79861285F}">
          <p14:sldIdLst>
            <p14:sldId id="256"/>
            <p14:sldId id="2814"/>
            <p14:sldId id="2937"/>
            <p14:sldId id="259"/>
            <p14:sldId id="257"/>
            <p14:sldId id="2938"/>
            <p14:sldId id="2939"/>
            <p14:sldId id="2933"/>
            <p14:sldId id="2935"/>
            <p14:sldId id="2940"/>
            <p14:sldId id="2931"/>
            <p14:sldId id="297"/>
            <p14:sldId id="2943"/>
            <p14:sldId id="2936"/>
            <p14:sldId id="2926"/>
            <p14:sldId id="2927"/>
            <p14:sldId id="2942"/>
            <p14:sldId id="268"/>
            <p14:sldId id="2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179D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61" autoAdjust="0"/>
    <p:restoredTop sz="50882" autoAdjust="0"/>
  </p:normalViewPr>
  <p:slideViewPr>
    <p:cSldViewPr snapToGrid="0">
      <p:cViewPr varScale="1">
        <p:scale>
          <a:sx n="36" d="100"/>
          <a:sy n="36" d="100"/>
        </p:scale>
        <p:origin x="1723" y="43"/>
      </p:cViewPr>
      <p:guideLst/>
    </p:cSldViewPr>
  </p:slideViewPr>
  <p:notesTextViewPr>
    <p:cViewPr>
      <p:scale>
        <a:sx n="3" d="2"/>
        <a:sy n="3" d="2"/>
      </p:scale>
      <p:origin x="0" y="0"/>
    </p:cViewPr>
  </p:notesTextViewPr>
  <p:sorterViewPr>
    <p:cViewPr>
      <p:scale>
        <a:sx n="100" d="100"/>
        <a:sy n="100" d="100"/>
      </p:scale>
      <p:origin x="0" y="-2712"/>
    </p:cViewPr>
  </p:sorterViewPr>
  <p:notesViewPr>
    <p:cSldViewPr snapToGrid="0">
      <p:cViewPr varScale="1">
        <p:scale>
          <a:sx n="65" d="100"/>
          <a:sy n="65" d="100"/>
        </p:scale>
        <p:origin x="1867"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77A87F-E10A-481A-A1F1-967AB24BA815}" type="doc">
      <dgm:prSet loTypeId="urn:microsoft.com/office/officeart/2005/8/layout/venn2" loCatId="relationship" qsTypeId="urn:microsoft.com/office/officeart/2005/8/quickstyle/simple1" qsCatId="simple" csTypeId="urn:microsoft.com/office/officeart/2005/8/colors/accent5_3" csCatId="accent5" phldr="1"/>
      <dgm:spPr/>
      <dgm:t>
        <a:bodyPr/>
        <a:lstStyle/>
        <a:p>
          <a:endParaRPr lang="en-US"/>
        </a:p>
      </dgm:t>
    </dgm:pt>
    <dgm:pt modelId="{5E71D62F-E86D-451F-B174-5A0256F47D63}">
      <dgm:prSet phldrT="[Text]"/>
      <dgm:spPr/>
      <dgm:t>
        <a:bodyPr/>
        <a:lstStyle/>
        <a:p>
          <a:r>
            <a:rPr lang="en-US" dirty="0">
              <a:latin typeface="+mj-lt"/>
            </a:rPr>
            <a:t>APTA Advocacy Network</a:t>
          </a:r>
        </a:p>
      </dgm:t>
    </dgm:pt>
    <dgm:pt modelId="{CC2A2769-D6E4-4666-9D1A-ECA6FB353944}" type="parTrans" cxnId="{E01D62C3-88F3-49CA-8A41-90CC2C1870B0}">
      <dgm:prSet/>
      <dgm:spPr/>
      <dgm:t>
        <a:bodyPr/>
        <a:lstStyle/>
        <a:p>
          <a:endParaRPr lang="en-US"/>
        </a:p>
      </dgm:t>
    </dgm:pt>
    <dgm:pt modelId="{3E409851-4A76-4444-8586-8F6F726F5A85}" type="sibTrans" cxnId="{E01D62C3-88F3-49CA-8A41-90CC2C1870B0}">
      <dgm:prSet/>
      <dgm:spPr/>
      <dgm:t>
        <a:bodyPr/>
        <a:lstStyle/>
        <a:p>
          <a:endParaRPr lang="en-US"/>
        </a:p>
      </dgm:t>
    </dgm:pt>
    <dgm:pt modelId="{63975287-E7CC-4C35-BA23-5C5357117A7F}">
      <dgm:prSet phldrT="[Text]"/>
      <dgm:spPr/>
      <dgm:t>
        <a:bodyPr/>
        <a:lstStyle/>
        <a:p>
          <a:r>
            <a:rPr lang="en-US" dirty="0">
              <a:latin typeface="+mj-lt"/>
            </a:rPr>
            <a:t>Key Contact</a:t>
          </a:r>
        </a:p>
      </dgm:t>
    </dgm:pt>
    <dgm:pt modelId="{0474DC6C-9375-4000-87A7-35C841658865}" type="parTrans" cxnId="{50150D6B-8E65-4755-8D21-2872B27D3EE9}">
      <dgm:prSet/>
      <dgm:spPr/>
      <dgm:t>
        <a:bodyPr/>
        <a:lstStyle/>
        <a:p>
          <a:endParaRPr lang="en-US"/>
        </a:p>
      </dgm:t>
    </dgm:pt>
    <dgm:pt modelId="{77D2F1F3-D38D-47E3-B196-FDE4D6B9AB4C}" type="sibTrans" cxnId="{50150D6B-8E65-4755-8D21-2872B27D3EE9}">
      <dgm:prSet/>
      <dgm:spPr/>
      <dgm:t>
        <a:bodyPr/>
        <a:lstStyle/>
        <a:p>
          <a:endParaRPr lang="en-US"/>
        </a:p>
      </dgm:t>
    </dgm:pt>
    <dgm:pt modelId="{FA646423-97EF-4734-B734-09FEE17223D5}">
      <dgm:prSet phldrT="[Text]"/>
      <dgm:spPr/>
      <dgm:t>
        <a:bodyPr/>
        <a:lstStyle/>
        <a:p>
          <a:r>
            <a:rPr lang="en-US" dirty="0">
              <a:latin typeface="+mj-lt"/>
            </a:rPr>
            <a:t>Federal Affairs Liaison</a:t>
          </a:r>
        </a:p>
      </dgm:t>
    </dgm:pt>
    <dgm:pt modelId="{914A01BD-5C41-4C71-9C83-E3E234600751}" type="parTrans" cxnId="{C1CB9101-0584-4847-894C-3BBE153955F2}">
      <dgm:prSet/>
      <dgm:spPr/>
      <dgm:t>
        <a:bodyPr/>
        <a:lstStyle/>
        <a:p>
          <a:endParaRPr lang="en-US"/>
        </a:p>
      </dgm:t>
    </dgm:pt>
    <dgm:pt modelId="{B447F358-6104-461B-80E0-7814699D019F}" type="sibTrans" cxnId="{C1CB9101-0584-4847-894C-3BBE153955F2}">
      <dgm:prSet/>
      <dgm:spPr/>
      <dgm:t>
        <a:bodyPr/>
        <a:lstStyle/>
        <a:p>
          <a:endParaRPr lang="en-US"/>
        </a:p>
      </dgm:t>
    </dgm:pt>
    <dgm:pt modelId="{C05B5EC4-F3F2-42FE-A91F-186AFE21D218}" type="pres">
      <dgm:prSet presAssocID="{4677A87F-E10A-481A-A1F1-967AB24BA815}" presName="Name0" presStyleCnt="0">
        <dgm:presLayoutVars>
          <dgm:chMax val="7"/>
          <dgm:resizeHandles val="exact"/>
        </dgm:presLayoutVars>
      </dgm:prSet>
      <dgm:spPr/>
    </dgm:pt>
    <dgm:pt modelId="{BEBB303E-A06E-4F1D-872C-FFA2D99F1332}" type="pres">
      <dgm:prSet presAssocID="{4677A87F-E10A-481A-A1F1-967AB24BA815}" presName="comp1" presStyleCnt="0"/>
      <dgm:spPr/>
    </dgm:pt>
    <dgm:pt modelId="{472BD3DB-78A1-44AD-880A-34906B6017E9}" type="pres">
      <dgm:prSet presAssocID="{4677A87F-E10A-481A-A1F1-967AB24BA815}" presName="circle1" presStyleLbl="node1" presStyleIdx="0" presStyleCnt="3" custLinFactNeighborX="-509" custLinFactNeighborY="-6734"/>
      <dgm:spPr/>
    </dgm:pt>
    <dgm:pt modelId="{4E9AC7EC-55BE-4DCF-8E57-EB0CC5E55C07}" type="pres">
      <dgm:prSet presAssocID="{4677A87F-E10A-481A-A1F1-967AB24BA815}" presName="c1text" presStyleLbl="node1" presStyleIdx="0" presStyleCnt="3">
        <dgm:presLayoutVars>
          <dgm:bulletEnabled val="1"/>
        </dgm:presLayoutVars>
      </dgm:prSet>
      <dgm:spPr/>
    </dgm:pt>
    <dgm:pt modelId="{02CC3661-97CA-4A4A-922F-944748A1B295}" type="pres">
      <dgm:prSet presAssocID="{4677A87F-E10A-481A-A1F1-967AB24BA815}" presName="comp2" presStyleCnt="0"/>
      <dgm:spPr/>
    </dgm:pt>
    <dgm:pt modelId="{92D4C5A6-DFD5-496B-A6B7-631F71967A9C}" type="pres">
      <dgm:prSet presAssocID="{4677A87F-E10A-481A-A1F1-967AB24BA815}" presName="circle2" presStyleLbl="node1" presStyleIdx="1" presStyleCnt="3"/>
      <dgm:spPr/>
    </dgm:pt>
    <dgm:pt modelId="{90DA0FE8-DC16-432C-9870-5F8050653C8F}" type="pres">
      <dgm:prSet presAssocID="{4677A87F-E10A-481A-A1F1-967AB24BA815}" presName="c2text" presStyleLbl="node1" presStyleIdx="1" presStyleCnt="3">
        <dgm:presLayoutVars>
          <dgm:bulletEnabled val="1"/>
        </dgm:presLayoutVars>
      </dgm:prSet>
      <dgm:spPr/>
    </dgm:pt>
    <dgm:pt modelId="{56060CFC-85CA-4C89-9236-914A412B7F71}" type="pres">
      <dgm:prSet presAssocID="{4677A87F-E10A-481A-A1F1-967AB24BA815}" presName="comp3" presStyleCnt="0"/>
      <dgm:spPr/>
    </dgm:pt>
    <dgm:pt modelId="{B20EC50D-E716-45E2-A230-A7A0DF42BDEE}" type="pres">
      <dgm:prSet presAssocID="{4677A87F-E10A-481A-A1F1-967AB24BA815}" presName="circle3" presStyleLbl="node1" presStyleIdx="2" presStyleCnt="3"/>
      <dgm:spPr/>
    </dgm:pt>
    <dgm:pt modelId="{4DB11289-D002-4ED0-8A51-CF6AD7D059C5}" type="pres">
      <dgm:prSet presAssocID="{4677A87F-E10A-481A-A1F1-967AB24BA815}" presName="c3text" presStyleLbl="node1" presStyleIdx="2" presStyleCnt="3">
        <dgm:presLayoutVars>
          <dgm:bulletEnabled val="1"/>
        </dgm:presLayoutVars>
      </dgm:prSet>
      <dgm:spPr/>
    </dgm:pt>
  </dgm:ptLst>
  <dgm:cxnLst>
    <dgm:cxn modelId="{C1CB9101-0584-4847-894C-3BBE153955F2}" srcId="{4677A87F-E10A-481A-A1F1-967AB24BA815}" destId="{FA646423-97EF-4734-B734-09FEE17223D5}" srcOrd="2" destOrd="0" parTransId="{914A01BD-5C41-4C71-9C83-E3E234600751}" sibTransId="{B447F358-6104-461B-80E0-7814699D019F}"/>
    <dgm:cxn modelId="{634DBD3C-51BD-4527-B1D7-92A24E7E272A}" type="presOf" srcId="{FA646423-97EF-4734-B734-09FEE17223D5}" destId="{B20EC50D-E716-45E2-A230-A7A0DF42BDEE}" srcOrd="0" destOrd="0" presId="urn:microsoft.com/office/officeart/2005/8/layout/venn2"/>
    <dgm:cxn modelId="{7C81E449-2871-4A77-80E9-62C1F3729D8C}" type="presOf" srcId="{63975287-E7CC-4C35-BA23-5C5357117A7F}" destId="{90DA0FE8-DC16-432C-9870-5F8050653C8F}" srcOrd="1" destOrd="0" presId="urn:microsoft.com/office/officeart/2005/8/layout/venn2"/>
    <dgm:cxn modelId="{50150D6B-8E65-4755-8D21-2872B27D3EE9}" srcId="{4677A87F-E10A-481A-A1F1-967AB24BA815}" destId="{63975287-E7CC-4C35-BA23-5C5357117A7F}" srcOrd="1" destOrd="0" parTransId="{0474DC6C-9375-4000-87A7-35C841658865}" sibTransId="{77D2F1F3-D38D-47E3-B196-FDE4D6B9AB4C}"/>
    <dgm:cxn modelId="{D8C64259-FBCD-40DD-BEB4-B9A6AEE54632}" type="presOf" srcId="{5E71D62F-E86D-451F-B174-5A0256F47D63}" destId="{4E9AC7EC-55BE-4DCF-8E57-EB0CC5E55C07}" srcOrd="1" destOrd="0" presId="urn:microsoft.com/office/officeart/2005/8/layout/venn2"/>
    <dgm:cxn modelId="{D76733A2-3524-4DA6-8F85-7A8633C65DFA}" type="presOf" srcId="{4677A87F-E10A-481A-A1F1-967AB24BA815}" destId="{C05B5EC4-F3F2-42FE-A91F-186AFE21D218}" srcOrd="0" destOrd="0" presId="urn:microsoft.com/office/officeart/2005/8/layout/venn2"/>
    <dgm:cxn modelId="{E0AD43A5-E5F3-42F9-B92A-CBF7DA8AF195}" type="presOf" srcId="{FA646423-97EF-4734-B734-09FEE17223D5}" destId="{4DB11289-D002-4ED0-8A51-CF6AD7D059C5}" srcOrd="1" destOrd="0" presId="urn:microsoft.com/office/officeart/2005/8/layout/venn2"/>
    <dgm:cxn modelId="{C5207DB3-6EF7-449B-B72E-6F05A103885A}" type="presOf" srcId="{63975287-E7CC-4C35-BA23-5C5357117A7F}" destId="{92D4C5A6-DFD5-496B-A6B7-631F71967A9C}" srcOrd="0" destOrd="0" presId="urn:microsoft.com/office/officeart/2005/8/layout/venn2"/>
    <dgm:cxn modelId="{ED51DCBF-D5B2-4FF7-A0DA-37C4680DF9B8}" type="presOf" srcId="{5E71D62F-E86D-451F-B174-5A0256F47D63}" destId="{472BD3DB-78A1-44AD-880A-34906B6017E9}" srcOrd="0" destOrd="0" presId="urn:microsoft.com/office/officeart/2005/8/layout/venn2"/>
    <dgm:cxn modelId="{E01D62C3-88F3-49CA-8A41-90CC2C1870B0}" srcId="{4677A87F-E10A-481A-A1F1-967AB24BA815}" destId="{5E71D62F-E86D-451F-B174-5A0256F47D63}" srcOrd="0" destOrd="0" parTransId="{CC2A2769-D6E4-4666-9D1A-ECA6FB353944}" sibTransId="{3E409851-4A76-4444-8586-8F6F726F5A85}"/>
    <dgm:cxn modelId="{1C052180-E9E6-43D0-B998-6175EE08AD88}" type="presParOf" srcId="{C05B5EC4-F3F2-42FE-A91F-186AFE21D218}" destId="{BEBB303E-A06E-4F1D-872C-FFA2D99F1332}" srcOrd="0" destOrd="0" presId="urn:microsoft.com/office/officeart/2005/8/layout/venn2"/>
    <dgm:cxn modelId="{90EE1101-CCA9-4959-AC40-220D198BECDF}" type="presParOf" srcId="{BEBB303E-A06E-4F1D-872C-FFA2D99F1332}" destId="{472BD3DB-78A1-44AD-880A-34906B6017E9}" srcOrd="0" destOrd="0" presId="urn:microsoft.com/office/officeart/2005/8/layout/venn2"/>
    <dgm:cxn modelId="{91EAFB14-B634-46B5-B8FA-70035FB8D303}" type="presParOf" srcId="{BEBB303E-A06E-4F1D-872C-FFA2D99F1332}" destId="{4E9AC7EC-55BE-4DCF-8E57-EB0CC5E55C07}" srcOrd="1" destOrd="0" presId="urn:microsoft.com/office/officeart/2005/8/layout/venn2"/>
    <dgm:cxn modelId="{B6A8D00B-D700-42F7-8458-63B86FFF6924}" type="presParOf" srcId="{C05B5EC4-F3F2-42FE-A91F-186AFE21D218}" destId="{02CC3661-97CA-4A4A-922F-944748A1B295}" srcOrd="1" destOrd="0" presId="urn:microsoft.com/office/officeart/2005/8/layout/venn2"/>
    <dgm:cxn modelId="{9418691B-CEF6-41CC-ADB0-CE0F21B263AF}" type="presParOf" srcId="{02CC3661-97CA-4A4A-922F-944748A1B295}" destId="{92D4C5A6-DFD5-496B-A6B7-631F71967A9C}" srcOrd="0" destOrd="0" presId="urn:microsoft.com/office/officeart/2005/8/layout/venn2"/>
    <dgm:cxn modelId="{D80ABDAC-60E1-4359-B6F7-B829D67DD866}" type="presParOf" srcId="{02CC3661-97CA-4A4A-922F-944748A1B295}" destId="{90DA0FE8-DC16-432C-9870-5F8050653C8F}" srcOrd="1" destOrd="0" presId="urn:microsoft.com/office/officeart/2005/8/layout/venn2"/>
    <dgm:cxn modelId="{7D594B8F-AB99-4394-A9E7-D9A221BB33B5}" type="presParOf" srcId="{C05B5EC4-F3F2-42FE-A91F-186AFE21D218}" destId="{56060CFC-85CA-4C89-9236-914A412B7F71}" srcOrd="2" destOrd="0" presId="urn:microsoft.com/office/officeart/2005/8/layout/venn2"/>
    <dgm:cxn modelId="{A32585A0-E70A-40AA-BAA8-DBB4DCDC2D80}" type="presParOf" srcId="{56060CFC-85CA-4C89-9236-914A412B7F71}" destId="{B20EC50D-E716-45E2-A230-A7A0DF42BDEE}" srcOrd="0" destOrd="0" presId="urn:microsoft.com/office/officeart/2005/8/layout/venn2"/>
    <dgm:cxn modelId="{057BD093-EF29-4C29-9947-FA90D9166C91}" type="presParOf" srcId="{56060CFC-85CA-4C89-9236-914A412B7F71}" destId="{4DB11289-D002-4ED0-8A51-CF6AD7D059C5}"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BD3DB-78A1-44AD-880A-34906B6017E9}">
      <dsp:nvSpPr>
        <dsp:cNvPr id="0" name=""/>
        <dsp:cNvSpPr/>
      </dsp:nvSpPr>
      <dsp:spPr>
        <a:xfrm>
          <a:off x="1476735" y="0"/>
          <a:ext cx="4970773" cy="4970773"/>
        </a:xfrm>
        <a:prstGeom prst="ellipse">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APTA Advocacy Network</a:t>
          </a:r>
        </a:p>
      </dsp:txBody>
      <dsp:txXfrm>
        <a:off x="3093479" y="248538"/>
        <a:ext cx="1737285" cy="745615"/>
      </dsp:txXfrm>
    </dsp:sp>
    <dsp:sp modelId="{92D4C5A6-DFD5-496B-A6B7-631F71967A9C}">
      <dsp:nvSpPr>
        <dsp:cNvPr id="0" name=""/>
        <dsp:cNvSpPr/>
      </dsp:nvSpPr>
      <dsp:spPr>
        <a:xfrm>
          <a:off x="2123383" y="1242693"/>
          <a:ext cx="3728079" cy="3728079"/>
        </a:xfrm>
        <a:prstGeom prst="ellipse">
          <a:avLst/>
        </a:prstGeom>
        <a:solidFill>
          <a:schemeClr val="accent5">
            <a:shade val="80000"/>
            <a:hueOff val="395215"/>
            <a:satOff val="-40649"/>
            <a:lumOff val="205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Key Contact</a:t>
          </a:r>
        </a:p>
      </dsp:txBody>
      <dsp:txXfrm>
        <a:off x="3118780" y="1475698"/>
        <a:ext cx="1737285" cy="699014"/>
      </dsp:txXfrm>
    </dsp:sp>
    <dsp:sp modelId="{B20EC50D-E716-45E2-A230-A7A0DF42BDEE}">
      <dsp:nvSpPr>
        <dsp:cNvPr id="0" name=""/>
        <dsp:cNvSpPr/>
      </dsp:nvSpPr>
      <dsp:spPr>
        <a:xfrm>
          <a:off x="2744729" y="2485386"/>
          <a:ext cx="2485386" cy="2485386"/>
        </a:xfrm>
        <a:prstGeom prst="ellipse">
          <a:avLst/>
        </a:prstGeom>
        <a:solidFill>
          <a:schemeClr val="accent5">
            <a:shade val="80000"/>
            <a:hueOff val="790431"/>
            <a:satOff val="-81298"/>
            <a:lumOff val="410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Federal Affairs Liaison</a:t>
          </a:r>
        </a:p>
      </dsp:txBody>
      <dsp:txXfrm>
        <a:off x="3108706" y="3106733"/>
        <a:ext cx="1757433" cy="124269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4:37:10.569"/>
    </inkml:context>
    <inkml:brush xml:id="br0">
      <inkml:brushProperty name="width" value="0.05" units="cm"/>
      <inkml:brushProperty name="height" value="0.05" units="cm"/>
    </inkml:brush>
  </inkml:definitions>
  <inkml:trace contextRef="#ctx0" brushRef="#br0">16 0 24575,'4'0'0,"-2"0"0,-11 1 0,6-1 0,-7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69514B57-AC10-4E66-B055-1E08A06E223B}" type="datetimeFigureOut">
              <a:rPr lang="en-US" smtClean="0"/>
              <a:t>3/9/2022</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6AEFB637-B57D-4560-B50F-19DE43BA0930}" type="slidenum">
              <a:rPr lang="en-US" smtClean="0"/>
              <a:t>‹#›</a:t>
            </a:fld>
            <a:endParaRPr lang="en-US"/>
          </a:p>
        </p:txBody>
      </p:sp>
    </p:spTree>
    <p:extLst>
      <p:ext uri="{BB962C8B-B14F-4D97-AF65-F5344CB8AC3E}">
        <p14:creationId xmlns:p14="http://schemas.microsoft.com/office/powerpoint/2010/main" val="2300642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Thank you for joining YOUR SCHOOL’S National Advocacy Dinner! This annual event is meant to inform students of the importance of advocacy and why getting involved throughout your career is important. </a:t>
            </a:r>
            <a:r>
              <a:rPr lang="en-US" altLang="en-US" sz="1200" dirty="0">
                <a:latin typeface="+mn-lt"/>
                <a:ea typeface="ヒラギノ角ゴ Pro W3"/>
                <a:cs typeface="ヒラギノ角ゴ Pro W3"/>
              </a:rPr>
              <a:t>Your participation in physical therapy advocacy is crucial in advancing policies that will positively impact the profession.  In this presentation, you will learn about some of the issues APTA advocates for and how you can get involved not only now, but throughout your career.  As the saying goes, if you aren’t at the table, you’re on the menu.</a:t>
            </a:r>
            <a:endParaRPr lang="en-US" sz="1200" dirty="0">
              <a:latin typeface="+mn-lt"/>
            </a:endParaRPr>
          </a:p>
        </p:txBody>
      </p:sp>
      <p:sp>
        <p:nvSpPr>
          <p:cNvPr id="4" name="Slide Number Placeholder 3"/>
          <p:cNvSpPr>
            <a:spLocks noGrp="1"/>
          </p:cNvSpPr>
          <p:nvPr>
            <p:ph type="sldNum" sz="quarter" idx="5"/>
          </p:nvPr>
        </p:nvSpPr>
        <p:spPr/>
        <p:txBody>
          <a:bodyPr/>
          <a:lstStyle/>
          <a:p>
            <a:fld id="{6AEFB637-B57D-4560-B50F-19DE43BA0930}" type="slidenum">
              <a:rPr lang="en-US" smtClean="0"/>
              <a:t>1</a:t>
            </a:fld>
            <a:endParaRPr lang="en-US"/>
          </a:p>
        </p:txBody>
      </p:sp>
    </p:spTree>
    <p:extLst>
      <p:ext uri="{BB962C8B-B14F-4D97-AF65-F5344CB8AC3E}">
        <p14:creationId xmlns:p14="http://schemas.microsoft.com/office/powerpoint/2010/main" val="4139793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Among others, APTA has two signature issues that impact students. </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National Health Service Corps: The National Health Service Corps Loan Repayment Program is a program that places medical professionals in areas of the country that need them the most, while paying student loans for qualified individuals. In exchange for working two years in a rural or underserved areas, providers can earn up to $50,000 in loan repayment. </a:t>
            </a:r>
            <a:r>
              <a:rPr lang="en-US" sz="1200" dirty="0">
                <a:effectLst/>
                <a:latin typeface="+mn-lt"/>
                <a:ea typeface="Times New Roman" panose="02020603050405020304" pitchFamily="18" charset="0"/>
              </a:rPr>
              <a:t>Adding physical therapists to the NHSC will ensure that patients in rural and underserved areas have access to nonpharmacological options for the prevention, treatment, and management of pain. This bill would help fight the opioid epidemic; physical therapy is an essential component to alter the trajectory of the current crisis.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r>
              <a:rPr lang="en-US" sz="1200" dirty="0">
                <a:latin typeface="+mn-lt"/>
              </a:rPr>
              <a:t>Workforce Diversity: This </a:t>
            </a:r>
            <a:r>
              <a:rPr lang="en-US" sz="1200" dirty="0">
                <a:effectLst/>
                <a:latin typeface="+mn-lt"/>
                <a:ea typeface="Calibri" panose="020F0502020204030204" pitchFamily="34" charset="0"/>
                <a:cs typeface="Times New Roman" panose="02020603050405020304" pitchFamily="18" charset="0"/>
              </a:rPr>
              <a:t>legislation would increase opportunities for individuals from underrepresented and disadvantaged backgrounds, including those from racial and ethnic minorities, in the professions of physical therapy, occupational therapy, speech language therapy, and audiology. This bill allows higher education programs for these professions to strengthen and increase the recruitment, enrollment, retention, and graduation of students from underrepresented and disadvantaged backgrounds. These strategies include community outreach, the creation or expansion of mentorship and tutoring programs, and providing scholarships and stipends to students.</a:t>
            </a:r>
            <a:endParaRPr lang="en-US" sz="1200" dirty="0">
              <a:latin typeface="+mn-lt"/>
            </a:endParaRPr>
          </a:p>
          <a:p>
            <a:endParaRPr lang="en-US" sz="1200" dirty="0">
              <a:latin typeface="+mn-lt"/>
            </a:endParaRPr>
          </a:p>
          <a:p>
            <a:r>
              <a:rPr lang="en-US" sz="1200" dirty="0">
                <a:latin typeface="+mn-lt"/>
              </a:rPr>
              <a:t>Visit the APTA Legislative Action Center and Patient Action Center to send letters to your members of Congress and tell you story of how this legislation would impact you and your future.</a:t>
            </a:r>
          </a:p>
          <a:p>
            <a:endParaRPr lang="en-US" sz="1200" dirty="0">
              <a:latin typeface="+mn-lt"/>
            </a:endParaRPr>
          </a:p>
          <a:p>
            <a:r>
              <a:rPr lang="en-US" sz="1200" dirty="0">
                <a:latin typeface="+mn-lt"/>
              </a:rPr>
              <a:t>TRANSITION:  What are other issues APTA works on?</a:t>
            </a:r>
          </a:p>
        </p:txBody>
      </p:sp>
      <p:sp>
        <p:nvSpPr>
          <p:cNvPr id="4" name="Slide Number Placeholder 3"/>
          <p:cNvSpPr>
            <a:spLocks noGrp="1"/>
          </p:cNvSpPr>
          <p:nvPr>
            <p:ph type="sldNum" sz="quarter" idx="5"/>
          </p:nvPr>
        </p:nvSpPr>
        <p:spPr/>
        <p:txBody>
          <a:bodyPr/>
          <a:lstStyle/>
          <a:p>
            <a:fld id="{6AEFB637-B57D-4560-B50F-19DE43BA0930}" type="slidenum">
              <a:rPr lang="en-US" smtClean="0"/>
              <a:t>10</a:t>
            </a:fld>
            <a:endParaRPr lang="en-US"/>
          </a:p>
        </p:txBody>
      </p:sp>
    </p:spTree>
    <p:extLst>
      <p:ext uri="{BB962C8B-B14F-4D97-AF65-F5344CB8AC3E}">
        <p14:creationId xmlns:p14="http://schemas.microsoft.com/office/powerpoint/2010/main" val="3532920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As mentioned before, APTA works on many issues that impact the physical therapy profession, with an emphasis on the many!  Two recent bills that were introduced are locum tenens and Medicare opt-out legislation.</a:t>
            </a:r>
          </a:p>
          <a:p>
            <a:endParaRPr lang="en-US" sz="1200" dirty="0">
              <a:latin typeface="+mn-lt"/>
            </a:endParaRPr>
          </a:p>
          <a:p>
            <a:r>
              <a:rPr lang="en-US" sz="1200" dirty="0">
                <a:latin typeface="+mn-lt"/>
              </a:rPr>
              <a:t>Locum tenens </a:t>
            </a:r>
            <a:r>
              <a:rPr lang="en-US" sz="1200" b="0" i="0" dirty="0">
                <a:solidFill>
                  <a:srgbClr val="121212"/>
                </a:solidFill>
                <a:effectLst/>
                <a:latin typeface="+mn-lt"/>
              </a:rPr>
              <a:t>is the term for a system in place under Medicare that allows a physical therapist to bring in another licensed PT to treat Medicare patients and bill Medicare through the practice provider number during temporary absences. However, there are limits on who can use the system. </a:t>
            </a:r>
            <a:r>
              <a:rPr lang="en-US" dirty="0"/>
              <a:t>H.R. 1611/S. 2612</a:t>
            </a:r>
            <a:r>
              <a:rPr lang="en-US" sz="1200" b="0" i="0" dirty="0">
                <a:solidFill>
                  <a:srgbClr val="121212"/>
                </a:solidFill>
                <a:effectLst/>
                <a:latin typeface="+mn-lt"/>
              </a:rPr>
              <a:t>, the Prevent Interruptions in Physical Therapy Act, would expand locum tenens to all PTs and PTAs nationwide. Continuity of care is important, particularly in physical therapy. Patients shouldn't have to have their care interrupted, and PTs shouldn't be forced to suspend services during temporary absences for illness, pregnancy, vacation, or continuing medical education.</a:t>
            </a:r>
            <a:r>
              <a:rPr lang="en-US" sz="1200" b="0" i="0" dirty="0">
                <a:solidFill>
                  <a:schemeClr val="tx1"/>
                </a:solidFill>
                <a:effectLst/>
                <a:latin typeface="+mn-lt"/>
                <a:ea typeface="+mn-ea"/>
                <a:cs typeface="+mn-cs"/>
              </a:rPr>
              <a:t> </a:t>
            </a:r>
          </a:p>
          <a:p>
            <a:endParaRPr lang="en-US" sz="1200" b="0" i="0" dirty="0">
              <a:solidFill>
                <a:schemeClr val="tx1"/>
              </a:solidFill>
              <a:effectLst/>
              <a:latin typeface="+mn-lt"/>
              <a:ea typeface="+mn-ea"/>
              <a:cs typeface="+mn-cs"/>
            </a:endParaRPr>
          </a:p>
          <a:p>
            <a:r>
              <a:rPr lang="en-US" sz="1200" dirty="0">
                <a:solidFill>
                  <a:srgbClr val="000000"/>
                </a:solidFill>
                <a:effectLst/>
                <a:latin typeface="+mn-lt"/>
                <a:ea typeface="Times New Roman" panose="02020603050405020304" pitchFamily="18" charset="0"/>
                <a:cs typeface="Arial" panose="020B0604020202020204" pitchFamily="34" charset="0"/>
              </a:rPr>
              <a:t>The Medicare Patient Empowerment Act (</a:t>
            </a:r>
            <a:r>
              <a:rPr lang="en-US" dirty="0"/>
              <a:t>3322/S. 826</a:t>
            </a:r>
            <a:r>
              <a:rPr lang="en-US" sz="1200" dirty="0">
                <a:solidFill>
                  <a:srgbClr val="000000"/>
                </a:solidFill>
                <a:effectLst/>
                <a:latin typeface="+mn-lt"/>
                <a:ea typeface="Times New Roman" panose="02020603050405020304" pitchFamily="18" charset="0"/>
                <a:cs typeface="Arial" panose="020B0604020202020204" pitchFamily="34" charset="0"/>
              </a:rPr>
              <a:t>)</a:t>
            </a:r>
            <a:r>
              <a:rPr lang="en-US" sz="1200" i="1" dirty="0">
                <a:solidFill>
                  <a:srgbClr val="000000"/>
                </a:solidFill>
                <a:effectLst/>
                <a:latin typeface="+mn-lt"/>
                <a:ea typeface="Times New Roman" panose="02020603050405020304" pitchFamily="18" charset="0"/>
                <a:cs typeface="Arial" panose="020B0604020202020204" pitchFamily="34" charset="0"/>
              </a:rPr>
              <a:t> </a:t>
            </a:r>
            <a:r>
              <a:rPr lang="en-US" sz="1200" i="0" dirty="0">
                <a:solidFill>
                  <a:srgbClr val="000000"/>
                </a:solidFill>
                <a:effectLst/>
                <a:latin typeface="+mn-lt"/>
                <a:ea typeface="Times New Roman" panose="02020603050405020304" pitchFamily="18" charset="0"/>
                <a:cs typeface="Arial" panose="020B0604020202020204" pitchFamily="34" charset="0"/>
              </a:rPr>
              <a:t>is</a:t>
            </a:r>
            <a:r>
              <a:rPr lang="en-US" sz="1200" i="1" dirty="0">
                <a:solidFill>
                  <a:srgbClr val="000000"/>
                </a:solidFill>
                <a:effectLst/>
                <a:latin typeface="+mn-lt"/>
                <a:ea typeface="Times New Roman" panose="02020603050405020304" pitchFamily="18" charset="0"/>
                <a:cs typeface="Arial" panose="020B0604020202020204" pitchFamily="34" charset="0"/>
              </a:rPr>
              <a:t> </a:t>
            </a:r>
            <a:r>
              <a:rPr lang="en-US" sz="1200" dirty="0">
                <a:solidFill>
                  <a:srgbClr val="000000"/>
                </a:solidFill>
                <a:effectLst/>
                <a:latin typeface="+mn-lt"/>
                <a:ea typeface="Times New Roman" panose="02020603050405020304" pitchFamily="18" charset="0"/>
                <a:cs typeface="Arial" panose="020B0604020202020204" pitchFamily="34" charset="0"/>
              </a:rPr>
              <a:t>legislation that would permit physical therapists to privately contract with Medicare beneficiaries. Patient access to physical therapist services would be increased by eliminating unnecessary regulatory, legal, and payment policy barriers. </a:t>
            </a:r>
            <a:r>
              <a:rPr lang="en-US" sz="1200" b="0" dirty="0">
                <a:solidFill>
                  <a:srgbClr val="000000"/>
                </a:solidFill>
                <a:effectLst/>
                <a:latin typeface="+mn-lt"/>
                <a:ea typeface="Times New Roman" panose="02020603050405020304" pitchFamily="18" charset="0"/>
                <a:cs typeface="Arial" panose="020B0604020202020204" pitchFamily="34" charset="0"/>
              </a:rPr>
              <a:t>By allowing physical therapists to “opt out” of the Medicare program and privately contract with Medicare beneficiaries, many would be empowered to select the health professional of their choice. </a:t>
            </a:r>
          </a:p>
          <a:p>
            <a:endParaRPr lang="en-US" sz="1200" b="0" dirty="0">
              <a:solidFill>
                <a:srgbClr val="000000"/>
              </a:solidFill>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cs typeface="Times New Roman" panose="02020603050405020304" pitchFamily="18" charset="0"/>
              </a:rPr>
              <a:t>Lymphedema: </a:t>
            </a:r>
            <a:r>
              <a:rPr lang="en-US" sz="1200" dirty="0">
                <a:effectLst/>
                <a:latin typeface="+mn-lt"/>
                <a:ea typeface="Calibri" panose="020F0502020204030204" pitchFamily="34" charset="0"/>
              </a:rPr>
              <a:t>APTA is part of the coalition supporting the Lymphedema Treatment Act </a:t>
            </a:r>
            <a:r>
              <a:rPr lang="en-US" dirty="0"/>
              <a:t>(H.R. 3630/S. 1315)</a:t>
            </a:r>
            <a:r>
              <a:rPr lang="en-US" sz="1200" dirty="0">
                <a:effectLst/>
                <a:latin typeface="+mn-lt"/>
                <a:ea typeface="Calibri" panose="020F0502020204030204" pitchFamily="34" charset="0"/>
              </a:rPr>
              <a:t>. This bill will improve coverage for the treatment of lymphedema from any cause by amending Medicare statute to allow for coverage of compression supplies. </a:t>
            </a:r>
            <a:endParaRPr lang="en-US" sz="1200" dirty="0">
              <a:latin typeface="+mn-lt"/>
            </a:endParaRPr>
          </a:p>
          <a:p>
            <a:endParaRPr lang="en-US" sz="1200" dirty="0">
              <a:latin typeface="+mn-lt"/>
            </a:endParaRPr>
          </a:p>
          <a:p>
            <a:r>
              <a:rPr lang="en-US" sz="1200" dirty="0">
                <a:latin typeface="+mn-lt"/>
              </a:rPr>
              <a:t>Community Health Centers: </a:t>
            </a:r>
            <a:r>
              <a:rPr lang="en-US" sz="1200" dirty="0">
                <a:effectLst/>
                <a:latin typeface="+mn-lt"/>
                <a:ea typeface="Calibri" panose="020F0502020204030204" pitchFamily="34" charset="0"/>
                <a:cs typeface="Times New Roman" panose="02020603050405020304" pitchFamily="18" charset="0"/>
              </a:rPr>
              <a:t>The Primary Health Services Enhancement Act (H.R. 5365) is bipartisan legislation would increase patient access to essential physical therapy services to children and adults who receive care at rural health clinics and federally qualified health centers, also known as community health centers (CHCs). </a:t>
            </a:r>
            <a:endParaRPr lang="en-US" sz="1200" dirty="0">
              <a:latin typeface="+mn-lt"/>
            </a:endParaRPr>
          </a:p>
          <a:p>
            <a:endParaRPr lang="en-US" sz="1200" dirty="0">
              <a:latin typeface="+mn-lt"/>
            </a:endParaRPr>
          </a:p>
          <a:p>
            <a:pPr marL="0" marR="0">
              <a:lnSpc>
                <a:spcPct val="107000"/>
              </a:lnSpc>
              <a:spcBef>
                <a:spcPts val="0"/>
              </a:spcBef>
              <a:spcAft>
                <a:spcPts val="800"/>
              </a:spcAft>
            </a:pPr>
            <a:r>
              <a:rPr lang="en-US" sz="1200" dirty="0">
                <a:latin typeface="+mn-lt"/>
              </a:rPr>
              <a:t>Prior Authorization: </a:t>
            </a:r>
            <a:r>
              <a:rPr lang="en-US" sz="1200" dirty="0">
                <a:solidFill>
                  <a:srgbClr val="333333"/>
                </a:solidFill>
                <a:effectLst/>
                <a:latin typeface="+mn-lt"/>
                <a:ea typeface="Times New Roman" panose="02020603050405020304" pitchFamily="18" charset="0"/>
              </a:rPr>
              <a:t>Many APTA members report that medically necessary physical therapist services are delayed, greatly impacting patients’ clinical outcomes, because of the amount of time and resources they spend on documentation and administrative tasks. </a:t>
            </a:r>
            <a:r>
              <a:rPr lang="en-US" sz="1200" dirty="0">
                <a:effectLst/>
                <a:latin typeface="+mn-lt"/>
                <a:ea typeface="Calibri" panose="020F0502020204030204" pitchFamily="34" charset="0"/>
                <a:cs typeface="Times New Roman" panose="02020603050405020304" pitchFamily="18" charset="0"/>
              </a:rPr>
              <a:t>The Improving Seniors’ Timely Access to Care Act is bipartisan legislation would streamline the prior authorization process.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rPr>
              <a:t>Concussions: </a:t>
            </a:r>
            <a:r>
              <a:rPr lang="en-US" sz="1200" b="0" i="0" dirty="0">
                <a:solidFill>
                  <a:srgbClr val="121212"/>
                </a:solidFill>
                <a:effectLst/>
                <a:latin typeface="+mn-lt"/>
              </a:rPr>
              <a:t>This legislation encourages the development of concussion management guidelines that will strengthen the procedures involving the prevention, identification, and treatment of concussions in elementary and secondary schools.</a:t>
            </a:r>
            <a:endParaRPr lang="en-US" sz="1200" dirty="0">
              <a:latin typeface="+mn-lt"/>
            </a:endParaRPr>
          </a:p>
          <a:p>
            <a:endParaRPr lang="en-US" sz="1200" dirty="0">
              <a:latin typeface="+mn-lt"/>
            </a:endParaRPr>
          </a:p>
          <a:p>
            <a:r>
              <a:rPr lang="en-US" sz="1200" dirty="0">
                <a:latin typeface="+mn-lt"/>
              </a:rPr>
              <a:t>This is just a small sample of the issues APTA works on. Please visit apta.org/advocacy to learn more and raise your voice with your legislators.</a:t>
            </a:r>
          </a:p>
          <a:p>
            <a:endParaRPr lang="en-US" sz="1200" dirty="0">
              <a:latin typeface="+mn-lt"/>
            </a:endParaRPr>
          </a:p>
          <a:p>
            <a:r>
              <a:rPr lang="en-US" sz="1200" dirty="0">
                <a:latin typeface="+mn-lt"/>
              </a:rPr>
              <a:t>TRANSITION: How can you get started and get involved?</a:t>
            </a:r>
          </a:p>
          <a:p>
            <a:endParaRPr lang="en-US" sz="1200" dirty="0">
              <a:latin typeface="+mn-lt"/>
            </a:endParaRPr>
          </a:p>
        </p:txBody>
      </p:sp>
      <p:sp>
        <p:nvSpPr>
          <p:cNvPr id="4" name="Slide Number Placeholder 3"/>
          <p:cNvSpPr>
            <a:spLocks noGrp="1"/>
          </p:cNvSpPr>
          <p:nvPr>
            <p:ph type="sldNum" sz="quarter" idx="5"/>
          </p:nvPr>
        </p:nvSpPr>
        <p:spPr/>
        <p:txBody>
          <a:bodyPr/>
          <a:lstStyle/>
          <a:p>
            <a:fld id="{6AEFB637-B57D-4560-B50F-19DE43BA0930}" type="slidenum">
              <a:rPr lang="en-US" smtClean="0"/>
              <a:t>11</a:t>
            </a:fld>
            <a:endParaRPr lang="en-US"/>
          </a:p>
        </p:txBody>
      </p:sp>
    </p:spTree>
    <p:extLst>
      <p:ext uri="{BB962C8B-B14F-4D97-AF65-F5344CB8AC3E}">
        <p14:creationId xmlns:p14="http://schemas.microsoft.com/office/powerpoint/2010/main" val="638398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you choose to participate in advocacy, APTA has a place for you. Before you get started, it’s important to know that a</a:t>
            </a:r>
            <a:r>
              <a:rPr lang="en-US" sz="1200" dirty="0">
                <a:latin typeface="+mn-lt"/>
              </a:rPr>
              <a:t>dvocacy is a marathon, not a sprint. Advocacy can often take a long time and we must be persistent, patient, and persuasive.</a:t>
            </a:r>
            <a:endParaRPr lang="en-US" dirty="0"/>
          </a:p>
          <a:p>
            <a:endParaRPr lang="en-US" dirty="0"/>
          </a:p>
          <a:p>
            <a:r>
              <a:rPr lang="en-US" dirty="0"/>
              <a:t>TRANSITION: What advocacy programs does APTA have?</a:t>
            </a:r>
          </a:p>
        </p:txBody>
      </p:sp>
      <p:sp>
        <p:nvSpPr>
          <p:cNvPr id="4" name="Slide Number Placeholder 3"/>
          <p:cNvSpPr>
            <a:spLocks noGrp="1"/>
          </p:cNvSpPr>
          <p:nvPr>
            <p:ph type="sldNum" sz="quarter" idx="5"/>
          </p:nvPr>
        </p:nvSpPr>
        <p:spPr/>
        <p:txBody>
          <a:bodyPr/>
          <a:lstStyle/>
          <a:p>
            <a:fld id="{6AEFB637-B57D-4560-B50F-19DE43BA0930}" type="slidenum">
              <a:rPr lang="en-US" smtClean="0"/>
              <a:t>12</a:t>
            </a:fld>
            <a:endParaRPr lang="en-US"/>
          </a:p>
        </p:txBody>
      </p:sp>
    </p:spTree>
    <p:extLst>
      <p:ext uri="{BB962C8B-B14F-4D97-AF65-F5344CB8AC3E}">
        <p14:creationId xmlns:p14="http://schemas.microsoft.com/office/powerpoint/2010/main" val="180402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the National Advocacy Dinner that you are taking part in right now, APTA has other student programs.</a:t>
            </a:r>
          </a:p>
          <a:p>
            <a:endParaRPr lang="en-US" dirty="0"/>
          </a:p>
          <a:p>
            <a:r>
              <a:rPr lang="en-US" dirty="0"/>
              <a:t>The Student Advocacy Challenge is a competition among PT and PTA programs to participate in advocacy activities for points. On the Student Advocacy Challenge website, there is a menu of activities that you can complete for points. You can submit your activities for credit through the APTA website or APTA Advocacy App.</a:t>
            </a:r>
          </a:p>
          <a:p>
            <a:endParaRPr lang="en-US" dirty="0"/>
          </a:p>
          <a:p>
            <a:r>
              <a:rPr lang="en-US" dirty="0"/>
              <a:t>The Challenge runs from January 2022-end of December 2022. The winning program will not only get bragging rights, but featured on APTA’s website and will receive a virtual </a:t>
            </a:r>
            <a:r>
              <a:rPr lang="en-US" sz="1800" dirty="0">
                <a:effectLst/>
                <a:latin typeface="Arial" panose="020B0604020202020204" pitchFamily="34" charset="0"/>
                <a:ea typeface="Arial" panose="020B0604020202020204" pitchFamily="34" charset="0"/>
                <a:cs typeface="Times New Roman" panose="02020603050405020304" pitchFamily="18" charset="0"/>
              </a:rPr>
              <a:t>or in-person presentation by an APTA staff or Board member of the program’s choice. </a:t>
            </a:r>
          </a:p>
          <a:p>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r>
              <a:rPr lang="en-US" sz="1800" dirty="0">
                <a:effectLst/>
                <a:latin typeface="Arial" panose="020B0604020202020204" pitchFamily="34" charset="0"/>
                <a:ea typeface="Arial" panose="020B0604020202020204" pitchFamily="34" charset="0"/>
                <a:cs typeface="Times New Roman" panose="02020603050405020304" pitchFamily="18" charset="0"/>
              </a:rPr>
              <a:t>In the fall, students rally around an issue impactful to them and their future by participating in Flash Action Strategy. </a:t>
            </a:r>
            <a:r>
              <a:rPr lang="en-US" sz="1800" dirty="0"/>
              <a:t>Flash Action Strategy is a two-day, student-led social media blitz that includes connecting with your legislators on social media and sending letters to your members of Congress. In the past few years, students participating in FAS have been responsible for over 81,000 letters going to Congress. It’s as easy as sending a tweet to participate, and with the collective action of all students, we can make a big difference!</a:t>
            </a:r>
          </a:p>
          <a:p>
            <a:endParaRPr lang="en-US" sz="1800" dirty="0"/>
          </a:p>
          <a:p>
            <a:r>
              <a:rPr lang="en-US" sz="1800" dirty="0"/>
              <a:t>Be on the lookout for more information over the summer and the 2022 Flash Action Strategy will be sometime in September.</a:t>
            </a:r>
          </a:p>
          <a:p>
            <a:endParaRPr lang="en-US" sz="1800" dirty="0"/>
          </a:p>
          <a:p>
            <a:r>
              <a:rPr lang="en-US" sz="1800" dirty="0"/>
              <a:t>Transition: What kind of advocacy programs are available to participate in throughout your career?</a:t>
            </a:r>
          </a:p>
          <a:p>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13</a:t>
            </a:fld>
            <a:endParaRPr lang="en-US"/>
          </a:p>
        </p:txBody>
      </p:sp>
    </p:spTree>
    <p:extLst>
      <p:ext uri="{BB962C8B-B14F-4D97-AF65-F5344CB8AC3E}">
        <p14:creationId xmlns:p14="http://schemas.microsoft.com/office/powerpoint/2010/main" val="866099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APTA has a structured grassroots program to amplify the voice of the profession, build relationships with lawmakers, and show our collective power.  </a:t>
            </a:r>
          </a:p>
          <a:p>
            <a:endParaRPr lang="en-US" sz="1200" dirty="0">
              <a:latin typeface="+mn-lt"/>
            </a:endParaRPr>
          </a:p>
          <a:p>
            <a:r>
              <a:rPr lang="en-US" sz="1200" dirty="0">
                <a:latin typeface="+mn-lt"/>
              </a:rPr>
              <a:t>The first, easiest way to get involved is to join the APTA Advocacy Network. This is APTA’s strength in numbers. Network members receive periodic action alerts, which asks for support on an issue by sending a letter to your members of Congress. By sending thousands of letters to Capitol Hill on a particular topic, this shows support and helps to educate and inform lawmakers. It takes minimal time to be a part of the APTA Advocacy Network but makes a huge impact; to send a letter to Congress takes about 3 minutes. APTA Advocacy Network members also receive Information Bulletins, which are breaking news updates, and a newsletter.</a:t>
            </a:r>
          </a:p>
          <a:p>
            <a:endParaRPr lang="en-US" sz="1200" dirty="0">
              <a:latin typeface="+mn-lt"/>
            </a:endParaRPr>
          </a:p>
          <a:p>
            <a:r>
              <a:rPr lang="en-US" sz="1200" dirty="0">
                <a:latin typeface="+mn-lt"/>
              </a:rPr>
              <a:t>APTA has two places to take action and send letters to Congress. The first is the Legislative Action Center, open to APTA members only, and the second is the public Patient Action Center. APTA Advocacy Network members are encouraged to ask fellow APTA members to join the network, and ask friends, family, colleagues, etc. to participate by sending letters of their own through the Patient Action Center.</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Next in the grassroots structure is the Key Contact program. </a:t>
            </a:r>
            <a:r>
              <a:rPr lang="en-US" altLang="en-US" sz="1200" dirty="0">
                <a:latin typeface="+mn-lt"/>
                <a:ea typeface="ヒラギノ角ゴ Pro W3"/>
                <a:cs typeface="ヒラギノ角ゴ Pro W3"/>
              </a:rPr>
              <a:t>Key Contacts serve as the liaison between a member of Congress and APTA. We rely on Key Contacts to reach out to their member of Congress when we need their support for legislation, sign-on letters, briefings, and more as well as educate them on the physical therapy profession. Key Contacts are encouraged to get to know the staff of their legislator, especially the health legislative assistant, and periodically contact them. We’ll discuss more about the Key Contact role in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r>
              <a:rPr lang="en-US" sz="1200" dirty="0">
                <a:latin typeface="+mn-lt"/>
              </a:rPr>
              <a:t>Finally, the Federal Affairs Liaisons, or FALs, are the state/component advocacy leads. </a:t>
            </a:r>
            <a:r>
              <a:rPr lang="en-US" altLang="en-US" sz="1200" dirty="0">
                <a:latin typeface="+mn-lt"/>
                <a:ea typeface="ヒラギノ角ゴ Pro W3"/>
                <a:cs typeface="ヒラギノ角ゴ Pro W3"/>
              </a:rPr>
              <a:t>This appointed position informs their grassroots membership and components on advocacy updates and helps identify Key Contacts. They also assist in coordinating August Recess activities and other in-district visits throughout the year, attend PTPAC fundraisers, and help recruit other APTA members for advocacy participation. </a:t>
            </a:r>
            <a:endParaRPr lang="en-US" sz="1200" dirty="0">
              <a:latin typeface="+mn-lt"/>
            </a:endParaRPr>
          </a:p>
        </p:txBody>
      </p:sp>
      <p:sp>
        <p:nvSpPr>
          <p:cNvPr id="4" name="Slide Number Placeholder 3"/>
          <p:cNvSpPr>
            <a:spLocks noGrp="1"/>
          </p:cNvSpPr>
          <p:nvPr>
            <p:ph type="sldNum" sz="quarter" idx="5"/>
          </p:nvPr>
        </p:nvSpPr>
        <p:spPr/>
        <p:txBody>
          <a:bodyPr/>
          <a:lstStyle/>
          <a:p>
            <a:fld id="{6AEFB637-B57D-4560-B50F-19DE43BA0930}" type="slidenum">
              <a:rPr lang="en-US" smtClean="0"/>
              <a:t>14</a:t>
            </a:fld>
            <a:endParaRPr lang="en-US"/>
          </a:p>
        </p:txBody>
      </p:sp>
    </p:spTree>
    <p:extLst>
      <p:ext uri="{BB962C8B-B14F-4D97-AF65-F5344CB8AC3E}">
        <p14:creationId xmlns:p14="http://schemas.microsoft.com/office/powerpoint/2010/main" val="779626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mn-lt"/>
                <a:ea typeface="ヒラギノ角ゴ Pro W3"/>
                <a:cs typeface="ヒラギノ角ゴ Pro W3"/>
              </a:rPr>
              <a:t>Key Contacts are important in furthering physical therapy advocacy because they are the link between legislators and APTA, and serve as a resource on PT to the member of Congress. Key Contacts must reside or have a business in their member of Congress’ district. There may be multiple Key Contacts in a district, and usually there are even more for Senators, who represent the whole state.</a:t>
            </a:r>
          </a:p>
          <a:p>
            <a:endParaRPr lang="en-US" altLang="en-US" sz="1200" dirty="0">
              <a:latin typeface="+mn-lt"/>
              <a:ea typeface="ヒラギノ角ゴ Pro W3"/>
              <a:cs typeface="ヒラギノ角ゴ Pro W3"/>
            </a:endParaRPr>
          </a:p>
          <a:p>
            <a:r>
              <a:rPr lang="en-US" altLang="en-US" sz="1200" dirty="0">
                <a:latin typeface="+mn-lt"/>
                <a:ea typeface="ヒラギノ角ゴ Pro W3"/>
                <a:cs typeface="ヒラギノ角ゴ Pro W3"/>
              </a:rPr>
              <a:t>Key Contacts establish these vital connections by introducing themselves to their member of Congress and their staff. Getting to know the staff in charge of health care is critical because they have the ear of the legislator on health issues and often advise the legislator on whether or not to support a particular bill. It may be tough to get started, but that’s okay! Just remember that the first step is often the hardest and remember that members of Congress WANT to hear from you, their constituent. Many members of Congress ran for office to make a positive impact for their home and district.</a:t>
            </a:r>
          </a:p>
          <a:p>
            <a:endParaRPr lang="en-US" altLang="en-US" sz="1200" dirty="0">
              <a:latin typeface="+mn-lt"/>
              <a:ea typeface="ヒラギノ角ゴ Pro W3"/>
              <a:cs typeface="ヒラギノ角ゴ Pro W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mn-lt"/>
                <a:ea typeface="ヒラギノ角ゴ Pro W3"/>
                <a:cs typeface="ヒラギノ角ゴ Pro W3"/>
              </a:rPr>
              <a:t>Key Contacts are also expected to set up August Recess visits with their member of Congress. In June, Key Contacts are provided talking points, information to give to legislative staff, tips, and guides to help you have a successful August Recess.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mn-lt"/>
              <a:ea typeface="ヒラギノ角ゴ Pro W3"/>
              <a:cs typeface="ヒラギノ角ゴ Pro W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mn-lt"/>
                <a:ea typeface="ヒラギノ角ゴ Pro W3"/>
                <a:cs typeface="ヒラギノ角ゴ Pro W3"/>
              </a:rPr>
              <a:t>Key Contacts can also attend town hall meetings and talk about physical therapy issues. Town halls can be by phone, virtually, on social media, or in person. To find out about these events, follow your members of Congress on social media and/or sign up for their newsletter.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mn-lt"/>
              <a:ea typeface="ヒラギノ角ゴ Pro W3"/>
              <a:cs typeface="ヒラギノ角ゴ Pro W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mn-lt"/>
                <a:ea typeface="ヒラギノ角ゴ Pro W3"/>
                <a:cs typeface="ヒラギノ角ゴ Pro W3"/>
              </a:rPr>
              <a:t>Key Contacts are encouraged to connect with their legislators through social media. Most members of Congress have social media handles and have staff that monitor trending issues. You can post about PT issues, include photos, and tag your legislator so they see it. Social media is a powerful, easy, and impactful advocacy tool.</a:t>
            </a:r>
          </a:p>
          <a:p>
            <a:endParaRPr lang="en-US" altLang="en-US" sz="1200" dirty="0">
              <a:latin typeface="+mn-lt"/>
              <a:ea typeface="ヒラギノ角ゴ Pro W3"/>
              <a:cs typeface="ヒラギノ角ゴ Pro W3"/>
            </a:endParaRPr>
          </a:p>
          <a:p>
            <a:r>
              <a:rPr lang="en-US" altLang="en-US" sz="1200" dirty="0">
                <a:latin typeface="+mn-lt"/>
                <a:ea typeface="ヒラギノ角ゴ Pro W3"/>
                <a:cs typeface="ヒラギノ角ゴ Pro W3"/>
              </a:rPr>
              <a:t>Building the relationship between Key Contact and legislator and their staff means reaching out to members of Congress and their staff by periodic contact, updates, and face to face meetings. It’s important for Key Contacts to let APTA know what outreach you’ve made and any feedback you receive from legislative staff. APTA lobbyists are working on Capitol Hill and having information on the contact by APTA members can only strengthen our collective efforts. Overall, the program doesn’t require much of your time, though meetings can take around 20-30 minutes and other outreach can take upwards of 10 minutes.</a:t>
            </a:r>
          </a:p>
          <a:p>
            <a:endParaRPr lang="en-US" altLang="en-US" sz="1200" dirty="0">
              <a:latin typeface="+mn-lt"/>
              <a:ea typeface="ヒラギノ角ゴ Pro W3"/>
              <a:cs typeface="ヒラギノ角ゴ Pro W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mn-lt"/>
                <a:ea typeface="ヒラギノ角ゴ Pro W3"/>
                <a:cs typeface="ヒラギノ角ゴ Pro W3"/>
              </a:rPr>
              <a:t>Transition:  What can you do right now to get started?</a:t>
            </a:r>
          </a:p>
          <a:p>
            <a:endParaRPr lang="en-US" sz="1200" dirty="0">
              <a:latin typeface="+mn-lt"/>
            </a:endParaRPr>
          </a:p>
        </p:txBody>
      </p:sp>
      <p:sp>
        <p:nvSpPr>
          <p:cNvPr id="4" name="Slide Number Placeholder 3"/>
          <p:cNvSpPr>
            <a:spLocks noGrp="1"/>
          </p:cNvSpPr>
          <p:nvPr>
            <p:ph type="sldNum" sz="quarter" idx="5"/>
          </p:nvPr>
        </p:nvSpPr>
        <p:spPr/>
        <p:txBody>
          <a:bodyPr/>
          <a:lstStyle/>
          <a:p>
            <a:fld id="{6AEFB637-B57D-4560-B50F-19DE43BA0930}" type="slidenum">
              <a:rPr lang="en-US" smtClean="0"/>
              <a:t>15</a:t>
            </a:fld>
            <a:endParaRPr lang="en-US"/>
          </a:p>
        </p:txBody>
      </p:sp>
    </p:spTree>
    <p:extLst>
      <p:ext uri="{BB962C8B-B14F-4D97-AF65-F5344CB8AC3E}">
        <p14:creationId xmlns:p14="http://schemas.microsoft.com/office/powerpoint/2010/main" val="4276543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mn-lt"/>
              </a:rPr>
              <a:t>As you continue in your career, you are encouraged to continue to advocate. APTA makes it easy to take action. Take your first steps as an advocate:</a:t>
            </a:r>
          </a:p>
          <a:p>
            <a:pPr marL="0" indent="0">
              <a:buNone/>
            </a:pPr>
            <a:endParaRPr lang="en-US" sz="1200" dirty="0">
              <a:latin typeface="+mn-lt"/>
            </a:endParaRPr>
          </a:p>
          <a:p>
            <a:pPr marL="228600" indent="-228600">
              <a:buAutoNum type="arabicPeriod"/>
            </a:pPr>
            <a:r>
              <a:rPr lang="en-US" sz="1200" dirty="0">
                <a:latin typeface="+mn-lt"/>
              </a:rPr>
              <a:t>Sign up to the APTA Advocacy Network, if you haven’t already.</a:t>
            </a:r>
          </a:p>
          <a:p>
            <a:pPr marL="228600" indent="-228600">
              <a:buAutoNum type="arabicPeriod"/>
            </a:pPr>
            <a:r>
              <a:rPr lang="en-US" sz="1200" dirty="0">
                <a:latin typeface="+mn-lt"/>
              </a:rPr>
              <a:t>Download the APTA Advocacy App. You can sign up for the Network there, send letters to your members of Congress, look up your members of Congress and see what bills they support, and learn about our policy issues. The app makes it easy to advocate from anywhere.</a:t>
            </a:r>
          </a:p>
          <a:p>
            <a:pPr marL="228600" indent="-228600">
              <a:buAutoNum type="arabicPeriod"/>
            </a:pPr>
            <a:r>
              <a:rPr lang="en-US" sz="1200" dirty="0">
                <a:latin typeface="+mn-lt"/>
              </a:rPr>
              <a:t>Ask your legislators to tour your school or organize a group of students to visit with a legislator (in-person or virtually!).</a:t>
            </a:r>
          </a:p>
          <a:p>
            <a:pPr marL="228600" indent="-228600">
              <a:buAutoNum type="arabicPeriod"/>
            </a:pPr>
            <a:r>
              <a:rPr lang="en-US" sz="1200" dirty="0">
                <a:latin typeface="+mn-lt"/>
              </a:rPr>
              <a:t>Become a Key Contact. Reach out at advocacy@apta.org or find the opportunity through APTA Engage.</a:t>
            </a:r>
          </a:p>
          <a:p>
            <a:pPr marL="228600" indent="-228600">
              <a:buAutoNum type="arabicPeriod"/>
            </a:pPr>
            <a:r>
              <a:rPr lang="en-US" sz="1200" dirty="0">
                <a:latin typeface="+mn-lt"/>
              </a:rPr>
              <a:t>Encourage your friends and family to send letters to their members of Congress by sharing the Patient Action Center link with them.</a:t>
            </a:r>
          </a:p>
          <a:p>
            <a:pPr marL="228600" indent="-228600">
              <a:buAutoNum type="arabicPeriod"/>
            </a:pPr>
            <a:r>
              <a:rPr lang="en-US" sz="1200" dirty="0">
                <a:latin typeface="+mn-lt"/>
              </a:rPr>
              <a:t>Support PTPAC by becoming a Student Star ($20)</a:t>
            </a:r>
          </a:p>
          <a:p>
            <a:pPr marL="0" indent="0">
              <a:buNone/>
            </a:pPr>
            <a:endParaRPr lang="en-US" sz="1200" b="1" i="1" u="sng" dirty="0">
              <a:latin typeface="+mn-lt"/>
            </a:endParaRPr>
          </a:p>
          <a:p>
            <a:pPr>
              <a:buFont typeface="Arial" panose="020B0604020202020204" pitchFamily="34" charset="0"/>
              <a:buNone/>
              <a:defRPr/>
            </a:pPr>
            <a:r>
              <a:rPr lang="en-US" sz="1200" dirty="0">
                <a:latin typeface="+mn-lt"/>
              </a:rPr>
              <a:t>Remember, you are a vital part of APTA’s advocacy structure because you’re the constituent and you’re the expert! Your unique experience in the physical therapy profession is important and members of Congress need to hear it.</a:t>
            </a:r>
            <a:endParaRPr lang="en-US" altLang="en-US" sz="1200" dirty="0">
              <a:latin typeface="+mn-lt"/>
              <a:ea typeface="ヒラギノ角ゴ Pro W3"/>
              <a:cs typeface="ヒラギノ角ゴ Pro W3"/>
            </a:endParaRPr>
          </a:p>
          <a:p>
            <a:endParaRPr lang="en-US" altLang="en-US" sz="1200" dirty="0">
              <a:latin typeface="+mn-lt"/>
              <a:ea typeface="ヒラギノ角ゴ Pro W3"/>
              <a:cs typeface="ヒラギノ角ゴ Pro W3"/>
            </a:endParaRPr>
          </a:p>
          <a:p>
            <a:r>
              <a:rPr lang="en-US" altLang="en-US" sz="1200" dirty="0">
                <a:latin typeface="+mn-lt"/>
                <a:ea typeface="ヒラギノ角ゴ Pro W3"/>
                <a:cs typeface="ヒラギノ角ゴ Pro W3"/>
              </a:rPr>
              <a:t>Transition:  How does PTPAC support your voice with Legislators?</a:t>
            </a:r>
          </a:p>
        </p:txBody>
      </p:sp>
      <p:sp>
        <p:nvSpPr>
          <p:cNvPr id="4" name="Slide Number Placeholder 3"/>
          <p:cNvSpPr>
            <a:spLocks noGrp="1"/>
          </p:cNvSpPr>
          <p:nvPr>
            <p:ph type="sldNum" sz="quarter" idx="5"/>
          </p:nvPr>
        </p:nvSpPr>
        <p:spPr/>
        <p:txBody>
          <a:bodyPr/>
          <a:lstStyle/>
          <a:p>
            <a:fld id="{6AEFB637-B57D-4560-B50F-19DE43BA0930}" type="slidenum">
              <a:rPr lang="en-US" smtClean="0"/>
              <a:t>16</a:t>
            </a:fld>
            <a:endParaRPr lang="en-US"/>
          </a:p>
        </p:txBody>
      </p:sp>
    </p:spTree>
    <p:extLst>
      <p:ext uri="{BB962C8B-B14F-4D97-AF65-F5344CB8AC3E}">
        <p14:creationId xmlns:p14="http://schemas.microsoft.com/office/powerpoint/2010/main" val="2679222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mn-lt"/>
              </a:rPr>
              <a:t>PTPAC is the political action committee of APTA and relies on voluntary donations from APTA members, not member dues, to have our voice heard in Congress. By attending fundraisers, APTA staff and members have important facetime with legislators to discuss issues important to the profession. How does PTPAC help the profession?</a:t>
            </a:r>
          </a:p>
          <a:p>
            <a:pPr marL="0" indent="0">
              <a:buNone/>
            </a:pPr>
            <a:endParaRPr lang="en-US" sz="1200" dirty="0">
              <a:latin typeface="+mn-lt"/>
            </a:endParaRPr>
          </a:p>
          <a:p>
            <a:pPr marL="228600" indent="-228600">
              <a:buAutoNum type="arabicPeriod"/>
            </a:pPr>
            <a:r>
              <a:rPr lang="en-US" sz="1200" dirty="0">
                <a:latin typeface="+mn-lt"/>
              </a:rPr>
              <a:t>Supports PT friendly members of Congress in their election campaigns</a:t>
            </a:r>
          </a:p>
          <a:p>
            <a:pPr marL="228600" indent="-228600">
              <a:buAutoNum type="arabicPeriod"/>
            </a:pPr>
            <a:r>
              <a:rPr lang="en-US" sz="1200" dirty="0">
                <a:latin typeface="+mn-lt"/>
              </a:rPr>
              <a:t>Provides opportunities to talk to members of Congress at fundraisers about the issues of concern to the profession</a:t>
            </a:r>
          </a:p>
          <a:p>
            <a:pPr marL="228600" indent="-228600">
              <a:buAutoNum type="arabicPeriod"/>
            </a:pPr>
            <a:r>
              <a:rPr lang="en-US" sz="1200" dirty="0">
                <a:latin typeface="+mn-lt"/>
              </a:rPr>
              <a:t>Builds relationships with members of Congress and staff through fundraisers that APTA staff and members can attend</a:t>
            </a:r>
          </a:p>
          <a:p>
            <a:pPr marL="228600" indent="-228600">
              <a:buAutoNum type="arabicPeriod"/>
            </a:pPr>
            <a:r>
              <a:rPr lang="en-US" sz="1200" dirty="0">
                <a:latin typeface="+mn-lt"/>
              </a:rPr>
              <a:t>As a student, you can support PTPAC by donating $20 and becoming a Student Star.</a:t>
            </a:r>
          </a:p>
          <a:p>
            <a:pPr marL="228600" indent="-228600">
              <a:buAutoNum type="arabicPeriod"/>
            </a:pPr>
            <a:r>
              <a:rPr lang="en-US" sz="1200" dirty="0">
                <a:latin typeface="+mn-lt"/>
              </a:rPr>
              <a:t>Early professionals, which are those 0-5 years out of school, are eligible to become a member of the Coffee Club. This club, which is $60 a year, or the cost of a cup of coffee a month, is where members receive invitations to exclusive webinars with special guest speakers, exclusive gatherings at APTA events, mentorship and networking opportunities, and recognition on the PTPAC website.</a:t>
            </a:r>
          </a:p>
          <a:p>
            <a:pPr>
              <a:buFont typeface="Arial" panose="020B0604020202020204" pitchFamily="34" charset="0"/>
              <a:buNone/>
              <a:defRPr/>
            </a:pPr>
            <a:endParaRPr lang="en-US" sz="1200" b="1" i="1" u="sng" dirty="0">
              <a:latin typeface="+mn-lt"/>
            </a:endParaRPr>
          </a:p>
          <a:p>
            <a:r>
              <a:rPr lang="en-US" altLang="en-US" sz="1200" dirty="0">
                <a:latin typeface="+mn-lt"/>
                <a:ea typeface="ヒラギノ角ゴ Pro W3"/>
                <a:cs typeface="ヒラギノ角ゴ Pro W3"/>
              </a:rPr>
              <a:t>Transition:  Are you ready to begin your advocacy journey? Are you ready to make an impact for the physical therapy profession?</a:t>
            </a:r>
          </a:p>
        </p:txBody>
      </p:sp>
      <p:sp>
        <p:nvSpPr>
          <p:cNvPr id="4" name="Slide Number Placeholder 3"/>
          <p:cNvSpPr>
            <a:spLocks noGrp="1"/>
          </p:cNvSpPr>
          <p:nvPr>
            <p:ph type="sldNum" sz="quarter" idx="5"/>
          </p:nvPr>
        </p:nvSpPr>
        <p:spPr/>
        <p:txBody>
          <a:bodyPr/>
          <a:lstStyle/>
          <a:p>
            <a:fld id="{6AEFB637-B57D-4560-B50F-19DE43BA0930}" type="slidenum">
              <a:rPr lang="en-US" smtClean="0"/>
              <a:t>17</a:t>
            </a:fld>
            <a:endParaRPr lang="en-US"/>
          </a:p>
        </p:txBody>
      </p:sp>
    </p:spTree>
    <p:extLst>
      <p:ext uri="{BB962C8B-B14F-4D97-AF65-F5344CB8AC3E}">
        <p14:creationId xmlns:p14="http://schemas.microsoft.com/office/powerpoint/2010/main" val="2810392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or want to reach out to APTA advocacy staff, please </a:t>
            </a:r>
            <a:r>
              <a:rPr lang="en-US"/>
              <a:t>connect at </a:t>
            </a:r>
            <a:r>
              <a:rPr lang="en-US" dirty="0"/>
              <a:t>advocacy@apta.org. </a:t>
            </a:r>
          </a:p>
        </p:txBody>
      </p:sp>
      <p:sp>
        <p:nvSpPr>
          <p:cNvPr id="4" name="Slide Number Placeholder 3"/>
          <p:cNvSpPr>
            <a:spLocks noGrp="1"/>
          </p:cNvSpPr>
          <p:nvPr>
            <p:ph type="sldNum" sz="quarter" idx="5"/>
          </p:nvPr>
        </p:nvSpPr>
        <p:spPr/>
        <p:txBody>
          <a:bodyPr/>
          <a:lstStyle/>
          <a:p>
            <a:fld id="{6AEFB637-B57D-4560-B50F-19DE43BA0930}" type="slidenum">
              <a:rPr lang="en-US" smtClean="0"/>
              <a:t>18</a:t>
            </a:fld>
            <a:endParaRPr lang="en-US"/>
          </a:p>
        </p:txBody>
      </p:sp>
    </p:spTree>
    <p:extLst>
      <p:ext uri="{BB962C8B-B14F-4D97-AF65-F5344CB8AC3E}">
        <p14:creationId xmlns:p14="http://schemas.microsoft.com/office/powerpoint/2010/main" val="1488723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attending the 2022 National Advocacy Dinner! Remember, if we’re not at the table, we’re on the menu. Our collective and persistent efforts will pay off for the future of the physical therapy profession. Always remember that your voice matters and makes a difference. We look forward to your participation in APTA advocacy programs.</a:t>
            </a:r>
          </a:p>
        </p:txBody>
      </p:sp>
      <p:sp>
        <p:nvSpPr>
          <p:cNvPr id="4" name="Slide Number Placeholder 3"/>
          <p:cNvSpPr>
            <a:spLocks noGrp="1"/>
          </p:cNvSpPr>
          <p:nvPr>
            <p:ph type="sldNum" sz="quarter" idx="5"/>
          </p:nvPr>
        </p:nvSpPr>
        <p:spPr/>
        <p:txBody>
          <a:bodyPr/>
          <a:lstStyle/>
          <a:p>
            <a:fld id="{6AEFB637-B57D-4560-B50F-19DE43BA0930}" type="slidenum">
              <a:rPr lang="en-US" smtClean="0"/>
              <a:t>19</a:t>
            </a:fld>
            <a:endParaRPr lang="en-US"/>
          </a:p>
        </p:txBody>
      </p:sp>
    </p:spTree>
    <p:extLst>
      <p:ext uri="{BB962C8B-B14F-4D97-AF65-F5344CB8AC3E}">
        <p14:creationId xmlns:p14="http://schemas.microsoft.com/office/powerpoint/2010/main" val="396035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Participating in advocacy is essential to the future and advancement of the physical therapy profession. Laws are made at all levels of government that impact the profession, including how you can practice, how you are paid, how patients are treated, among many other outcomes. If the physical therapy profession doesn’t have a seat at the table where these decisions are being made, laws and regulations may be passed that would harm the profession. We have to both speak up on the issues we work on and educate lawmakers about what physical therapy is and how it impacts people‘s lives.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TRANSITION: So why do we need YOU to get involved?</a:t>
            </a:r>
          </a:p>
        </p:txBody>
      </p:sp>
      <p:sp>
        <p:nvSpPr>
          <p:cNvPr id="4" name="Slide Number Placeholder 3"/>
          <p:cNvSpPr>
            <a:spLocks noGrp="1"/>
          </p:cNvSpPr>
          <p:nvPr>
            <p:ph type="sldNum" sz="quarter" idx="5"/>
          </p:nvPr>
        </p:nvSpPr>
        <p:spPr/>
        <p:txBody>
          <a:bodyPr/>
          <a:lstStyle/>
          <a:p>
            <a:fld id="{6AEFB637-B57D-4560-B50F-19DE43BA0930}" type="slidenum">
              <a:rPr lang="en-US" smtClean="0"/>
              <a:t>2</a:t>
            </a:fld>
            <a:endParaRPr lang="en-US"/>
          </a:p>
        </p:txBody>
      </p:sp>
    </p:spTree>
    <p:extLst>
      <p:ext uri="{BB962C8B-B14F-4D97-AF65-F5344CB8AC3E}">
        <p14:creationId xmlns:p14="http://schemas.microsoft.com/office/powerpoint/2010/main" val="4094366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We have to work on all levels, with all political parties, all across the country, to accomplish our advocacy goals. We do this by meeting with legislators on Capitol Hill, sending letters from APTA members to members of Congress, going to fundraisers through PTPAC, APTA’s political action committee, working with government officials at places like the Centers for Medicare and Medicaid Services (CMS) and the National Institutes of Health (NIH), submitting comment letters on regulations, meeting with the administration, and working with coalitions of other health associations.  Our strong grassroots network, bolstered by your involvement and active participation, is essential to our success. Your voice, as the constituent, is powerful. Legislators want to hear from you and they have an interest in hearing what you, the person who votes for them, has to say. We need PTs and PTAs to educate and work with legislators to achieve our goals.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There are many ways that APTA advocates. Whether advocating in the halls of Congress, in your district, or at the regulatory level, your stories are important and bring the physical therapy profession to the attention of our government officials is essential.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TRANSITION: What are some of the issues we work on and how do we work with Congress?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p:txBody>
      </p:sp>
      <p:sp>
        <p:nvSpPr>
          <p:cNvPr id="4" name="Slide Number Placeholder 3"/>
          <p:cNvSpPr>
            <a:spLocks noGrp="1"/>
          </p:cNvSpPr>
          <p:nvPr>
            <p:ph type="sldNum" sz="quarter" idx="5"/>
          </p:nvPr>
        </p:nvSpPr>
        <p:spPr/>
        <p:txBody>
          <a:bodyPr/>
          <a:lstStyle/>
          <a:p>
            <a:fld id="{6AEFB637-B57D-4560-B50F-19DE43BA0930}" type="slidenum">
              <a:rPr lang="en-US" smtClean="0"/>
              <a:t>3</a:t>
            </a:fld>
            <a:endParaRPr lang="en-US"/>
          </a:p>
        </p:txBody>
      </p:sp>
    </p:spTree>
    <p:extLst>
      <p:ext uri="{BB962C8B-B14F-4D97-AF65-F5344CB8AC3E}">
        <p14:creationId xmlns:p14="http://schemas.microsoft.com/office/powerpoint/2010/main" val="3000336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APTA has numerous issues we work on and monitor. This section will give you a brief overview of how Congress works and some of the issues that we are advocate on behalf of the profession at the federal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TRANSITION: How does APTA decide what issues to advocate for?</a:t>
            </a: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4</a:t>
            </a:fld>
            <a:endParaRPr lang="en-US"/>
          </a:p>
        </p:txBody>
      </p:sp>
    </p:spTree>
    <p:extLst>
      <p:ext uri="{BB962C8B-B14F-4D97-AF65-F5344CB8AC3E}">
        <p14:creationId xmlns:p14="http://schemas.microsoft.com/office/powerpoint/2010/main" val="3220492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Arial" panose="020B0604020202020204" pitchFamily="34" charset="0"/>
              </a:rPr>
              <a:t>To help guide our advocacy work, APTA establishes public policy priorities every two years in conjunction with the start of a new session of Congress. </a:t>
            </a:r>
            <a:r>
              <a:rPr lang="en-US" sz="1200" dirty="0">
                <a:latin typeface="+mn-lt"/>
              </a:rPr>
              <a:t>APTA publishes a document outlining the policy priorities that Congress and regulators should address. It is created by several APTA committees with the input of APTA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This document, the 2021-2022 Public Policy Priorities, </a:t>
            </a:r>
            <a:r>
              <a:rPr lang="en-US" sz="1200" dirty="0">
                <a:latin typeface="+mn-lt"/>
                <a:cs typeface="Arial" panose="020B0604020202020204" pitchFamily="34" charset="0"/>
              </a:rPr>
              <a:t>provides a “big picture” of the role and value of physical therapy in the health care system and how PT can improve outcomes, reduce costs, and transform society. It also highlights policy objectives and issues important to the profession that Congress and the Administration need to address. It is not an exhaustive list of all the policies and specific bills that APTA is advocating for – but meant to highlight major areas that encompass our legislative efforts. </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Arial" panose="020B0604020202020204" pitchFamily="34" charset="0"/>
              </a:rPr>
              <a:t>It is an external document with the primary audience being members of the U.S. Congress, Hill staff, and federal agencies, meant to educate them about physical therapy. </a:t>
            </a:r>
            <a:r>
              <a:rPr lang="en-US" sz="1200" dirty="0">
                <a:latin typeface="+mn-lt"/>
              </a:rPr>
              <a:t>This document was sent to every member of Congress in February 2021 so they know what we stand for and are aware of our priorities.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r>
              <a:rPr lang="en-US" sz="1200" dirty="0">
                <a:latin typeface="+mn-lt"/>
              </a:rPr>
              <a:t>TRANSITION: You may remember hearing about how a bill becomes a law during your high school government class or the famous School House Rock “I’m Just a Bill”. How exactly does APTA engage with the federal government and how do you fit into this?</a:t>
            </a:r>
          </a:p>
          <a:p>
            <a:endParaRPr lang="en-US" sz="1200" dirty="0">
              <a:latin typeface="+mn-lt"/>
            </a:endParaRPr>
          </a:p>
        </p:txBody>
      </p:sp>
      <p:sp>
        <p:nvSpPr>
          <p:cNvPr id="4" name="Slide Number Placeholder 3"/>
          <p:cNvSpPr>
            <a:spLocks noGrp="1"/>
          </p:cNvSpPr>
          <p:nvPr>
            <p:ph type="sldNum" sz="quarter" idx="5"/>
          </p:nvPr>
        </p:nvSpPr>
        <p:spPr/>
        <p:txBody>
          <a:bodyPr/>
          <a:lstStyle/>
          <a:p>
            <a:fld id="{6AEFB637-B57D-4560-B50F-19DE43BA0930}" type="slidenum">
              <a:rPr lang="en-US" smtClean="0"/>
              <a:t>5</a:t>
            </a:fld>
            <a:endParaRPr lang="en-US"/>
          </a:p>
        </p:txBody>
      </p:sp>
    </p:spTree>
    <p:extLst>
      <p:ext uri="{BB962C8B-B14F-4D97-AF65-F5344CB8AC3E}">
        <p14:creationId xmlns:p14="http://schemas.microsoft.com/office/powerpoint/2010/main" val="1553498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APTA has a team in Washington that works daily on policy issues that impact the profession and rely on APTA members like you to reach out to your lawmakers and give the constituent perspective. APTA Government Affairs monitors issues that may impact the profession so we are informed and can be prepared to act. But how does it all work?</a:t>
            </a:r>
          </a:p>
          <a:p>
            <a:endParaRPr lang="en-US" dirty="0"/>
          </a:p>
          <a:p>
            <a:r>
              <a:rPr lang="en-US" dirty="0"/>
              <a:t>First, APTA works frequently with the legislative side, meaning the House and Senate.  There are 435 members in the House of Representatives, and the number of representatives varies by the population of the state and the Senate has 100 members with two Senators per state. Laws are introduced in each chamber and are sent to a committee. Committees take a deeper dive into legislation, work out drafts of the bill, debate the bill, and hear from stakeholders in hearings and briefings. Certain committees take on certain topics, and physical therapy issues are most likely to go through the House Energy and Commerce and Ways and Means Committees or the Senate Finance and Health, Education, Labor and Pensions Committees. Building relationships with members of Congress who sit on those committees are crucial in advancing our legislation.</a:t>
            </a:r>
          </a:p>
          <a:p>
            <a:endParaRPr lang="en-US" dirty="0"/>
          </a:p>
          <a:p>
            <a:r>
              <a:rPr lang="en-US" dirty="0"/>
              <a:t>APTA also engages on the executive/regulatory side by meeting and engaging with the Department of Health and Human Services, or HHS, the Centers for Medicare and Medicaid Services, or CMS, Dept. of Veterans Affairs, and many other agencies. These regulatory bodies are enormously influential in practice, payment and other issues that can impact the day-to-day work of PTs and PTAs. We have to engage with government officials to ensure they are approving regulations that help the profession. As an advocate, an important and easy way to engage is by sending a comment to an agency when a rule is proposed. </a:t>
            </a:r>
          </a:p>
          <a:p>
            <a:endParaRPr lang="en-US" dirty="0"/>
          </a:p>
          <a:p>
            <a:r>
              <a:rPr lang="en-US" dirty="0"/>
              <a:t>To implement or change laws, federal agencies undergo a process called notice </a:t>
            </a:r>
            <a:r>
              <a:rPr lang="en-US" dirty="0">
                <a:effectLst/>
              </a:rPr>
              <a:t>and comment rulemaking. Federal agencies publish thousands of proposed rules each year through this process and solicit public comment to hear from stakeholders and others about the impact of these proposed regulations. Submitting comments on these proposed rules is one of the primary ways to influence changes to regulation. </a:t>
            </a:r>
            <a:br>
              <a:rPr lang="en-US" dirty="0">
                <a:effectLst/>
              </a:rPr>
            </a:br>
            <a:endParaRPr lang="en-US" dirty="0"/>
          </a:p>
          <a:p>
            <a:r>
              <a:rPr lang="en-US" dirty="0"/>
              <a:t>APTA has a regulatory action center where comment opportunities are highlighted and a template comment letter is often provided for your use, and you can add your personal story if you wish.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Regulatory advocacy also involves APTA meeting with federal agencies and sending other written correspondence throughout the year. However, submitting comments during these public comment periods is the "formal" mechanism by which stakeholders can advocate for or against something (i.e., going on the record).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APTA monitors the judicial branch and issues guidance should a Supreme Court ruling impact the physical therapy profession.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TRANSITION: Since you may be new to this advocacy world, let’s go over a few terms you may encounter as an APTA advocate.</a:t>
            </a: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6</a:t>
            </a:fld>
            <a:endParaRPr lang="en-US"/>
          </a:p>
        </p:txBody>
      </p:sp>
    </p:spTree>
    <p:extLst>
      <p:ext uri="{BB962C8B-B14F-4D97-AF65-F5344CB8AC3E}">
        <p14:creationId xmlns:p14="http://schemas.microsoft.com/office/powerpoint/2010/main" val="3591405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begin your advocacy journey, it’s important to know a few terms you will hear often.</a:t>
            </a:r>
          </a:p>
          <a:p>
            <a:endParaRPr lang="en-US" dirty="0"/>
          </a:p>
          <a:p>
            <a:r>
              <a:rPr lang="en-US" dirty="0"/>
              <a:t>First, when referring to legislation, you may see ‘H.R.’ or “S.” in front of bill numbers. ‘H.R.’ means House Resolution, or a bill in the House of Representatives and an ‘S.’ in front means it is a bill in the Senate. When you see both H.R. and S. with the respective bill numbers with regards to a similarly named piece of legislation, that means the bill is in both chambers.</a:t>
            </a:r>
          </a:p>
          <a:p>
            <a:endParaRPr lang="en-US" dirty="0"/>
          </a:p>
          <a:p>
            <a:r>
              <a:rPr lang="en-US" dirty="0"/>
              <a:t>A committee of jurisdiction is a legislative sub-organization in Congress that handles a specific duty or topic. Members of a committee develop specialized knowledge on the matters their committee handles. Committees study, review, and advance legislation.</a:t>
            </a:r>
          </a:p>
          <a:p>
            <a:endParaRPr lang="en-US" dirty="0"/>
          </a:p>
          <a:p>
            <a:r>
              <a:rPr lang="en-US" dirty="0"/>
              <a:t>Cosponsor means that a member of Congress adds their name to the list of supporters of a bill. The more cosponsors a bill receives, the more likely it will be taken up for consideration by chamber, pushing it further through the process to becoming law.</a:t>
            </a:r>
          </a:p>
          <a:p>
            <a:endParaRPr lang="en-US" dirty="0"/>
          </a:p>
          <a:p>
            <a:r>
              <a:rPr lang="en-US" dirty="0"/>
              <a:t>You’ll frequently hear the acronym HLA, or health legislative assistant. This is the staff member in the legislator’s office who is in charge of health care issues and advises the member of Congress on this topic. You want to get to know this person because they have the ear of the member of Congress on health issues and can be a great ally in support of APTA legislation.</a:t>
            </a:r>
          </a:p>
          <a:p>
            <a:endParaRPr lang="en-US" dirty="0"/>
          </a:p>
          <a:p>
            <a:r>
              <a:rPr lang="en-US" dirty="0"/>
              <a:t>And finally, August Recess. August Recess is the traditional district work period when members of Congress go back to their districts from late July to early September. This is an excellent opportunity to meet with members of Congress in your area, invite them to tour your school or in the future, your practice, attend a town hall, or meet face to face in their district office or elsewhere. Usually APTA has around 100 meetings that occur in August during the district work period and those meetings are important in advancing our legislation.</a:t>
            </a:r>
          </a:p>
          <a:p>
            <a:endParaRPr lang="en-US" dirty="0"/>
          </a:p>
          <a:p>
            <a:r>
              <a:rPr lang="en-US" dirty="0"/>
              <a:t>TRANSITION: What are some of the current issues APTA is advocating for?</a:t>
            </a: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7</a:t>
            </a:fld>
            <a:endParaRPr lang="en-US"/>
          </a:p>
        </p:txBody>
      </p:sp>
    </p:spTree>
    <p:extLst>
      <p:ext uri="{BB962C8B-B14F-4D97-AF65-F5344CB8AC3E}">
        <p14:creationId xmlns:p14="http://schemas.microsoft.com/office/powerpoint/2010/main" val="1320178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lang="en-US" sz="1200" dirty="0">
                <a:effectLst/>
                <a:latin typeface="+mn-lt"/>
                <a:ea typeface="Arial" panose="020B0604020202020204" pitchFamily="34" charset="0"/>
                <a:cs typeface="Times New Roman" panose="02020603050405020304" pitchFamily="18" charset="0"/>
              </a:rPr>
              <a:t>A current issue APTA is working on is to make telehealth permanent under Medicare. The ongoing coronavirus pandemic has highlighted the need for health systems and providers to rapidly modify the way care is delivered to patients. The list of approved telehealth providers was waived during the public health emergency, now permitting PTs and PTAs to treat patients via telehealth. Many patients, especially in rural and underserved areas, were able to receive effective physical therapy treatment through telehealth. This expansion has demonstrated that many needs can be safely and effectively met via telehealth and that patients can have improved access to rehabilitation services. However, when the public health emergency is declared over, we will lose our ability to use telehealth. </a:t>
            </a:r>
            <a:r>
              <a:rPr lang="en-US" sz="1200" dirty="0">
                <a:latin typeface="+mn-lt"/>
              </a:rPr>
              <a:t>Congress must act and amend federal statute to add PTs and PTAs as permanent authorized providers of telehealth under Medicare.</a:t>
            </a:r>
            <a:endParaRPr lang="en-US" sz="1200" dirty="0">
              <a:effectLst/>
              <a:latin typeface="+mn-lt"/>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200"/>
              </a:spcAft>
              <a:buClrTx/>
              <a:buSzTx/>
              <a:buFontTx/>
              <a:buNone/>
              <a:tabLst/>
              <a:defRPr/>
            </a:pPr>
            <a:endParaRPr lang="en-US" sz="1200" dirty="0">
              <a:effectLst/>
              <a:latin typeface="+mn-lt"/>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200"/>
              </a:spcAft>
              <a:buClrTx/>
              <a:buSzTx/>
              <a:buFontTx/>
              <a:buNone/>
              <a:tabLst/>
              <a:defRPr/>
            </a:pPr>
            <a:r>
              <a:rPr lang="en-US" sz="1200" dirty="0">
                <a:effectLst/>
                <a:latin typeface="+mn-lt"/>
                <a:ea typeface="Arial" panose="020B0604020202020204" pitchFamily="34" charset="0"/>
                <a:cs typeface="Times New Roman" panose="02020603050405020304" pitchFamily="18" charset="0"/>
              </a:rPr>
              <a:t>The Expanded Telehealth Access Act of 2021 (H.R. 2168), was introduced in the House that would permanently add physical therapists and physical therapist assistants as authorized providers of telehealth under the Medicare program. APTA supports this legislation and we need you to take action and send letters to your representative and ask them to cosponsor this bill.</a:t>
            </a:r>
          </a:p>
          <a:p>
            <a:pPr marL="0" marR="0">
              <a:lnSpc>
                <a:spcPct val="107000"/>
              </a:lnSpc>
              <a:spcBef>
                <a:spcPts val="0"/>
              </a:spcBef>
              <a:spcAft>
                <a:spcPts val="1200"/>
              </a:spcAft>
            </a:pPr>
            <a:endParaRPr lang="en-US" sz="1200" dirty="0">
              <a:effectLst/>
              <a:latin typeface="+mn-lt"/>
              <a:cs typeface="Times New Roman" panose="02020603050405020304" pitchFamily="18" charset="0"/>
            </a:endParaRPr>
          </a:p>
          <a:p>
            <a:pPr marL="0" marR="0">
              <a:lnSpc>
                <a:spcPct val="107000"/>
              </a:lnSpc>
              <a:spcBef>
                <a:spcPts val="0"/>
              </a:spcBef>
              <a:spcAft>
                <a:spcPts val="1200"/>
              </a:spcAft>
            </a:pPr>
            <a:r>
              <a:rPr lang="en-US" sz="1200" dirty="0">
                <a:effectLst/>
                <a:latin typeface="+mn-lt"/>
                <a:cs typeface="Times New Roman" panose="02020603050405020304" pitchFamily="18" charset="0"/>
              </a:rPr>
              <a:t>TRANSITION: Next, APTA believes that PTs and PTAs should be paid for the vital work they do and oppose any cuts to payment.</a:t>
            </a:r>
            <a:endParaRPr lang="en-US" sz="1200" dirty="0">
              <a:latin typeface="+mn-lt"/>
            </a:endParaRPr>
          </a:p>
        </p:txBody>
      </p:sp>
      <p:sp>
        <p:nvSpPr>
          <p:cNvPr id="4" name="Slide Number Placeholder 3"/>
          <p:cNvSpPr>
            <a:spLocks noGrp="1"/>
          </p:cNvSpPr>
          <p:nvPr>
            <p:ph type="sldNum" sz="quarter" idx="5"/>
          </p:nvPr>
        </p:nvSpPr>
        <p:spPr/>
        <p:txBody>
          <a:bodyPr/>
          <a:lstStyle/>
          <a:p>
            <a:fld id="{6AEFB637-B57D-4560-B50F-19DE43BA0930}" type="slidenum">
              <a:rPr lang="en-US" smtClean="0"/>
              <a:t>8</a:t>
            </a:fld>
            <a:endParaRPr lang="en-US"/>
          </a:p>
        </p:txBody>
      </p:sp>
    </p:spTree>
    <p:extLst>
      <p:ext uri="{BB962C8B-B14F-4D97-AF65-F5344CB8AC3E}">
        <p14:creationId xmlns:p14="http://schemas.microsoft.com/office/powerpoint/2010/main" val="1497622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APTA continues to fight any and all cuts to payment, including to Medicare.</a:t>
            </a:r>
          </a:p>
          <a:p>
            <a:endParaRPr lang="en-US" sz="1200" dirty="0">
              <a:latin typeface="+mn-lt"/>
            </a:endParaRPr>
          </a:p>
          <a:p>
            <a:r>
              <a:rPr lang="en-US" sz="1200" dirty="0">
                <a:latin typeface="+mn-lt"/>
              </a:rPr>
              <a:t>Medicare-enrolled PT private practices and outpatient facility-based therapy providers are reimbursed by the Centers for Medicare and Medicaid Services, or CMS, under the Medicare Physician Fee Schedule (MPFS) on a fee-for-service basis. This payment system must be, by law, budget neutral. Annually, CMS releases the MPFS, which may include payment cuts (or increases) to various practice areas in order to maintain budget neutrality. </a:t>
            </a:r>
          </a:p>
          <a:p>
            <a:endParaRPr lang="en-US" sz="1200" dirty="0">
              <a:latin typeface="+mn-lt"/>
            </a:endParaRPr>
          </a:p>
          <a:p>
            <a:r>
              <a:rPr lang="en-US" sz="1200" dirty="0">
                <a:latin typeface="+mn-lt"/>
              </a:rPr>
              <a:t>Why should students care about Medicare? Many of your future patients may be on Medicare. Private insurers often use Medicare as a model when determining their payment rates, so any cuts Medicare makes may be adopted by private insurance.</a:t>
            </a:r>
          </a:p>
          <a:p>
            <a:endParaRPr lang="en-US" sz="1200" dirty="0">
              <a:latin typeface="+mn-lt"/>
            </a:endParaRPr>
          </a:p>
          <a:p>
            <a:r>
              <a:rPr lang="en-US" sz="1200" dirty="0">
                <a:latin typeface="+mn-lt"/>
              </a:rPr>
              <a:t>TRANSITION:  APTA works on bills that impact students.</a:t>
            </a:r>
          </a:p>
          <a:p>
            <a:endParaRPr lang="en-US" sz="1200" dirty="0">
              <a:latin typeface="+mn-lt"/>
            </a:endParaRPr>
          </a:p>
        </p:txBody>
      </p:sp>
      <p:sp>
        <p:nvSpPr>
          <p:cNvPr id="4" name="Slide Number Placeholder 3"/>
          <p:cNvSpPr>
            <a:spLocks noGrp="1"/>
          </p:cNvSpPr>
          <p:nvPr>
            <p:ph type="sldNum" sz="quarter" idx="5"/>
          </p:nvPr>
        </p:nvSpPr>
        <p:spPr/>
        <p:txBody>
          <a:bodyPr/>
          <a:lstStyle/>
          <a:p>
            <a:fld id="{6AEFB637-B57D-4560-B50F-19DE43BA0930}" type="slidenum">
              <a:rPr lang="en-US" smtClean="0"/>
              <a:t>9</a:t>
            </a:fld>
            <a:endParaRPr lang="en-US"/>
          </a:p>
        </p:txBody>
      </p:sp>
    </p:spTree>
    <p:extLst>
      <p:ext uri="{BB962C8B-B14F-4D97-AF65-F5344CB8AC3E}">
        <p14:creationId xmlns:p14="http://schemas.microsoft.com/office/powerpoint/2010/main" val="182442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5FFC1F26-87FC-4BD3-8AFD-422F2C41C38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8885BA-5AAA-498B-BD9C-51A615FB918A}"/>
              </a:ext>
            </a:extLst>
          </p:cNvPr>
          <p:cNvSpPr>
            <a:spLocks noGrp="1"/>
          </p:cNvSpPr>
          <p:nvPr>
            <p:ph type="ctrTitle"/>
          </p:nvPr>
        </p:nvSpPr>
        <p:spPr>
          <a:xfrm>
            <a:off x="640080" y="2743200"/>
            <a:ext cx="8229600" cy="1828800"/>
          </a:xfrm>
        </p:spPr>
        <p:txBody>
          <a:bodyPr anchor="t" anchorCtr="0">
            <a:normAutofit/>
          </a:bodyPr>
          <a:lstStyle>
            <a:lvl1pPr algn="l">
              <a:defRPr sz="3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4AF7160-747D-448F-9BAF-FB097E1BBE0D}"/>
              </a:ext>
            </a:extLst>
          </p:cNvPr>
          <p:cNvSpPr>
            <a:spLocks noGrp="1"/>
          </p:cNvSpPr>
          <p:nvPr>
            <p:ph type="subTitle" idx="1"/>
          </p:nvPr>
        </p:nvSpPr>
        <p:spPr>
          <a:xfrm>
            <a:off x="640080" y="4846320"/>
            <a:ext cx="4572000" cy="914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1D6A1F45-151E-4A7F-B7F3-AFEC9ED42B0F}"/>
              </a:ext>
            </a:extLst>
          </p:cNvPr>
          <p:cNvSpPr/>
          <p:nvPr userDrawn="1"/>
        </p:nvSpPr>
        <p:spPr>
          <a:xfrm>
            <a:off x="640080" y="6400799"/>
            <a:ext cx="3108960" cy="123111"/>
          </a:xfrm>
          <a:prstGeom prst="rect">
            <a:avLst/>
          </a:prstGeom>
        </p:spPr>
        <p:txBody>
          <a:bodyPr wrap="square" lIns="0" tIns="0" rIns="0" bIns="0">
            <a:spAutoFit/>
          </a:bodyPr>
          <a:lstStyle/>
          <a:p>
            <a:r>
              <a:rPr lang="en-US" sz="800" dirty="0">
                <a:solidFill>
                  <a:schemeClr val="bg1"/>
                </a:solidFill>
                <a:effectLst/>
                <a:latin typeface="Arial" panose="020B0604020202020204" pitchFamily="34" charset="0"/>
                <a:cs typeface="Arial" panose="020B0604020202020204" pitchFamily="34" charset="0"/>
              </a:rPr>
              <a:t>© 2021 American Physical Therapy Association. All rights reserved.</a:t>
            </a:r>
          </a:p>
        </p:txBody>
      </p:sp>
    </p:spTree>
    <p:extLst>
      <p:ext uri="{BB962C8B-B14F-4D97-AF65-F5344CB8AC3E}">
        <p14:creationId xmlns:p14="http://schemas.microsoft.com/office/powerpoint/2010/main" val="14734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Full Bleed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65745A1-62F6-4563-92E8-B2EB2AB5BF7B}"/>
              </a:ext>
            </a:extLst>
          </p:cNvPr>
          <p:cNvSpPr>
            <a:spLocks noGrp="1"/>
          </p:cNvSpPr>
          <p:nvPr>
            <p:ph type="pic" sz="quarter" idx="10"/>
          </p:nvPr>
        </p:nvSpPr>
        <p:spPr>
          <a:xfrm>
            <a:off x="0" y="0"/>
            <a:ext cx="12192000" cy="6400800"/>
          </a:xfrm>
        </p:spPr>
        <p:txBody>
          <a:bodyPr/>
          <a:lstStyle>
            <a:lvl1pPr marL="0" indent="0">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72FCE620-1683-4C34-B78B-1E72626860D8}"/>
              </a:ext>
            </a:extLst>
          </p:cNvPr>
          <p:cNvSpPr>
            <a:spLocks noGrp="1"/>
          </p:cNvSpPr>
          <p:nvPr>
            <p:ph type="title"/>
          </p:nvPr>
        </p:nvSpPr>
        <p:spPr/>
        <p:txBody>
          <a:bodyPr/>
          <a:lstStyle/>
          <a:p>
            <a:r>
              <a:rPr lang="en-US"/>
              <a:t>Click to edit Master title style</a:t>
            </a:r>
            <a:endParaRPr lang="en-US" dirty="0"/>
          </a:p>
        </p:txBody>
      </p:sp>
      <p:grpSp>
        <p:nvGrpSpPr>
          <p:cNvPr id="9" name="Group 8">
            <a:extLst>
              <a:ext uri="{FF2B5EF4-FFF2-40B4-BE49-F238E27FC236}">
                <a16:creationId xmlns:a16="http://schemas.microsoft.com/office/drawing/2014/main" id="{FC4BB72A-F555-4541-B2F4-687658B2704C}"/>
              </a:ext>
            </a:extLst>
          </p:cNvPr>
          <p:cNvGrpSpPr/>
          <p:nvPr userDrawn="1"/>
        </p:nvGrpSpPr>
        <p:grpSpPr>
          <a:xfrm>
            <a:off x="0" y="6400800"/>
            <a:ext cx="12192000" cy="457200"/>
            <a:chOff x="0" y="6400800"/>
            <a:chExt cx="12192000" cy="457200"/>
          </a:xfrm>
        </p:grpSpPr>
        <p:sp>
          <p:nvSpPr>
            <p:cNvPr id="11" name="Rectangle 10">
              <a:extLst>
                <a:ext uri="{FF2B5EF4-FFF2-40B4-BE49-F238E27FC236}">
                  <a16:creationId xmlns:a16="http://schemas.microsoft.com/office/drawing/2014/main" id="{467837F5-09EC-4910-8C5F-7074A6EA971B}"/>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automatically generated">
              <a:extLst>
                <a:ext uri="{FF2B5EF4-FFF2-40B4-BE49-F238E27FC236}">
                  <a16:creationId xmlns:a16="http://schemas.microsoft.com/office/drawing/2014/main" id="{913E1CB3-94A2-4BE7-A665-A5E77990FA67}"/>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3682161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Media">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D42FA504-F343-4C47-A90A-ADE7F405F73F}"/>
              </a:ext>
            </a:extLst>
          </p:cNvPr>
          <p:cNvSpPr>
            <a:spLocks noGrp="1"/>
          </p:cNvSpPr>
          <p:nvPr>
            <p:ph type="media" sz="quarter" idx="10"/>
          </p:nvPr>
        </p:nvSpPr>
        <p:spPr>
          <a:xfrm>
            <a:off x="0" y="0"/>
            <a:ext cx="12192000" cy="6400800"/>
          </a:xfrm>
        </p:spPr>
        <p:txBody>
          <a:bodyPr/>
          <a:lstStyle>
            <a:lvl1pPr marL="0" indent="0">
              <a:buNone/>
              <a:defRPr/>
            </a:lvl1pPr>
          </a:lstStyle>
          <a:p>
            <a:r>
              <a:rPr lang="en-US"/>
              <a:t>Click icon to add media</a:t>
            </a:r>
            <a:endParaRPr lang="en-US" dirty="0"/>
          </a:p>
        </p:txBody>
      </p:sp>
      <p:sp>
        <p:nvSpPr>
          <p:cNvPr id="2" name="Title 1">
            <a:extLst>
              <a:ext uri="{FF2B5EF4-FFF2-40B4-BE49-F238E27FC236}">
                <a16:creationId xmlns:a16="http://schemas.microsoft.com/office/drawing/2014/main" id="{07415F45-B30A-487B-84E0-8808D0D58BE3}"/>
              </a:ext>
            </a:extLst>
          </p:cNvPr>
          <p:cNvSpPr>
            <a:spLocks noGrp="1"/>
          </p:cNvSpPr>
          <p:nvPr>
            <p:ph type="title"/>
          </p:nvPr>
        </p:nvSpPr>
        <p:spPr/>
        <p:txBody>
          <a:bodyPr/>
          <a:lstStyle/>
          <a:p>
            <a:r>
              <a:rPr lang="en-US"/>
              <a:t>Click to edit Master title style</a:t>
            </a:r>
            <a:endParaRPr lang="en-US" dirty="0"/>
          </a:p>
        </p:txBody>
      </p:sp>
      <p:grpSp>
        <p:nvGrpSpPr>
          <p:cNvPr id="8" name="Group 7">
            <a:extLst>
              <a:ext uri="{FF2B5EF4-FFF2-40B4-BE49-F238E27FC236}">
                <a16:creationId xmlns:a16="http://schemas.microsoft.com/office/drawing/2014/main" id="{A2985578-F2CD-416A-93C7-5E1A37372E47}"/>
              </a:ext>
            </a:extLst>
          </p:cNvPr>
          <p:cNvGrpSpPr/>
          <p:nvPr userDrawn="1"/>
        </p:nvGrpSpPr>
        <p:grpSpPr>
          <a:xfrm>
            <a:off x="0" y="6400800"/>
            <a:ext cx="12192000" cy="457200"/>
            <a:chOff x="0" y="6400800"/>
            <a:chExt cx="12192000" cy="457200"/>
          </a:xfrm>
        </p:grpSpPr>
        <p:sp>
          <p:nvSpPr>
            <p:cNvPr id="9" name="Rectangle 8">
              <a:extLst>
                <a:ext uri="{FF2B5EF4-FFF2-40B4-BE49-F238E27FC236}">
                  <a16:creationId xmlns:a16="http://schemas.microsoft.com/office/drawing/2014/main" id="{A12C699D-7D2F-474A-8836-C19CC60443FE}"/>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5CAAC025-B907-41A0-AE69-010D2CAA8318}"/>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2357829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sh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F720F-4AC9-4752-A836-935ABA80AAF4}"/>
              </a:ext>
            </a:extLst>
          </p:cNvPr>
          <p:cNvSpPr>
            <a:spLocks noGrp="1"/>
          </p:cNvSpPr>
          <p:nvPr>
            <p:ph type="title"/>
          </p:nvPr>
        </p:nvSpPr>
        <p:spPr/>
        <p:txBody>
          <a:bodyPr/>
          <a:lstStyle/>
          <a:p>
            <a:r>
              <a:rPr lang="en-US"/>
              <a:t>Click to edit Master title style</a:t>
            </a:r>
          </a:p>
        </p:txBody>
      </p:sp>
      <p:sp>
        <p:nvSpPr>
          <p:cNvPr id="4" name="Picture Placeholder 3">
            <a:extLst>
              <a:ext uri="{FF2B5EF4-FFF2-40B4-BE49-F238E27FC236}">
                <a16:creationId xmlns:a16="http://schemas.microsoft.com/office/drawing/2014/main" id="{3216C19A-F5F3-4863-A1C7-549E63253DB2}"/>
              </a:ext>
            </a:extLst>
          </p:cNvPr>
          <p:cNvSpPr>
            <a:spLocks noGrp="1" noChangeAspect="1"/>
          </p:cNvSpPr>
          <p:nvPr>
            <p:ph type="pic" sz="quarter" idx="10"/>
          </p:nvPr>
        </p:nvSpPr>
        <p:spPr>
          <a:xfrm>
            <a:off x="708342" y="1705474"/>
            <a:ext cx="2286000" cy="2286000"/>
          </a:xfrm>
          <a:prstGeom prst="ellipse">
            <a:avLst/>
          </a:prstGeom>
          <a:ln>
            <a:noFill/>
          </a:ln>
        </p:spPr>
        <p:txBody>
          <a:bodyPr/>
          <a:lstStyle>
            <a:lvl1pPr marL="0" indent="0">
              <a:buNone/>
              <a:defRPr/>
            </a:lvl1pPr>
          </a:lstStyle>
          <a:p>
            <a:r>
              <a:rPr lang="en-US"/>
              <a:t>Click icon to add picture</a:t>
            </a:r>
            <a:endParaRPr lang="en-US" dirty="0"/>
          </a:p>
        </p:txBody>
      </p:sp>
      <p:sp>
        <p:nvSpPr>
          <p:cNvPr id="8" name="Picture Placeholder 3">
            <a:extLst>
              <a:ext uri="{FF2B5EF4-FFF2-40B4-BE49-F238E27FC236}">
                <a16:creationId xmlns:a16="http://schemas.microsoft.com/office/drawing/2014/main" id="{878D1872-224B-4415-B66D-B62B4EF1646F}"/>
              </a:ext>
            </a:extLst>
          </p:cNvPr>
          <p:cNvSpPr>
            <a:spLocks noGrp="1" noChangeAspect="1"/>
          </p:cNvSpPr>
          <p:nvPr>
            <p:ph type="pic" sz="quarter" idx="12"/>
          </p:nvPr>
        </p:nvSpPr>
        <p:spPr>
          <a:xfrm>
            <a:off x="3496491" y="1705474"/>
            <a:ext cx="2286000" cy="2286000"/>
          </a:xfrm>
          <a:prstGeom prst="ellipse">
            <a:avLst/>
          </a:prstGeom>
          <a:ln>
            <a:noFill/>
          </a:ln>
        </p:spPr>
        <p:txBody>
          <a:bodyPr/>
          <a:lstStyle>
            <a:lvl1pPr marL="0" indent="0">
              <a:buNone/>
              <a:defRPr/>
            </a:lvl1pPr>
          </a:lstStyle>
          <a:p>
            <a:r>
              <a:rPr lang="en-US"/>
              <a:t>Click icon to add picture</a:t>
            </a:r>
            <a:endParaRPr lang="en-US" dirty="0"/>
          </a:p>
        </p:txBody>
      </p:sp>
      <p:sp>
        <p:nvSpPr>
          <p:cNvPr id="11" name="Picture Placeholder 3">
            <a:extLst>
              <a:ext uri="{FF2B5EF4-FFF2-40B4-BE49-F238E27FC236}">
                <a16:creationId xmlns:a16="http://schemas.microsoft.com/office/drawing/2014/main" id="{6432C2AA-8BAA-4E23-92B0-AE9C31CE0412}"/>
              </a:ext>
            </a:extLst>
          </p:cNvPr>
          <p:cNvSpPr>
            <a:spLocks noGrp="1" noChangeAspect="1"/>
          </p:cNvSpPr>
          <p:nvPr>
            <p:ph type="pic" sz="quarter" idx="14"/>
          </p:nvPr>
        </p:nvSpPr>
        <p:spPr>
          <a:xfrm>
            <a:off x="6284640" y="1705474"/>
            <a:ext cx="2286000" cy="2286000"/>
          </a:xfrm>
          <a:prstGeom prst="ellipse">
            <a:avLst/>
          </a:prstGeom>
          <a:ln>
            <a:noFill/>
          </a:ln>
        </p:spPr>
        <p:txBody>
          <a:bodyPr/>
          <a:lstStyle>
            <a:lvl1pPr marL="0" indent="0">
              <a:buNone/>
              <a:defRPr/>
            </a:lvl1pPr>
          </a:lstStyle>
          <a:p>
            <a:r>
              <a:rPr lang="en-US"/>
              <a:t>Click icon to add picture</a:t>
            </a:r>
            <a:endParaRPr lang="en-US" dirty="0"/>
          </a:p>
        </p:txBody>
      </p:sp>
      <p:sp>
        <p:nvSpPr>
          <p:cNvPr id="14" name="Picture Placeholder 3">
            <a:extLst>
              <a:ext uri="{FF2B5EF4-FFF2-40B4-BE49-F238E27FC236}">
                <a16:creationId xmlns:a16="http://schemas.microsoft.com/office/drawing/2014/main" id="{BFED39F0-CC8F-4B41-8755-08DC9822084D}"/>
              </a:ext>
            </a:extLst>
          </p:cNvPr>
          <p:cNvSpPr>
            <a:spLocks noGrp="1" noChangeAspect="1"/>
          </p:cNvSpPr>
          <p:nvPr>
            <p:ph type="pic" sz="quarter" idx="16"/>
          </p:nvPr>
        </p:nvSpPr>
        <p:spPr>
          <a:xfrm>
            <a:off x="9072789" y="1705474"/>
            <a:ext cx="2286000" cy="2286000"/>
          </a:xfrm>
          <a:prstGeom prst="ellipse">
            <a:avLst/>
          </a:prstGeom>
          <a:ln>
            <a:noFill/>
          </a:ln>
        </p:spPr>
        <p:txBody>
          <a:bodyPr/>
          <a:lstStyle>
            <a:lvl1pPr marL="0" indent="0">
              <a:buNone/>
              <a:defRPr/>
            </a:lvl1pPr>
          </a:lstStyle>
          <a:p>
            <a:r>
              <a:rPr lang="en-US"/>
              <a:t>Click icon to add picture</a:t>
            </a:r>
            <a:endParaRPr lang="en-US" dirty="0"/>
          </a:p>
        </p:txBody>
      </p:sp>
      <p:sp>
        <p:nvSpPr>
          <p:cNvPr id="21" name="Text Placeholder 20">
            <a:extLst>
              <a:ext uri="{FF2B5EF4-FFF2-40B4-BE49-F238E27FC236}">
                <a16:creationId xmlns:a16="http://schemas.microsoft.com/office/drawing/2014/main" id="{DC1226DD-EDFF-43D0-BB5B-7F43E23CB760}"/>
              </a:ext>
            </a:extLst>
          </p:cNvPr>
          <p:cNvSpPr>
            <a:spLocks noGrp="1"/>
          </p:cNvSpPr>
          <p:nvPr>
            <p:ph type="body" sz="quarter" idx="18"/>
          </p:nvPr>
        </p:nvSpPr>
        <p:spPr>
          <a:xfrm>
            <a:off x="617061" y="4324078"/>
            <a:ext cx="2468880" cy="1555750"/>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0">
            <a:extLst>
              <a:ext uri="{FF2B5EF4-FFF2-40B4-BE49-F238E27FC236}">
                <a16:creationId xmlns:a16="http://schemas.microsoft.com/office/drawing/2014/main" id="{BCB071A6-2EE8-4E28-A201-D82CE5589715}"/>
              </a:ext>
            </a:extLst>
          </p:cNvPr>
          <p:cNvSpPr>
            <a:spLocks noGrp="1"/>
          </p:cNvSpPr>
          <p:nvPr>
            <p:ph type="body" sz="quarter" idx="19"/>
          </p:nvPr>
        </p:nvSpPr>
        <p:spPr>
          <a:xfrm>
            <a:off x="3405210" y="4324078"/>
            <a:ext cx="2468880" cy="1555750"/>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0">
            <a:extLst>
              <a:ext uri="{FF2B5EF4-FFF2-40B4-BE49-F238E27FC236}">
                <a16:creationId xmlns:a16="http://schemas.microsoft.com/office/drawing/2014/main" id="{10B02836-9DAB-4365-B234-A1C257DFA5B8}"/>
              </a:ext>
            </a:extLst>
          </p:cNvPr>
          <p:cNvSpPr>
            <a:spLocks noGrp="1"/>
          </p:cNvSpPr>
          <p:nvPr>
            <p:ph type="body" sz="quarter" idx="20"/>
          </p:nvPr>
        </p:nvSpPr>
        <p:spPr>
          <a:xfrm>
            <a:off x="6193200" y="4324078"/>
            <a:ext cx="2468880" cy="1555750"/>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20">
            <a:extLst>
              <a:ext uri="{FF2B5EF4-FFF2-40B4-BE49-F238E27FC236}">
                <a16:creationId xmlns:a16="http://schemas.microsoft.com/office/drawing/2014/main" id="{DBE2EB0E-A3B6-4867-9EB8-2813D5F304A0}"/>
              </a:ext>
            </a:extLst>
          </p:cNvPr>
          <p:cNvSpPr>
            <a:spLocks noGrp="1"/>
          </p:cNvSpPr>
          <p:nvPr>
            <p:ph type="body" sz="quarter" idx="21"/>
          </p:nvPr>
        </p:nvSpPr>
        <p:spPr>
          <a:xfrm>
            <a:off x="8981190" y="4324078"/>
            <a:ext cx="2468880" cy="1555750"/>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 name="Group 14">
            <a:extLst>
              <a:ext uri="{FF2B5EF4-FFF2-40B4-BE49-F238E27FC236}">
                <a16:creationId xmlns:a16="http://schemas.microsoft.com/office/drawing/2014/main" id="{5C76EFC1-A707-45EF-B95C-B04DFAFDFC77}"/>
              </a:ext>
            </a:extLst>
          </p:cNvPr>
          <p:cNvGrpSpPr/>
          <p:nvPr userDrawn="1"/>
        </p:nvGrpSpPr>
        <p:grpSpPr>
          <a:xfrm>
            <a:off x="0" y="6400800"/>
            <a:ext cx="12192000" cy="457200"/>
            <a:chOff x="0" y="6400800"/>
            <a:chExt cx="12192000" cy="457200"/>
          </a:xfrm>
        </p:grpSpPr>
        <p:sp>
          <p:nvSpPr>
            <p:cNvPr id="16" name="Rectangle 15">
              <a:extLst>
                <a:ext uri="{FF2B5EF4-FFF2-40B4-BE49-F238E27FC236}">
                  <a16:creationId xmlns:a16="http://schemas.microsoft.com/office/drawing/2014/main" id="{1FC882AE-B31F-4EA3-863D-7975CBD48CB2}"/>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sign&#10;&#10;Description automatically generated">
              <a:extLst>
                <a:ext uri="{FF2B5EF4-FFF2-40B4-BE49-F238E27FC236}">
                  <a16:creationId xmlns:a16="http://schemas.microsoft.com/office/drawing/2014/main" id="{D972699C-A0B3-4460-9AA0-14FB8E1EED8E}"/>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2482669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E620-1683-4C34-B78B-1E72626860D8}"/>
              </a:ext>
            </a:extLst>
          </p:cNvPr>
          <p:cNvSpPr>
            <a:spLocks noGrp="1"/>
          </p:cNvSpPr>
          <p:nvPr>
            <p:ph type="title"/>
          </p:nvPr>
        </p:nvSpPr>
        <p:spPr/>
        <p:txBody>
          <a:bodyPr/>
          <a:lstStyle/>
          <a:p>
            <a:r>
              <a:rPr lang="en-US"/>
              <a:t>Click to edit Master title style</a:t>
            </a:r>
            <a:endParaRPr lang="en-US" dirty="0"/>
          </a:p>
        </p:txBody>
      </p:sp>
      <p:grpSp>
        <p:nvGrpSpPr>
          <p:cNvPr id="9" name="Group 8">
            <a:extLst>
              <a:ext uri="{FF2B5EF4-FFF2-40B4-BE49-F238E27FC236}">
                <a16:creationId xmlns:a16="http://schemas.microsoft.com/office/drawing/2014/main" id="{3FD56D9A-E2A1-4797-8E05-0700041A1255}"/>
              </a:ext>
            </a:extLst>
          </p:cNvPr>
          <p:cNvGrpSpPr/>
          <p:nvPr userDrawn="1"/>
        </p:nvGrpSpPr>
        <p:grpSpPr>
          <a:xfrm>
            <a:off x="0" y="6400800"/>
            <a:ext cx="12192000" cy="457200"/>
            <a:chOff x="0" y="6400800"/>
            <a:chExt cx="12192000" cy="457200"/>
          </a:xfrm>
        </p:grpSpPr>
        <p:sp>
          <p:nvSpPr>
            <p:cNvPr id="10" name="Rectangle 9">
              <a:extLst>
                <a:ext uri="{FF2B5EF4-FFF2-40B4-BE49-F238E27FC236}">
                  <a16:creationId xmlns:a16="http://schemas.microsoft.com/office/drawing/2014/main" id="{DE494F40-9065-42F9-B00B-17B331F41771}"/>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sign&#10;&#10;Description automatically generated">
              <a:extLst>
                <a:ext uri="{FF2B5EF4-FFF2-40B4-BE49-F238E27FC236}">
                  <a16:creationId xmlns:a16="http://schemas.microsoft.com/office/drawing/2014/main" id="{5B8FD3D7-5D03-4E01-9EB3-284FF097032F}"/>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2381869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9490255-3216-4C28-8FD0-63DDA84E8658}"/>
              </a:ext>
            </a:extLst>
          </p:cNvPr>
          <p:cNvGrpSpPr/>
          <p:nvPr userDrawn="1"/>
        </p:nvGrpSpPr>
        <p:grpSpPr>
          <a:xfrm>
            <a:off x="0" y="6400800"/>
            <a:ext cx="12192000" cy="457200"/>
            <a:chOff x="0" y="6400800"/>
            <a:chExt cx="12192000" cy="457200"/>
          </a:xfrm>
        </p:grpSpPr>
        <p:sp>
          <p:nvSpPr>
            <p:cNvPr id="9" name="Rectangle 8">
              <a:extLst>
                <a:ext uri="{FF2B5EF4-FFF2-40B4-BE49-F238E27FC236}">
                  <a16:creationId xmlns:a16="http://schemas.microsoft.com/office/drawing/2014/main" id="{72E71B2B-59D8-40F2-8F3C-60F4C4D95AB4}"/>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D5C68C83-0FC1-4E5A-A97F-326C7403BFFD}"/>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2681255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ECA8F5-54F5-41E9-A86A-C08173CB630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A6DD60B-04AC-4490-A815-095E9271F815}"/>
              </a:ext>
            </a:extLst>
          </p:cNvPr>
          <p:cNvSpPr>
            <a:spLocks noGrp="1"/>
          </p:cNvSpPr>
          <p:nvPr>
            <p:ph type="title"/>
          </p:nvPr>
        </p:nvSpPr>
        <p:spPr>
          <a:xfrm>
            <a:off x="640080" y="1005839"/>
            <a:ext cx="7315200" cy="3474720"/>
          </a:xfrm>
        </p:spPr>
        <p:txBody>
          <a:bodyPr>
            <a:noAutofit/>
          </a:bodyPr>
          <a:lstStyle>
            <a:lvl1pPr>
              <a:defRPr sz="72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28118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ECA8F5-54F5-41E9-A86A-C08173CB6306}"/>
              </a:ext>
            </a:extLst>
          </p:cNvPr>
          <p:cNvPicPr>
            <a:picLocks noChangeAspect="1"/>
          </p:cNvPicPr>
          <p:nvPr userDrawn="1"/>
        </p:nvPicPr>
        <p:blipFill>
          <a:blip r:embed="rId2"/>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1DE1E70-4A54-450A-829E-00644A927BBA}"/>
              </a:ext>
            </a:extLst>
          </p:cNvPr>
          <p:cNvSpPr txBox="1"/>
          <p:nvPr userDrawn="1"/>
        </p:nvSpPr>
        <p:spPr>
          <a:xfrm>
            <a:off x="640080" y="1005840"/>
            <a:ext cx="6400800" cy="2286000"/>
          </a:xfrm>
          <a:prstGeom prst="rect">
            <a:avLst/>
          </a:prstGeom>
          <a:noFill/>
        </p:spPr>
        <p:txBody>
          <a:bodyPr wrap="square" rtlCol="0">
            <a:spAutoFit/>
          </a:bodyPr>
          <a:lstStyle/>
          <a:p>
            <a:r>
              <a:rPr lang="en-US" sz="4000" dirty="0">
                <a:solidFill>
                  <a:schemeClr val="bg1"/>
                </a:solidFill>
                <a:latin typeface="+mj-lt"/>
              </a:rPr>
              <a:t>Building a community that advances the profession of physical therapy to improve the health of society.</a:t>
            </a:r>
          </a:p>
        </p:txBody>
      </p:sp>
    </p:spTree>
    <p:extLst>
      <p:ext uri="{BB962C8B-B14F-4D97-AF65-F5344CB8AC3E}">
        <p14:creationId xmlns:p14="http://schemas.microsoft.com/office/powerpoint/2010/main" val="569728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lash">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55E69B-FC88-47FB-8C2F-EDDE854C1D0C}"/>
              </a:ext>
            </a:extLst>
          </p:cNvPr>
          <p:cNvPicPr>
            <a:picLocks noChangeAspect="1"/>
          </p:cNvPicPr>
          <p:nvPr userDrawn="1"/>
        </p:nvPicPr>
        <p:blipFill>
          <a:blip r:embed="rId2"/>
          <a:srcRect/>
          <a:stretch/>
        </p:blipFill>
        <p:spPr>
          <a:xfrm>
            <a:off x="1981200" y="1409700"/>
            <a:ext cx="8229600" cy="4038599"/>
          </a:xfrm>
          <a:prstGeom prst="rect">
            <a:avLst/>
          </a:prstGeom>
        </p:spPr>
      </p:pic>
    </p:spTree>
    <p:extLst>
      <p:ext uri="{BB962C8B-B14F-4D97-AF65-F5344CB8AC3E}">
        <p14:creationId xmlns:p14="http://schemas.microsoft.com/office/powerpoint/2010/main" val="328974047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branded Title Slide">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5FFC1F26-87FC-4BD3-8AFD-422F2C41C381}"/>
              </a:ext>
            </a:extLst>
          </p:cNvPr>
          <p:cNvPicPr>
            <a:picLocks noChangeAspect="1"/>
          </p:cNvPicPr>
          <p:nvPr userDrawn="1"/>
        </p:nvPicPr>
        <p:blipFill rotWithShape="1">
          <a:blip r:embed="rId2"/>
          <a:srcRect t="33182"/>
          <a:stretch/>
        </p:blipFill>
        <p:spPr>
          <a:xfrm>
            <a:off x="0" y="2275608"/>
            <a:ext cx="12192000" cy="4582391"/>
          </a:xfrm>
          <a:prstGeom prst="rect">
            <a:avLst/>
          </a:prstGeom>
        </p:spPr>
      </p:pic>
      <p:sp>
        <p:nvSpPr>
          <p:cNvPr id="2" name="Title 1">
            <a:extLst>
              <a:ext uri="{FF2B5EF4-FFF2-40B4-BE49-F238E27FC236}">
                <a16:creationId xmlns:a16="http://schemas.microsoft.com/office/drawing/2014/main" id="{658885BA-5AAA-498B-BD9C-51A615FB918A}"/>
              </a:ext>
            </a:extLst>
          </p:cNvPr>
          <p:cNvSpPr>
            <a:spLocks noGrp="1"/>
          </p:cNvSpPr>
          <p:nvPr>
            <p:ph type="ctrTitle"/>
          </p:nvPr>
        </p:nvSpPr>
        <p:spPr>
          <a:xfrm>
            <a:off x="640080" y="2743200"/>
            <a:ext cx="8229600" cy="1828800"/>
          </a:xfrm>
        </p:spPr>
        <p:txBody>
          <a:bodyPr anchor="t" anchorCtr="0">
            <a:normAutofit/>
          </a:bodyPr>
          <a:lstStyle>
            <a:lvl1pPr algn="l">
              <a:defRPr sz="3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4AF7160-747D-448F-9BAF-FB097E1BBE0D}"/>
              </a:ext>
            </a:extLst>
          </p:cNvPr>
          <p:cNvSpPr>
            <a:spLocks noGrp="1"/>
          </p:cNvSpPr>
          <p:nvPr>
            <p:ph type="subTitle" idx="1"/>
          </p:nvPr>
        </p:nvSpPr>
        <p:spPr>
          <a:xfrm>
            <a:off x="640080" y="4846320"/>
            <a:ext cx="4572000" cy="914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1D6A1F45-151E-4A7F-B7F3-AFEC9ED42B0F}"/>
              </a:ext>
            </a:extLst>
          </p:cNvPr>
          <p:cNvSpPr/>
          <p:nvPr userDrawn="1"/>
        </p:nvSpPr>
        <p:spPr>
          <a:xfrm>
            <a:off x="640080" y="6400799"/>
            <a:ext cx="3108960" cy="123111"/>
          </a:xfrm>
          <a:prstGeom prst="rect">
            <a:avLst/>
          </a:prstGeom>
        </p:spPr>
        <p:txBody>
          <a:bodyPr wrap="square" lIns="0" tIns="0" rIns="0" bIns="0">
            <a:spAutoFit/>
          </a:bodyPr>
          <a:lstStyle/>
          <a:p>
            <a:r>
              <a:rPr lang="en-US" sz="800" dirty="0">
                <a:solidFill>
                  <a:schemeClr val="bg1"/>
                </a:solidFill>
                <a:effectLst/>
                <a:latin typeface="Arial" panose="020B0604020202020204" pitchFamily="34" charset="0"/>
                <a:cs typeface="Arial" panose="020B0604020202020204" pitchFamily="34" charset="0"/>
              </a:rPr>
              <a:t>© 2021 American Physical Therapy Association. All rights reserved.</a:t>
            </a:r>
          </a:p>
        </p:txBody>
      </p:sp>
      <p:sp>
        <p:nvSpPr>
          <p:cNvPr id="7" name="Text Placeholder 4">
            <a:extLst>
              <a:ext uri="{FF2B5EF4-FFF2-40B4-BE49-F238E27FC236}">
                <a16:creationId xmlns:a16="http://schemas.microsoft.com/office/drawing/2014/main" id="{E797E1AF-92E0-0548-9723-0D16A6C203E6}"/>
              </a:ext>
            </a:extLst>
          </p:cNvPr>
          <p:cNvSpPr>
            <a:spLocks noGrp="1"/>
          </p:cNvSpPr>
          <p:nvPr>
            <p:ph type="body" sz="quarter" idx="10" hasCustomPrompt="1"/>
          </p:nvPr>
        </p:nvSpPr>
        <p:spPr>
          <a:xfrm>
            <a:off x="8541327" y="457201"/>
            <a:ext cx="3117273" cy="1631372"/>
          </a:xfrm>
        </p:spPr>
        <p:txBody>
          <a:bodyPr/>
          <a:lstStyle>
            <a:lvl1pPr marL="0" indent="0">
              <a:buFontTx/>
              <a:buNone/>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a:t>Request logo lockup from brand@apta.org</a:t>
            </a:r>
          </a:p>
        </p:txBody>
      </p:sp>
    </p:spTree>
    <p:extLst>
      <p:ext uri="{BB962C8B-B14F-4D97-AF65-F5344CB8AC3E}">
        <p14:creationId xmlns:p14="http://schemas.microsoft.com/office/powerpoint/2010/main" val="2288402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67E0-DC90-4DAD-B9F5-C2DD0F5EE7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85FC71D-1510-4D7E-A09B-7BA95DC3987D}"/>
              </a:ext>
            </a:extLst>
          </p:cNvPr>
          <p:cNvSpPr>
            <a:spLocks noGrp="1"/>
          </p:cNvSpPr>
          <p:nvPr>
            <p:ph idx="1"/>
          </p:nvPr>
        </p:nvSpPr>
        <p:spPr>
          <a:xfrm>
            <a:off x="640080" y="1463040"/>
            <a:ext cx="10058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4BD4E7A3-BE84-4591-9AA2-D2B5C2616E68}"/>
              </a:ext>
            </a:extLst>
          </p:cNvPr>
          <p:cNvGrpSpPr/>
          <p:nvPr userDrawn="1"/>
        </p:nvGrpSpPr>
        <p:grpSpPr>
          <a:xfrm>
            <a:off x="0" y="6400800"/>
            <a:ext cx="12192000" cy="457200"/>
            <a:chOff x="0" y="6400800"/>
            <a:chExt cx="12192000" cy="457200"/>
          </a:xfrm>
        </p:grpSpPr>
        <p:sp>
          <p:nvSpPr>
            <p:cNvPr id="10" name="Rectangle 9">
              <a:extLst>
                <a:ext uri="{FF2B5EF4-FFF2-40B4-BE49-F238E27FC236}">
                  <a16:creationId xmlns:a16="http://schemas.microsoft.com/office/drawing/2014/main" id="{5EE04567-A6A8-4EE0-AA53-C05D522DA14B}"/>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BE35D198-F9C3-43D8-985A-D35C2F031141}"/>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282966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Intro Paragraph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67E0-DC90-4DAD-B9F5-C2DD0F5EE7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85FC71D-1510-4D7E-A09B-7BA95DC3987D}"/>
              </a:ext>
            </a:extLst>
          </p:cNvPr>
          <p:cNvSpPr>
            <a:spLocks noGrp="1"/>
          </p:cNvSpPr>
          <p:nvPr>
            <p:ph idx="1"/>
          </p:nvPr>
        </p:nvSpPr>
        <p:spPr>
          <a:xfrm>
            <a:off x="640080" y="2926080"/>
            <a:ext cx="10058400" cy="2980755"/>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0A4786C-46FE-44BD-BA3B-EBCED400E57C}"/>
              </a:ext>
            </a:extLst>
          </p:cNvPr>
          <p:cNvSpPr>
            <a:spLocks noGrp="1"/>
          </p:cNvSpPr>
          <p:nvPr>
            <p:ph type="body" sz="quarter" idx="10"/>
          </p:nvPr>
        </p:nvSpPr>
        <p:spPr>
          <a:xfrm>
            <a:off x="640080" y="1463675"/>
            <a:ext cx="10058400" cy="1371600"/>
          </a:xfrm>
        </p:spPr>
        <p:txBody>
          <a:bodyPr/>
          <a:lstStyle>
            <a:lvl1pPr marL="0" indent="0">
              <a:buFontTx/>
              <a:buNone/>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a:t>Click to edit Master text styles</a:t>
            </a:r>
          </a:p>
        </p:txBody>
      </p:sp>
      <p:grpSp>
        <p:nvGrpSpPr>
          <p:cNvPr id="8" name="Group 7">
            <a:extLst>
              <a:ext uri="{FF2B5EF4-FFF2-40B4-BE49-F238E27FC236}">
                <a16:creationId xmlns:a16="http://schemas.microsoft.com/office/drawing/2014/main" id="{71442BFC-0581-4627-8C21-F514A9706DDB}"/>
              </a:ext>
            </a:extLst>
          </p:cNvPr>
          <p:cNvGrpSpPr/>
          <p:nvPr userDrawn="1"/>
        </p:nvGrpSpPr>
        <p:grpSpPr>
          <a:xfrm>
            <a:off x="0" y="6400800"/>
            <a:ext cx="12192000" cy="457200"/>
            <a:chOff x="0" y="6400800"/>
            <a:chExt cx="12192000" cy="457200"/>
          </a:xfrm>
        </p:grpSpPr>
        <p:sp>
          <p:nvSpPr>
            <p:cNvPr id="9" name="Rectangle 8">
              <a:extLst>
                <a:ext uri="{FF2B5EF4-FFF2-40B4-BE49-F238E27FC236}">
                  <a16:creationId xmlns:a16="http://schemas.microsoft.com/office/drawing/2014/main" id="{8CAACE32-95B3-4AB3-A1DA-BD71BCA5DD12}"/>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E928C5BC-14B4-40CB-889F-06C281F398AA}"/>
                </a:ext>
              </a:extLst>
            </p:cNvPr>
            <p:cNvPicPr>
              <a:picLocks noChangeAspect="1"/>
            </p:cNvPicPr>
            <p:nvPr userDrawn="1"/>
          </p:nvPicPr>
          <p:blipFill>
            <a:blip r:embed="rId2"/>
            <a:stretch>
              <a:fillRect/>
            </a:stretch>
          </p:blipFill>
          <p:spPr>
            <a:xfrm>
              <a:off x="10622095" y="6480632"/>
              <a:ext cx="914733" cy="301229"/>
            </a:xfrm>
            <a:prstGeom prst="rect">
              <a:avLst/>
            </a:prstGeom>
          </p:spPr>
        </p:pic>
      </p:gr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21757C7-7AC3-CE4E-9E80-A562BD2CE5E4}"/>
                  </a:ext>
                </a:extLst>
              </p14:cNvPr>
              <p14:cNvContentPartPr/>
              <p14:nvPr userDrawn="1"/>
            </p14:nvContentPartPr>
            <p14:xfrm>
              <a:off x="1562449" y="1770578"/>
              <a:ext cx="8280" cy="1080"/>
            </p14:xfrm>
          </p:contentPart>
        </mc:Choice>
        <mc:Fallback xmlns="">
          <p:pic>
            <p:nvPicPr>
              <p:cNvPr id="4" name="Ink 3">
                <a:extLst>
                  <a:ext uri="{FF2B5EF4-FFF2-40B4-BE49-F238E27FC236}">
                    <a16:creationId xmlns:a16="http://schemas.microsoft.com/office/drawing/2014/main" id="{E21757C7-7AC3-CE4E-9E80-A562BD2CE5E4}"/>
                  </a:ext>
                </a:extLst>
              </p:cNvPr>
              <p:cNvPicPr/>
              <p:nvPr/>
            </p:nvPicPr>
            <p:blipFill>
              <a:blip r:embed="rId4"/>
              <a:stretch>
                <a:fillRect/>
              </a:stretch>
            </p:blipFill>
            <p:spPr>
              <a:xfrm>
                <a:off x="1553449" y="1761578"/>
                <a:ext cx="25920" cy="18720"/>
              </a:xfrm>
              <a:prstGeom prst="rect">
                <a:avLst/>
              </a:prstGeom>
            </p:spPr>
          </p:pic>
        </mc:Fallback>
      </mc:AlternateContent>
    </p:spTree>
    <p:extLst>
      <p:ext uri="{BB962C8B-B14F-4D97-AF65-F5344CB8AC3E}">
        <p14:creationId xmlns:p14="http://schemas.microsoft.com/office/powerpoint/2010/main" val="121440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4 Divid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1CE3E9-31F9-4B5E-BE60-C9B26067829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A67349-DB0F-487C-8810-FC8B51951C24}"/>
              </a:ext>
            </a:extLst>
          </p:cNvPr>
          <p:cNvSpPr>
            <a:spLocks noGrp="1"/>
          </p:cNvSpPr>
          <p:nvPr>
            <p:ph type="title"/>
          </p:nvPr>
        </p:nvSpPr>
        <p:spPr>
          <a:xfrm>
            <a:off x="640080" y="822960"/>
            <a:ext cx="10058400" cy="1371600"/>
          </a:xfrm>
        </p:spPr>
        <p:txBody>
          <a:bodyPr anchor="b">
            <a:normAutofit/>
          </a:bodyPr>
          <a:lstStyle>
            <a:lvl1pPr>
              <a:defRPr sz="36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73737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Bleed Divid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ECA8F5-54F5-41E9-A86A-C08173CB630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A6DD60B-04AC-4490-A815-095E9271F815}"/>
              </a:ext>
            </a:extLst>
          </p:cNvPr>
          <p:cNvSpPr>
            <a:spLocks noGrp="1"/>
          </p:cNvSpPr>
          <p:nvPr>
            <p:ph type="title"/>
          </p:nvPr>
        </p:nvSpPr>
        <p:spPr>
          <a:xfrm>
            <a:off x="640080" y="1005840"/>
            <a:ext cx="7315200" cy="1828800"/>
          </a:xfrm>
        </p:spPr>
        <p:txBody>
          <a:bodyPr>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33014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01A2-0207-4743-939E-F4CAC6F10AA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8CFAAE3-42BF-4241-B32E-D61470D64E1C}"/>
              </a:ext>
            </a:extLst>
          </p:cNvPr>
          <p:cNvSpPr>
            <a:spLocks noGrp="1"/>
          </p:cNvSpPr>
          <p:nvPr>
            <p:ph sz="half" idx="1"/>
          </p:nvPr>
        </p:nvSpPr>
        <p:spPr>
          <a:xfrm>
            <a:off x="640080" y="1463040"/>
            <a:ext cx="48463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3A152C6-B090-41DA-A9C6-0D6ED8FBA639}"/>
              </a:ext>
            </a:extLst>
          </p:cNvPr>
          <p:cNvSpPr>
            <a:spLocks noGrp="1"/>
          </p:cNvSpPr>
          <p:nvPr>
            <p:ph sz="half" idx="2"/>
          </p:nvPr>
        </p:nvSpPr>
        <p:spPr>
          <a:xfrm>
            <a:off x="5852160" y="1463040"/>
            <a:ext cx="48463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71EDE05B-AD78-4CED-BAC9-855E9322DEEA}"/>
              </a:ext>
            </a:extLst>
          </p:cNvPr>
          <p:cNvGrpSpPr/>
          <p:nvPr userDrawn="1"/>
        </p:nvGrpSpPr>
        <p:grpSpPr>
          <a:xfrm>
            <a:off x="0" y="6400800"/>
            <a:ext cx="12192000" cy="457200"/>
            <a:chOff x="0" y="6400800"/>
            <a:chExt cx="12192000" cy="457200"/>
          </a:xfrm>
        </p:grpSpPr>
        <p:sp>
          <p:nvSpPr>
            <p:cNvPr id="12" name="Rectangle 11">
              <a:extLst>
                <a:ext uri="{FF2B5EF4-FFF2-40B4-BE49-F238E27FC236}">
                  <a16:creationId xmlns:a16="http://schemas.microsoft.com/office/drawing/2014/main" id="{08DEA25B-D455-4916-87EA-25F4E961000B}"/>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7EC6E795-A1E2-4EFF-A27D-EA6574CECB00}"/>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3641804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ontent w/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01A2-0207-4743-939E-F4CAC6F10AA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8CFAAE3-42BF-4241-B32E-D61470D64E1C}"/>
              </a:ext>
            </a:extLst>
          </p:cNvPr>
          <p:cNvSpPr>
            <a:spLocks noGrp="1"/>
          </p:cNvSpPr>
          <p:nvPr>
            <p:ph sz="half" idx="1"/>
          </p:nvPr>
        </p:nvSpPr>
        <p:spPr>
          <a:xfrm>
            <a:off x="64008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3A152C6-B090-41DA-A9C6-0D6ED8FBA639}"/>
              </a:ext>
            </a:extLst>
          </p:cNvPr>
          <p:cNvSpPr>
            <a:spLocks noGrp="1"/>
          </p:cNvSpPr>
          <p:nvPr>
            <p:ph sz="half" idx="2"/>
          </p:nvPr>
        </p:nvSpPr>
        <p:spPr>
          <a:xfrm>
            <a:off x="585216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AAEAE948-7BE1-4A4C-B6C0-888678328D9B}"/>
              </a:ext>
            </a:extLst>
          </p:cNvPr>
          <p:cNvSpPr>
            <a:spLocks noGrp="1"/>
          </p:cNvSpPr>
          <p:nvPr>
            <p:ph type="body" sz="quarter" idx="10"/>
          </p:nvPr>
        </p:nvSpPr>
        <p:spPr>
          <a:xfrm>
            <a:off x="640080" y="1737360"/>
            <a:ext cx="4846320" cy="365760"/>
          </a:xfrm>
        </p:spPr>
        <p:txBody>
          <a:bodyPr>
            <a:normAutofit/>
          </a:bodyPr>
          <a:lstStyle>
            <a:lvl1pPr marL="0" indent="0">
              <a:buNone/>
              <a:defRPr sz="2000" b="1">
                <a:solidFill>
                  <a:schemeClr val="tx2"/>
                </a:solidFill>
              </a:defRPr>
            </a:lvl1pPr>
            <a:lvl2pPr marL="274320" indent="0">
              <a:buNone/>
              <a:defRPr/>
            </a:lvl2pPr>
            <a:lvl3pPr marL="548640" indent="0">
              <a:buNone/>
              <a:defRPr/>
            </a:lvl3pPr>
            <a:lvl4pPr marL="822960" indent="0">
              <a:buNone/>
              <a:defRPr/>
            </a:lvl4pPr>
            <a:lvl5pPr marL="1097280" indent="0">
              <a:buNone/>
              <a:defRPr/>
            </a:lvl5pPr>
          </a:lstStyle>
          <a:p>
            <a:pPr lvl="0"/>
            <a:r>
              <a:rPr lang="en-US"/>
              <a:t>Click to edit Master text styles</a:t>
            </a:r>
          </a:p>
        </p:txBody>
      </p:sp>
      <p:sp>
        <p:nvSpPr>
          <p:cNvPr id="11" name="Text Placeholder 5">
            <a:extLst>
              <a:ext uri="{FF2B5EF4-FFF2-40B4-BE49-F238E27FC236}">
                <a16:creationId xmlns:a16="http://schemas.microsoft.com/office/drawing/2014/main" id="{B86971FC-E50D-42C5-85D9-FF1D1F756C98}"/>
              </a:ext>
            </a:extLst>
          </p:cNvPr>
          <p:cNvSpPr>
            <a:spLocks noGrp="1"/>
          </p:cNvSpPr>
          <p:nvPr>
            <p:ph type="body" sz="quarter" idx="11"/>
          </p:nvPr>
        </p:nvSpPr>
        <p:spPr>
          <a:xfrm>
            <a:off x="5852160" y="1737360"/>
            <a:ext cx="4846320" cy="365760"/>
          </a:xfrm>
        </p:spPr>
        <p:txBody>
          <a:bodyPr>
            <a:normAutofit/>
          </a:bodyPr>
          <a:lstStyle>
            <a:lvl1pPr marL="0" indent="0">
              <a:buNone/>
              <a:defRPr sz="2000" b="1">
                <a:solidFill>
                  <a:schemeClr val="tx2"/>
                </a:solidFill>
              </a:defRPr>
            </a:lvl1pPr>
            <a:lvl2pPr marL="274320" indent="0">
              <a:buNone/>
              <a:defRPr/>
            </a:lvl2pPr>
            <a:lvl3pPr marL="548640" indent="0">
              <a:buNone/>
              <a:defRPr/>
            </a:lvl3pPr>
            <a:lvl4pPr marL="822960" indent="0">
              <a:buNone/>
              <a:defRPr/>
            </a:lvl4pPr>
            <a:lvl5pPr marL="1097280" indent="0">
              <a:buNone/>
              <a:defRPr/>
            </a:lvl5pPr>
          </a:lstStyle>
          <a:p>
            <a:pPr lvl="0"/>
            <a:r>
              <a:rPr lang="en-US"/>
              <a:t>Click to edit Master text styles</a:t>
            </a:r>
          </a:p>
        </p:txBody>
      </p:sp>
      <p:grpSp>
        <p:nvGrpSpPr>
          <p:cNvPr id="12" name="Group 11">
            <a:extLst>
              <a:ext uri="{FF2B5EF4-FFF2-40B4-BE49-F238E27FC236}">
                <a16:creationId xmlns:a16="http://schemas.microsoft.com/office/drawing/2014/main" id="{CA531766-D28A-4FAA-B43A-3ADEFDA88161}"/>
              </a:ext>
            </a:extLst>
          </p:cNvPr>
          <p:cNvGrpSpPr/>
          <p:nvPr userDrawn="1"/>
        </p:nvGrpSpPr>
        <p:grpSpPr>
          <a:xfrm>
            <a:off x="0" y="6400800"/>
            <a:ext cx="12192000" cy="457200"/>
            <a:chOff x="0" y="6400800"/>
            <a:chExt cx="12192000" cy="457200"/>
          </a:xfrm>
        </p:grpSpPr>
        <p:sp>
          <p:nvSpPr>
            <p:cNvPr id="13" name="Rectangle 12">
              <a:extLst>
                <a:ext uri="{FF2B5EF4-FFF2-40B4-BE49-F238E27FC236}">
                  <a16:creationId xmlns:a16="http://schemas.microsoft.com/office/drawing/2014/main" id="{D98EA04F-0893-4B90-B139-284091CE8060}"/>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 up of a sign&#10;&#10;Description automatically generated">
              <a:extLst>
                <a:ext uri="{FF2B5EF4-FFF2-40B4-BE49-F238E27FC236}">
                  <a16:creationId xmlns:a16="http://schemas.microsoft.com/office/drawing/2014/main" id="{CCD5B633-5759-4A62-B510-8EBECCC36CD7}"/>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4210916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Subhead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01A2-0207-4743-939E-F4CAC6F10AA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8CFAAE3-42BF-4241-B32E-D61470D64E1C}"/>
              </a:ext>
            </a:extLst>
          </p:cNvPr>
          <p:cNvSpPr>
            <a:spLocks noGrp="1"/>
          </p:cNvSpPr>
          <p:nvPr>
            <p:ph sz="half" idx="1"/>
          </p:nvPr>
        </p:nvSpPr>
        <p:spPr>
          <a:xfrm>
            <a:off x="64008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AAEAE948-7BE1-4A4C-B6C0-888678328D9B}"/>
              </a:ext>
            </a:extLst>
          </p:cNvPr>
          <p:cNvSpPr>
            <a:spLocks noGrp="1"/>
          </p:cNvSpPr>
          <p:nvPr>
            <p:ph type="body" sz="quarter" idx="10"/>
          </p:nvPr>
        </p:nvSpPr>
        <p:spPr>
          <a:xfrm>
            <a:off x="640080" y="1737360"/>
            <a:ext cx="4846320" cy="365760"/>
          </a:xfrm>
        </p:spPr>
        <p:txBody>
          <a:bodyPr>
            <a:normAutofit/>
          </a:bodyPr>
          <a:lstStyle>
            <a:lvl1pPr marL="0" indent="0">
              <a:buNone/>
              <a:defRPr sz="2000" b="1">
                <a:solidFill>
                  <a:schemeClr val="tx2"/>
                </a:solidFill>
              </a:defRPr>
            </a:lvl1pPr>
            <a:lvl2pPr marL="274320" indent="0">
              <a:buNone/>
              <a:defRPr/>
            </a:lvl2pPr>
            <a:lvl3pPr marL="548640" indent="0">
              <a:buNone/>
              <a:defRPr/>
            </a:lvl3pPr>
            <a:lvl4pPr marL="822960" indent="0">
              <a:buNone/>
              <a:defRPr/>
            </a:lvl4pPr>
            <a:lvl5pPr marL="1097280" indent="0">
              <a:buNone/>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0C53597D-4F1F-4956-91FE-1FA769B7C10E}"/>
              </a:ext>
            </a:extLst>
          </p:cNvPr>
          <p:cNvSpPr>
            <a:spLocks noGrp="1"/>
          </p:cNvSpPr>
          <p:nvPr>
            <p:ph type="pic" sz="quarter" idx="11"/>
          </p:nvPr>
        </p:nvSpPr>
        <p:spPr>
          <a:xfrm>
            <a:off x="5851525" y="1736724"/>
            <a:ext cx="4846638" cy="4389755"/>
          </a:xfrm>
        </p:spPr>
        <p:txBody>
          <a:bodyPr/>
          <a:lstStyle>
            <a:lvl1pPr marL="0" indent="0">
              <a:buFontTx/>
              <a:buNone/>
              <a:defRPr/>
            </a:lvl1pPr>
          </a:lstStyle>
          <a:p>
            <a:r>
              <a:rPr lang="en-US"/>
              <a:t>Click icon to add picture</a:t>
            </a:r>
            <a:endParaRPr lang="en-US" dirty="0"/>
          </a:p>
        </p:txBody>
      </p:sp>
      <p:grpSp>
        <p:nvGrpSpPr>
          <p:cNvPr id="11" name="Group 10">
            <a:extLst>
              <a:ext uri="{FF2B5EF4-FFF2-40B4-BE49-F238E27FC236}">
                <a16:creationId xmlns:a16="http://schemas.microsoft.com/office/drawing/2014/main" id="{DE2E4EAC-3931-4980-82CE-01512E9D751D}"/>
              </a:ext>
            </a:extLst>
          </p:cNvPr>
          <p:cNvGrpSpPr/>
          <p:nvPr userDrawn="1"/>
        </p:nvGrpSpPr>
        <p:grpSpPr>
          <a:xfrm>
            <a:off x="0" y="6400800"/>
            <a:ext cx="12192000" cy="457200"/>
            <a:chOff x="0" y="6400800"/>
            <a:chExt cx="12192000" cy="457200"/>
          </a:xfrm>
        </p:grpSpPr>
        <p:sp>
          <p:nvSpPr>
            <p:cNvPr id="12" name="Rectangle 11">
              <a:extLst>
                <a:ext uri="{FF2B5EF4-FFF2-40B4-BE49-F238E27FC236}">
                  <a16:creationId xmlns:a16="http://schemas.microsoft.com/office/drawing/2014/main" id="{B5ED8B99-E36A-4C0C-9AEB-3F1982E58018}"/>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71CAC9F3-6EB4-4F05-901C-3B5C6A8646D6}"/>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338906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68F569-6101-470B-BF49-1B5C0605FBB8}"/>
              </a:ext>
            </a:extLst>
          </p:cNvPr>
          <p:cNvSpPr>
            <a:spLocks noGrp="1"/>
          </p:cNvSpPr>
          <p:nvPr>
            <p:ph type="title"/>
          </p:nvPr>
        </p:nvSpPr>
        <p:spPr>
          <a:xfrm>
            <a:off x="640080" y="457200"/>
            <a:ext cx="10058400" cy="9144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CA35A3-DEE8-47C6-B60C-88F82F8B16D0}"/>
              </a:ext>
            </a:extLst>
          </p:cNvPr>
          <p:cNvSpPr>
            <a:spLocks noGrp="1"/>
          </p:cNvSpPr>
          <p:nvPr>
            <p:ph type="body" idx="1"/>
          </p:nvPr>
        </p:nvSpPr>
        <p:spPr>
          <a:xfrm>
            <a:off x="640080" y="1463040"/>
            <a:ext cx="10058400" cy="429768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5084958"/>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63" r:id="rId4"/>
    <p:sldLayoutId id="2147483651" r:id="rId5"/>
    <p:sldLayoutId id="2147483661" r:id="rId6"/>
    <p:sldLayoutId id="2147483652" r:id="rId7"/>
    <p:sldLayoutId id="2147483658" r:id="rId8"/>
    <p:sldLayoutId id="2147483659" r:id="rId9"/>
    <p:sldLayoutId id="2147483654" r:id="rId10"/>
    <p:sldLayoutId id="2147483662" r:id="rId11"/>
    <p:sldLayoutId id="2147483665" r:id="rId12"/>
    <p:sldLayoutId id="2147483660" r:id="rId13"/>
    <p:sldLayoutId id="2147483655" r:id="rId14"/>
    <p:sldLayoutId id="2147483664" r:id="rId15"/>
    <p:sldLayoutId id="2147483666" r:id="rId16"/>
    <p:sldLayoutId id="2147483667" r:id="rId17"/>
  </p:sldLayoutIdLst>
  <p:txStyles>
    <p:titleStyle>
      <a:lvl1pPr algn="l" defTabSz="914400" rtl="0" eaLnBrk="1" latinLnBrk="0" hangingPunct="1">
        <a:lnSpc>
          <a:spcPct val="90000"/>
        </a:lnSpc>
        <a:spcBef>
          <a:spcPct val="0"/>
        </a:spcBef>
        <a:buNone/>
        <a:defRPr sz="3200" kern="1200">
          <a:solidFill>
            <a:schemeClr val="bg2"/>
          </a:solidFill>
          <a:latin typeface="Arial" panose="020B0604020202020204" pitchFamily="34" charset="0"/>
          <a:ea typeface="+mj-ea"/>
          <a:cs typeface="Arial" panose="020B0604020202020204" pitchFamily="34" charset="0"/>
        </a:defRPr>
      </a:lvl1pPr>
    </p:titleStyle>
    <p:bodyStyle>
      <a:lvl1pPr marL="274320" indent="-27432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48640" indent="-27432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22960" indent="-27432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09728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137160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B50574-6E5A-4998-A21E-3E0A5FD54A9F}"/>
              </a:ext>
            </a:extLst>
          </p:cNvPr>
          <p:cNvSpPr>
            <a:spLocks noGrp="1"/>
          </p:cNvSpPr>
          <p:nvPr>
            <p:ph type="ctrTitle"/>
          </p:nvPr>
        </p:nvSpPr>
        <p:spPr/>
        <p:txBody>
          <a:bodyPr>
            <a:normAutofit/>
          </a:bodyPr>
          <a:lstStyle/>
          <a:p>
            <a:r>
              <a:rPr lang="en-US" dirty="0"/>
              <a:t>National Advocacy Dinner 2022</a:t>
            </a:r>
          </a:p>
        </p:txBody>
      </p:sp>
      <p:sp>
        <p:nvSpPr>
          <p:cNvPr id="9" name="Subtitle 8">
            <a:extLst>
              <a:ext uri="{FF2B5EF4-FFF2-40B4-BE49-F238E27FC236}">
                <a16:creationId xmlns:a16="http://schemas.microsoft.com/office/drawing/2014/main" id="{E9CCFF57-5F72-4D5C-86CC-0607E1DE5246}"/>
              </a:ext>
            </a:extLst>
          </p:cNvPr>
          <p:cNvSpPr>
            <a:spLocks noGrp="1"/>
          </p:cNvSpPr>
          <p:nvPr>
            <p:ph type="subTitle" idx="1"/>
          </p:nvPr>
        </p:nvSpPr>
        <p:spPr/>
        <p:txBody>
          <a:bodyPr/>
          <a:lstStyle/>
          <a:p>
            <a:r>
              <a:rPr lang="en-US" dirty="0"/>
              <a:t>YOUR SCHOOL HERE</a:t>
            </a:r>
            <a:br>
              <a:rPr lang="en-US" dirty="0"/>
            </a:br>
            <a:endParaRPr lang="en-US" dirty="0"/>
          </a:p>
        </p:txBody>
      </p:sp>
    </p:spTree>
    <p:extLst>
      <p:ext uri="{BB962C8B-B14F-4D97-AF65-F5344CB8AC3E}">
        <p14:creationId xmlns:p14="http://schemas.microsoft.com/office/powerpoint/2010/main" val="1198139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DA87-CF98-476C-A5CC-297EDB06782D}"/>
              </a:ext>
            </a:extLst>
          </p:cNvPr>
          <p:cNvSpPr>
            <a:spLocks noGrp="1"/>
          </p:cNvSpPr>
          <p:nvPr>
            <p:ph type="title"/>
          </p:nvPr>
        </p:nvSpPr>
        <p:spPr/>
        <p:txBody>
          <a:bodyPr/>
          <a:lstStyle/>
          <a:p>
            <a:r>
              <a:rPr lang="en-US" dirty="0"/>
              <a:t>Students</a:t>
            </a:r>
          </a:p>
        </p:txBody>
      </p:sp>
      <p:sp>
        <p:nvSpPr>
          <p:cNvPr id="3" name="Content Placeholder 2">
            <a:extLst>
              <a:ext uri="{FF2B5EF4-FFF2-40B4-BE49-F238E27FC236}">
                <a16:creationId xmlns:a16="http://schemas.microsoft.com/office/drawing/2014/main" id="{FBCC8083-AD68-4443-9E71-DD29B07F7EC8}"/>
              </a:ext>
            </a:extLst>
          </p:cNvPr>
          <p:cNvSpPr>
            <a:spLocks noGrp="1"/>
          </p:cNvSpPr>
          <p:nvPr>
            <p:ph idx="1"/>
          </p:nvPr>
        </p:nvSpPr>
        <p:spPr>
          <a:xfrm>
            <a:off x="640080" y="1143000"/>
            <a:ext cx="5455920" cy="4572000"/>
          </a:xfrm>
        </p:spPr>
        <p:txBody>
          <a:bodyPr>
            <a:normAutofit fontScale="92500" lnSpcReduction="10000"/>
          </a:bodyPr>
          <a:lstStyle/>
          <a:p>
            <a:pPr marL="0" indent="0">
              <a:buNone/>
            </a:pPr>
            <a:r>
              <a:rPr lang="en-US" b="1" dirty="0"/>
              <a:t>National Health Service Corps</a:t>
            </a:r>
          </a:p>
          <a:p>
            <a:r>
              <a:rPr lang="en-US" dirty="0"/>
              <a:t>Physical Therapist Workforce and Patient Access Act (H.R. 3759/S. 2676)</a:t>
            </a:r>
          </a:p>
          <a:p>
            <a:r>
              <a:rPr lang="en-US" dirty="0"/>
              <a:t>Allow PTs to participate in student NHSC student loan repayment program</a:t>
            </a:r>
          </a:p>
          <a:p>
            <a:r>
              <a:rPr lang="en-US" dirty="0"/>
              <a:t>Serve in rural/underserved areas for two years</a:t>
            </a:r>
          </a:p>
          <a:p>
            <a:r>
              <a:rPr lang="en-US" dirty="0"/>
              <a:t> Help combat the opioid crisis and bring care to areas that need it</a:t>
            </a:r>
          </a:p>
          <a:p>
            <a:pPr marL="0" indent="0">
              <a:buNone/>
            </a:pPr>
            <a:endParaRPr lang="en-US" dirty="0"/>
          </a:p>
          <a:p>
            <a:pPr marL="274320" lvl="1" indent="0">
              <a:buNone/>
            </a:pPr>
            <a:endParaRPr lang="en-US" dirty="0"/>
          </a:p>
          <a:p>
            <a:pPr lvl="1"/>
            <a:endParaRPr lang="en-US" dirty="0"/>
          </a:p>
        </p:txBody>
      </p:sp>
      <p:sp>
        <p:nvSpPr>
          <p:cNvPr id="4" name="Content Placeholder 2">
            <a:extLst>
              <a:ext uri="{FF2B5EF4-FFF2-40B4-BE49-F238E27FC236}">
                <a16:creationId xmlns:a16="http://schemas.microsoft.com/office/drawing/2014/main" id="{D3B04CEB-2441-46E4-9ED2-AF457B1E71A5}"/>
              </a:ext>
            </a:extLst>
          </p:cNvPr>
          <p:cNvSpPr txBox="1">
            <a:spLocks/>
          </p:cNvSpPr>
          <p:nvPr/>
        </p:nvSpPr>
        <p:spPr>
          <a:xfrm>
            <a:off x="6386457" y="1143000"/>
            <a:ext cx="5007685" cy="4572000"/>
          </a:xfrm>
          <a:prstGeom prst="rect">
            <a:avLst/>
          </a:prstGeom>
        </p:spPr>
        <p:txBody>
          <a:bodyPr vert="horz" lIns="0" tIns="0" rIns="0" bIns="0" rtlCol="0">
            <a:normAutofit lnSpcReduction="10000"/>
          </a:bodyPr>
          <a:lstStyle>
            <a:lvl1pPr marL="274320" indent="-27432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48640" indent="-27432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22960" indent="-27432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09728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137160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Workforce Diversity</a:t>
            </a:r>
          </a:p>
          <a:p>
            <a:r>
              <a:rPr lang="en-US" dirty="0"/>
              <a:t>Allied Health Workforce Diversity Act (H.R. 3320/S. 1679)</a:t>
            </a:r>
          </a:p>
          <a:p>
            <a:r>
              <a:rPr lang="en-US" dirty="0"/>
              <a:t>Increase opportunities for individuals from underrepresented backgrounds</a:t>
            </a:r>
          </a:p>
          <a:p>
            <a:r>
              <a:rPr lang="en-US" dirty="0"/>
              <a:t>Scholarship opportunities and expansion of mentorship programs</a:t>
            </a:r>
          </a:p>
          <a:p>
            <a:pPr marL="0" indent="0">
              <a:buFont typeface="Arial" panose="020B0604020202020204" pitchFamily="34" charset="0"/>
              <a:buNone/>
            </a:pPr>
            <a:endParaRPr lang="en-US" dirty="0"/>
          </a:p>
          <a:p>
            <a:pPr marL="274320" lvl="1" indent="0">
              <a:buFont typeface="Arial" panose="020B0604020202020204" pitchFamily="34" charset="0"/>
              <a:buNone/>
            </a:pPr>
            <a:endParaRPr lang="en-US" dirty="0"/>
          </a:p>
          <a:p>
            <a:pPr lvl="1"/>
            <a:endParaRPr lang="en-US" dirty="0"/>
          </a:p>
        </p:txBody>
      </p:sp>
    </p:spTree>
    <p:extLst>
      <p:ext uri="{BB962C8B-B14F-4D97-AF65-F5344CB8AC3E}">
        <p14:creationId xmlns:p14="http://schemas.microsoft.com/office/powerpoint/2010/main" val="873648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DA87-CF98-476C-A5CC-297EDB06782D}"/>
              </a:ext>
            </a:extLst>
          </p:cNvPr>
          <p:cNvSpPr>
            <a:spLocks noGrp="1"/>
          </p:cNvSpPr>
          <p:nvPr>
            <p:ph type="title"/>
          </p:nvPr>
        </p:nvSpPr>
        <p:spPr>
          <a:xfrm>
            <a:off x="496645" y="475129"/>
            <a:ext cx="10058400" cy="914400"/>
          </a:xfrm>
        </p:spPr>
        <p:txBody>
          <a:bodyPr/>
          <a:lstStyle/>
          <a:p>
            <a:r>
              <a:rPr lang="en-US" dirty="0"/>
              <a:t>Additional Priority Legislation</a:t>
            </a:r>
          </a:p>
        </p:txBody>
      </p:sp>
      <p:sp>
        <p:nvSpPr>
          <p:cNvPr id="3" name="Content Placeholder 2">
            <a:extLst>
              <a:ext uri="{FF2B5EF4-FFF2-40B4-BE49-F238E27FC236}">
                <a16:creationId xmlns:a16="http://schemas.microsoft.com/office/drawing/2014/main" id="{FBCC8083-AD68-4443-9E71-DD29B07F7EC8}"/>
              </a:ext>
            </a:extLst>
          </p:cNvPr>
          <p:cNvSpPr>
            <a:spLocks noGrp="1"/>
          </p:cNvSpPr>
          <p:nvPr>
            <p:ph idx="1"/>
          </p:nvPr>
        </p:nvSpPr>
        <p:spPr>
          <a:xfrm>
            <a:off x="496645" y="1143000"/>
            <a:ext cx="5957944" cy="4572000"/>
          </a:xfrm>
        </p:spPr>
        <p:txBody>
          <a:bodyPr>
            <a:normAutofit/>
          </a:bodyPr>
          <a:lstStyle/>
          <a:p>
            <a:pPr marL="0" indent="0">
              <a:buNone/>
            </a:pPr>
            <a:r>
              <a:rPr lang="en-US" b="1" dirty="0"/>
              <a:t>Current Legislation</a:t>
            </a:r>
          </a:p>
          <a:p>
            <a:r>
              <a:rPr lang="en-US" dirty="0"/>
              <a:t>Locum Tenens (H.R. 1611/S. 2612)</a:t>
            </a:r>
          </a:p>
          <a:p>
            <a:r>
              <a:rPr lang="en-US" dirty="0"/>
              <a:t>Medicare </a:t>
            </a:r>
            <a:r>
              <a:rPr lang="en-US" dirty="0" err="1"/>
              <a:t>Opt</a:t>
            </a:r>
            <a:r>
              <a:rPr lang="en-US" dirty="0"/>
              <a:t> Out (H.R. 3322/S. 826)</a:t>
            </a:r>
          </a:p>
          <a:p>
            <a:r>
              <a:rPr lang="en-US" dirty="0"/>
              <a:t>Lymphedema (H.R. 3630/S. 1315)</a:t>
            </a:r>
          </a:p>
          <a:p>
            <a:r>
              <a:rPr lang="en-US" dirty="0"/>
              <a:t>Prior Authorization (H.R. 3173)</a:t>
            </a:r>
          </a:p>
          <a:p>
            <a:r>
              <a:rPr lang="en-US" dirty="0"/>
              <a:t>Community Health Centers (H.R. 5365)</a:t>
            </a:r>
          </a:p>
          <a:p>
            <a:endParaRPr lang="en-US" dirty="0"/>
          </a:p>
          <a:p>
            <a:endParaRPr lang="en-US" dirty="0"/>
          </a:p>
          <a:p>
            <a:pPr marL="0" indent="0">
              <a:buNone/>
            </a:pPr>
            <a:endParaRPr lang="en-US" dirty="0"/>
          </a:p>
          <a:p>
            <a:pPr marL="274320" lvl="1" indent="0">
              <a:buNone/>
            </a:pPr>
            <a:endParaRPr lang="en-US" dirty="0"/>
          </a:p>
          <a:p>
            <a:pPr lvl="1"/>
            <a:endParaRPr lang="en-US" dirty="0"/>
          </a:p>
        </p:txBody>
      </p:sp>
      <p:sp>
        <p:nvSpPr>
          <p:cNvPr id="5" name="Content Placeholder 2">
            <a:extLst>
              <a:ext uri="{FF2B5EF4-FFF2-40B4-BE49-F238E27FC236}">
                <a16:creationId xmlns:a16="http://schemas.microsoft.com/office/drawing/2014/main" id="{97A2EA07-461B-4028-9E30-DB83780CBF48}"/>
              </a:ext>
            </a:extLst>
          </p:cNvPr>
          <p:cNvSpPr txBox="1">
            <a:spLocks/>
          </p:cNvSpPr>
          <p:nvPr/>
        </p:nvSpPr>
        <p:spPr>
          <a:xfrm>
            <a:off x="5093746" y="5715000"/>
            <a:ext cx="5244353" cy="914400"/>
          </a:xfrm>
          <a:prstGeom prst="rect">
            <a:avLst/>
          </a:prstGeom>
        </p:spPr>
        <p:txBody>
          <a:bodyPr vert="horz" lIns="0" tIns="0" rIns="0" bIns="0" rtlCol="0">
            <a:normAutofit/>
          </a:bodyPr>
          <a:lstStyle>
            <a:lvl1pPr marL="274320" indent="-27432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48640" indent="-27432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22960" indent="-27432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09728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137160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t>And more!</a:t>
            </a:r>
            <a:endParaRPr lang="en-US" sz="3200" dirty="0"/>
          </a:p>
          <a:p>
            <a:endParaRPr lang="en-US" dirty="0"/>
          </a:p>
          <a:p>
            <a:pPr marL="0" indent="0">
              <a:buFont typeface="Arial" panose="020B0604020202020204" pitchFamily="34" charset="0"/>
              <a:buNone/>
            </a:pPr>
            <a:endParaRPr lang="en-US" dirty="0"/>
          </a:p>
          <a:p>
            <a:pPr marL="274320" lvl="1" indent="0">
              <a:buFont typeface="Arial" panose="020B0604020202020204" pitchFamily="34" charset="0"/>
              <a:buNone/>
            </a:pPr>
            <a:endParaRPr lang="en-US" dirty="0"/>
          </a:p>
          <a:p>
            <a:pPr lvl="1"/>
            <a:endParaRPr lang="en-US" dirty="0"/>
          </a:p>
        </p:txBody>
      </p:sp>
    </p:spTree>
    <p:extLst>
      <p:ext uri="{BB962C8B-B14F-4D97-AF65-F5344CB8AC3E}">
        <p14:creationId xmlns:p14="http://schemas.microsoft.com/office/powerpoint/2010/main" val="2852712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837E-4C69-4A67-9C9A-48695E5A093D}"/>
              </a:ext>
            </a:extLst>
          </p:cNvPr>
          <p:cNvSpPr>
            <a:spLocks noGrp="1"/>
          </p:cNvSpPr>
          <p:nvPr>
            <p:ph type="title"/>
          </p:nvPr>
        </p:nvSpPr>
        <p:spPr/>
        <p:txBody>
          <a:bodyPr>
            <a:normAutofit/>
          </a:bodyPr>
          <a:lstStyle/>
          <a:p>
            <a:r>
              <a:rPr lang="en-US" dirty="0"/>
              <a:t>Getting Involved </a:t>
            </a:r>
          </a:p>
        </p:txBody>
      </p:sp>
    </p:spTree>
    <p:extLst>
      <p:ext uri="{BB962C8B-B14F-4D97-AF65-F5344CB8AC3E}">
        <p14:creationId xmlns:p14="http://schemas.microsoft.com/office/powerpoint/2010/main" val="1948318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34218-556A-4C64-9ADA-B72782DB7B19}"/>
              </a:ext>
            </a:extLst>
          </p:cNvPr>
          <p:cNvSpPr>
            <a:spLocks noGrp="1"/>
          </p:cNvSpPr>
          <p:nvPr>
            <p:ph type="title"/>
          </p:nvPr>
        </p:nvSpPr>
        <p:spPr/>
        <p:txBody>
          <a:bodyPr/>
          <a:lstStyle/>
          <a:p>
            <a:r>
              <a:rPr lang="en-US" dirty="0"/>
              <a:t>Student Involvement All Year</a:t>
            </a:r>
          </a:p>
        </p:txBody>
      </p:sp>
      <p:sp>
        <p:nvSpPr>
          <p:cNvPr id="3" name="Content Placeholder 2">
            <a:extLst>
              <a:ext uri="{FF2B5EF4-FFF2-40B4-BE49-F238E27FC236}">
                <a16:creationId xmlns:a16="http://schemas.microsoft.com/office/drawing/2014/main" id="{F2FB7A58-5705-4499-920F-A2AF8766F9C0}"/>
              </a:ext>
            </a:extLst>
          </p:cNvPr>
          <p:cNvSpPr>
            <a:spLocks noGrp="1"/>
          </p:cNvSpPr>
          <p:nvPr>
            <p:ph sz="half" idx="1"/>
          </p:nvPr>
        </p:nvSpPr>
        <p:spPr/>
        <p:txBody>
          <a:bodyPr/>
          <a:lstStyle/>
          <a:p>
            <a:r>
              <a:rPr lang="en-US" dirty="0"/>
              <a:t>Student Advocacy Challenge</a:t>
            </a:r>
          </a:p>
          <a:p>
            <a:pPr lvl="1"/>
            <a:r>
              <a:rPr lang="en-US" dirty="0"/>
              <a:t>Programs compete against each other by participating in advocacy activities</a:t>
            </a:r>
          </a:p>
          <a:p>
            <a:pPr lvl="1"/>
            <a:r>
              <a:rPr lang="en-US" dirty="0"/>
              <a:t>Submit activities for credit through APTA website or APTA Advocacy App</a:t>
            </a:r>
          </a:p>
          <a:p>
            <a:endParaRPr lang="en-US" dirty="0"/>
          </a:p>
        </p:txBody>
      </p:sp>
      <p:sp>
        <p:nvSpPr>
          <p:cNvPr id="4" name="Content Placeholder 3">
            <a:extLst>
              <a:ext uri="{FF2B5EF4-FFF2-40B4-BE49-F238E27FC236}">
                <a16:creationId xmlns:a16="http://schemas.microsoft.com/office/drawing/2014/main" id="{9E0B8CA7-8494-416F-850F-B581AE0A7047}"/>
              </a:ext>
            </a:extLst>
          </p:cNvPr>
          <p:cNvSpPr>
            <a:spLocks noGrp="1"/>
          </p:cNvSpPr>
          <p:nvPr>
            <p:ph sz="half" idx="2"/>
          </p:nvPr>
        </p:nvSpPr>
        <p:spPr/>
        <p:txBody>
          <a:bodyPr/>
          <a:lstStyle/>
          <a:p>
            <a:r>
              <a:rPr lang="en-US" dirty="0"/>
              <a:t>Flash Action Strategy</a:t>
            </a:r>
          </a:p>
          <a:p>
            <a:pPr lvl="1"/>
            <a:r>
              <a:rPr lang="en-US" dirty="0"/>
              <a:t>Two-day, student-led social media blitz</a:t>
            </a:r>
          </a:p>
          <a:p>
            <a:pPr lvl="1"/>
            <a:r>
              <a:rPr lang="en-US" dirty="0"/>
              <a:t>Focused around an issue impactful to students</a:t>
            </a:r>
          </a:p>
          <a:p>
            <a:pPr lvl="1"/>
            <a:r>
              <a:rPr lang="en-US" dirty="0"/>
              <a:t>Raise awareness with legislators </a:t>
            </a:r>
          </a:p>
          <a:p>
            <a:pPr lvl="1"/>
            <a:r>
              <a:rPr lang="en-US" dirty="0"/>
              <a:t>September 2022</a:t>
            </a:r>
          </a:p>
          <a:p>
            <a:endParaRPr lang="en-US" dirty="0"/>
          </a:p>
        </p:txBody>
      </p:sp>
    </p:spTree>
    <p:extLst>
      <p:ext uri="{BB962C8B-B14F-4D97-AF65-F5344CB8AC3E}">
        <p14:creationId xmlns:p14="http://schemas.microsoft.com/office/powerpoint/2010/main" val="1524951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DA87-CF98-476C-A5CC-297EDB06782D}"/>
              </a:ext>
            </a:extLst>
          </p:cNvPr>
          <p:cNvSpPr>
            <a:spLocks noGrp="1"/>
          </p:cNvSpPr>
          <p:nvPr>
            <p:ph type="title"/>
          </p:nvPr>
        </p:nvSpPr>
        <p:spPr/>
        <p:txBody>
          <a:bodyPr/>
          <a:lstStyle/>
          <a:p>
            <a:r>
              <a:rPr lang="en-US" dirty="0"/>
              <a:t>APTA Grassroots Program Structure</a:t>
            </a:r>
          </a:p>
        </p:txBody>
      </p:sp>
      <p:graphicFrame>
        <p:nvGraphicFramePr>
          <p:cNvPr id="4" name="Content Placeholder 3">
            <a:extLst>
              <a:ext uri="{FF2B5EF4-FFF2-40B4-BE49-F238E27FC236}">
                <a16:creationId xmlns:a16="http://schemas.microsoft.com/office/drawing/2014/main" id="{B7B816A2-72D6-4C3E-8514-A7D03C1808F7}"/>
              </a:ext>
            </a:extLst>
          </p:cNvPr>
          <p:cNvGraphicFramePr>
            <a:graphicFrameLocks/>
          </p:cNvGraphicFramePr>
          <p:nvPr>
            <p:extLst>
              <p:ext uri="{D42A27DB-BD31-4B8C-83A1-F6EECF244321}">
                <p14:modId xmlns:p14="http://schemas.microsoft.com/office/powerpoint/2010/main" val="785062492"/>
              </p:ext>
            </p:extLst>
          </p:nvPr>
        </p:nvGraphicFramePr>
        <p:xfrm>
          <a:off x="1778754" y="1139081"/>
          <a:ext cx="7974846" cy="497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7120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ADADB-FBCD-4D3C-A6C4-863374C76031}"/>
              </a:ext>
            </a:extLst>
          </p:cNvPr>
          <p:cNvSpPr>
            <a:spLocks noGrp="1"/>
          </p:cNvSpPr>
          <p:nvPr>
            <p:ph type="title"/>
          </p:nvPr>
        </p:nvSpPr>
        <p:spPr/>
        <p:txBody>
          <a:bodyPr/>
          <a:lstStyle/>
          <a:p>
            <a:r>
              <a:rPr lang="en-US" dirty="0"/>
              <a:t>Key Contacts</a:t>
            </a:r>
          </a:p>
        </p:txBody>
      </p:sp>
      <p:sp>
        <p:nvSpPr>
          <p:cNvPr id="3" name="Content Placeholder 2">
            <a:extLst>
              <a:ext uri="{FF2B5EF4-FFF2-40B4-BE49-F238E27FC236}">
                <a16:creationId xmlns:a16="http://schemas.microsoft.com/office/drawing/2014/main" id="{1CE4982C-A97A-43D7-B0B5-E411890BD0A8}"/>
              </a:ext>
            </a:extLst>
          </p:cNvPr>
          <p:cNvSpPr>
            <a:spLocks noGrp="1"/>
          </p:cNvSpPr>
          <p:nvPr>
            <p:ph idx="1"/>
          </p:nvPr>
        </p:nvSpPr>
        <p:spPr>
          <a:xfrm>
            <a:off x="640080" y="1143000"/>
            <a:ext cx="7121169" cy="4572000"/>
          </a:xfrm>
        </p:spPr>
        <p:txBody>
          <a:bodyPr>
            <a:normAutofit/>
          </a:bodyPr>
          <a:lstStyle/>
          <a:p>
            <a:r>
              <a:rPr lang="en-US" dirty="0"/>
              <a:t>Form and build relationships with members of Congress and their staff</a:t>
            </a:r>
          </a:p>
          <a:p>
            <a:r>
              <a:rPr lang="en-US" dirty="0"/>
              <a:t>One or two for each Congressional district</a:t>
            </a:r>
          </a:p>
          <a:p>
            <a:r>
              <a:rPr lang="en-US" dirty="0"/>
              <a:t>One to three for Senate</a:t>
            </a:r>
          </a:p>
          <a:p>
            <a:r>
              <a:rPr lang="en-US" dirty="0"/>
              <a:t>Periodically reach out to legislators and their staff</a:t>
            </a:r>
          </a:p>
          <a:p>
            <a:pPr lvl="1"/>
            <a:r>
              <a:rPr lang="en-US" dirty="0"/>
              <a:t>Sign on letters and sharing your personal story</a:t>
            </a:r>
          </a:p>
          <a:p>
            <a:pPr lvl="1"/>
            <a:r>
              <a:rPr lang="en-US" dirty="0"/>
              <a:t>Virtual and in-person meetings and site visits</a:t>
            </a:r>
          </a:p>
          <a:p>
            <a:pPr lvl="1"/>
            <a:r>
              <a:rPr lang="en-US" dirty="0"/>
              <a:t>Meet during August Recess</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C758F3DB-FF0E-42E8-9251-688257CD4181}"/>
              </a:ext>
            </a:extLst>
          </p:cNvPr>
          <p:cNvPicPr>
            <a:picLocks noChangeAspect="1"/>
          </p:cNvPicPr>
          <p:nvPr/>
        </p:nvPicPr>
        <p:blipFill>
          <a:blip r:embed="rId3"/>
          <a:stretch>
            <a:fillRect/>
          </a:stretch>
        </p:blipFill>
        <p:spPr>
          <a:xfrm rot="5400000">
            <a:off x="7259444" y="1287966"/>
            <a:ext cx="5263376" cy="3947532"/>
          </a:xfrm>
          <a:prstGeom prst="rect">
            <a:avLst/>
          </a:prstGeom>
          <a:ln>
            <a:solidFill>
              <a:schemeClr val="accent1"/>
            </a:solidFill>
          </a:ln>
        </p:spPr>
      </p:pic>
    </p:spTree>
    <p:extLst>
      <p:ext uri="{BB962C8B-B14F-4D97-AF65-F5344CB8AC3E}">
        <p14:creationId xmlns:p14="http://schemas.microsoft.com/office/powerpoint/2010/main" val="2362977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DACE-9E98-4EBB-9F1B-E214D8E0EE2D}"/>
              </a:ext>
            </a:extLst>
          </p:cNvPr>
          <p:cNvSpPr>
            <a:spLocks noGrp="1"/>
          </p:cNvSpPr>
          <p:nvPr>
            <p:ph type="title"/>
          </p:nvPr>
        </p:nvSpPr>
        <p:spPr>
          <a:xfrm>
            <a:off x="640080" y="430695"/>
            <a:ext cx="10058400" cy="914400"/>
          </a:xfrm>
        </p:spPr>
        <p:txBody>
          <a:bodyPr/>
          <a:lstStyle/>
          <a:p>
            <a:r>
              <a:rPr lang="en-US" dirty="0"/>
              <a:t>Ways to Get Involved</a:t>
            </a:r>
          </a:p>
        </p:txBody>
      </p:sp>
      <p:sp>
        <p:nvSpPr>
          <p:cNvPr id="3" name="Content Placeholder 2">
            <a:extLst>
              <a:ext uri="{FF2B5EF4-FFF2-40B4-BE49-F238E27FC236}">
                <a16:creationId xmlns:a16="http://schemas.microsoft.com/office/drawing/2014/main" id="{72B89E8F-E259-41F2-819E-CF38FE3D2BFD}"/>
              </a:ext>
            </a:extLst>
          </p:cNvPr>
          <p:cNvSpPr>
            <a:spLocks noGrp="1"/>
          </p:cNvSpPr>
          <p:nvPr>
            <p:ph sz="half" idx="1"/>
          </p:nvPr>
        </p:nvSpPr>
        <p:spPr>
          <a:xfrm>
            <a:off x="640080" y="1077850"/>
            <a:ext cx="5242105" cy="4572000"/>
          </a:xfrm>
        </p:spPr>
        <p:txBody>
          <a:bodyPr/>
          <a:lstStyle/>
          <a:p>
            <a:pPr lvl="1"/>
            <a:r>
              <a:rPr lang="en-US" dirty="0"/>
              <a:t>APTA Advocacy App</a:t>
            </a:r>
          </a:p>
          <a:p>
            <a:pPr lvl="1"/>
            <a:r>
              <a:rPr lang="en-US" dirty="0"/>
              <a:t>Invite member of Congress to tour your school and/or meet with students</a:t>
            </a:r>
          </a:p>
          <a:p>
            <a:pPr lvl="1"/>
            <a:r>
              <a:rPr lang="en-US" dirty="0"/>
              <a:t>Become a Key Contact</a:t>
            </a:r>
          </a:p>
          <a:p>
            <a:pPr lvl="1"/>
            <a:r>
              <a:rPr lang="en-US" dirty="0"/>
              <a:t>Ask your friends and family to send letters to Congress through Patient Action Center</a:t>
            </a:r>
          </a:p>
          <a:p>
            <a:pPr lvl="1"/>
            <a:r>
              <a:rPr lang="en-US" dirty="0"/>
              <a:t>Support PTPAC by becoming a Student Star ($20)</a:t>
            </a:r>
          </a:p>
        </p:txBody>
      </p:sp>
      <p:pic>
        <p:nvPicPr>
          <p:cNvPr id="5" name="Picture 4">
            <a:extLst>
              <a:ext uri="{FF2B5EF4-FFF2-40B4-BE49-F238E27FC236}">
                <a16:creationId xmlns:a16="http://schemas.microsoft.com/office/drawing/2014/main" id="{E0C1632A-D467-40AD-AB28-9E5233137ADA}"/>
              </a:ext>
            </a:extLst>
          </p:cNvPr>
          <p:cNvPicPr>
            <a:picLocks noChangeAspect="1"/>
          </p:cNvPicPr>
          <p:nvPr/>
        </p:nvPicPr>
        <p:blipFill>
          <a:blip r:embed="rId3"/>
          <a:stretch>
            <a:fillRect/>
          </a:stretch>
        </p:blipFill>
        <p:spPr>
          <a:xfrm>
            <a:off x="5985042" y="1077850"/>
            <a:ext cx="5665703" cy="3860521"/>
          </a:xfrm>
          <a:prstGeom prst="rect">
            <a:avLst/>
          </a:prstGeom>
          <a:ln>
            <a:solidFill>
              <a:schemeClr val="accent1"/>
            </a:solidFill>
          </a:ln>
        </p:spPr>
      </p:pic>
    </p:spTree>
    <p:extLst>
      <p:ext uri="{BB962C8B-B14F-4D97-AF65-F5344CB8AC3E}">
        <p14:creationId xmlns:p14="http://schemas.microsoft.com/office/powerpoint/2010/main" val="2867114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DACE-9E98-4EBB-9F1B-E214D8E0EE2D}"/>
              </a:ext>
            </a:extLst>
          </p:cNvPr>
          <p:cNvSpPr>
            <a:spLocks noGrp="1"/>
          </p:cNvSpPr>
          <p:nvPr>
            <p:ph type="title"/>
          </p:nvPr>
        </p:nvSpPr>
        <p:spPr>
          <a:xfrm>
            <a:off x="640080" y="430695"/>
            <a:ext cx="10408920" cy="914400"/>
          </a:xfrm>
        </p:spPr>
        <p:txBody>
          <a:bodyPr/>
          <a:lstStyle/>
          <a:p>
            <a:r>
              <a:rPr lang="en-US" dirty="0"/>
              <a:t>What is PTPAC?  How does PTPAC help the profession?</a:t>
            </a:r>
          </a:p>
        </p:txBody>
      </p:sp>
      <p:pic>
        <p:nvPicPr>
          <p:cNvPr id="5" name="Picture 4">
            <a:extLst>
              <a:ext uri="{FF2B5EF4-FFF2-40B4-BE49-F238E27FC236}">
                <a16:creationId xmlns:a16="http://schemas.microsoft.com/office/drawing/2014/main" id="{E0C1632A-D467-40AD-AB28-9E5233137ADA}"/>
              </a:ext>
            </a:extLst>
          </p:cNvPr>
          <p:cNvPicPr>
            <a:picLocks noChangeAspect="1"/>
          </p:cNvPicPr>
          <p:nvPr/>
        </p:nvPicPr>
        <p:blipFill>
          <a:blip r:embed="rId3"/>
          <a:srcRect/>
          <a:stretch/>
        </p:blipFill>
        <p:spPr>
          <a:xfrm>
            <a:off x="5985042" y="1621663"/>
            <a:ext cx="5665703" cy="2772895"/>
          </a:xfrm>
          <a:prstGeom prst="rect">
            <a:avLst/>
          </a:prstGeom>
          <a:ln>
            <a:solidFill>
              <a:schemeClr val="bg1"/>
            </a:solidFill>
          </a:ln>
        </p:spPr>
      </p:pic>
      <p:sp>
        <p:nvSpPr>
          <p:cNvPr id="7" name="Content Placeholder 2">
            <a:extLst>
              <a:ext uri="{FF2B5EF4-FFF2-40B4-BE49-F238E27FC236}">
                <a16:creationId xmlns:a16="http://schemas.microsoft.com/office/drawing/2014/main" id="{9CDFD05B-320E-45B9-B83F-7C0CEB68BA1A}"/>
              </a:ext>
            </a:extLst>
          </p:cNvPr>
          <p:cNvSpPr txBox="1">
            <a:spLocks/>
          </p:cNvSpPr>
          <p:nvPr/>
        </p:nvSpPr>
        <p:spPr>
          <a:xfrm>
            <a:off x="280416" y="1305523"/>
            <a:ext cx="5815584" cy="5121782"/>
          </a:xfrm>
          <a:prstGeom prst="rect">
            <a:avLst/>
          </a:prstGeom>
        </p:spPr>
        <p:txBody>
          <a:bodyPr vert="horz" lIns="0" tIns="0" rIns="0" bIns="0" rtlCol="0">
            <a:normAutofit/>
          </a:bodyPr>
          <a:lstStyle>
            <a:lvl1pPr marL="274320" indent="-27432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48640" indent="-27432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22960" indent="-27432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09728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137160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PTPAC is the political action committee of APTA</a:t>
            </a:r>
          </a:p>
          <a:p>
            <a:pPr lvl="1"/>
            <a:r>
              <a:rPr lang="en-US" dirty="0"/>
              <a:t>Raises money from APTA members</a:t>
            </a:r>
          </a:p>
          <a:p>
            <a:pPr lvl="1"/>
            <a:r>
              <a:rPr lang="en-US" dirty="0"/>
              <a:t>Provides contributions to members of Congress or candidates who are friendly to the profession</a:t>
            </a:r>
          </a:p>
          <a:p>
            <a:pPr lvl="1"/>
            <a:r>
              <a:rPr lang="en-US" dirty="0"/>
              <a:t>Provides opportunities to speak to members of Congress</a:t>
            </a:r>
          </a:p>
          <a:p>
            <a:pPr lvl="1"/>
            <a:r>
              <a:rPr lang="en-US" dirty="0"/>
              <a:t>Support PTPAC</a:t>
            </a:r>
          </a:p>
          <a:p>
            <a:pPr lvl="2"/>
            <a:r>
              <a:rPr lang="en-US" dirty="0"/>
              <a:t>$20 Student Star program</a:t>
            </a:r>
          </a:p>
          <a:p>
            <a:pPr lvl="2"/>
            <a:r>
              <a:rPr lang="en-US" dirty="0"/>
              <a:t>$60 Coffee Club for early professionals (0-5 years out of school)</a:t>
            </a:r>
          </a:p>
        </p:txBody>
      </p:sp>
    </p:spTree>
    <p:extLst>
      <p:ext uri="{BB962C8B-B14F-4D97-AF65-F5344CB8AC3E}">
        <p14:creationId xmlns:p14="http://schemas.microsoft.com/office/powerpoint/2010/main" val="859410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F7F45-9065-4DF7-AB70-5835AB8285D2}"/>
              </a:ext>
            </a:extLst>
          </p:cNvPr>
          <p:cNvSpPr>
            <a:spLocks noGrp="1"/>
          </p:cNvSpPr>
          <p:nvPr>
            <p:ph type="title"/>
          </p:nvPr>
        </p:nvSpPr>
        <p:spPr/>
        <p:txBody>
          <a:bodyPr/>
          <a:lstStyle/>
          <a:p>
            <a:r>
              <a:rPr lang="en-US" dirty="0"/>
              <a:t>Questions &amp; Answers</a:t>
            </a:r>
          </a:p>
        </p:txBody>
      </p:sp>
      <p:sp>
        <p:nvSpPr>
          <p:cNvPr id="3" name="Title 1">
            <a:extLst>
              <a:ext uri="{FF2B5EF4-FFF2-40B4-BE49-F238E27FC236}">
                <a16:creationId xmlns:a16="http://schemas.microsoft.com/office/drawing/2014/main" id="{609D638C-06C7-4B7F-8B1D-5543234EB977}"/>
              </a:ext>
            </a:extLst>
          </p:cNvPr>
          <p:cNvSpPr txBox="1">
            <a:spLocks/>
          </p:cNvSpPr>
          <p:nvPr/>
        </p:nvSpPr>
        <p:spPr>
          <a:xfrm>
            <a:off x="640080" y="5120640"/>
            <a:ext cx="7315200" cy="347472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7200" kern="1200">
                <a:solidFill>
                  <a:schemeClr val="bg1"/>
                </a:solidFill>
                <a:latin typeface="Arial" panose="020B0604020202020204" pitchFamily="34" charset="0"/>
                <a:ea typeface="+mj-ea"/>
                <a:cs typeface="Arial" panose="020B0604020202020204" pitchFamily="34" charset="0"/>
              </a:defRPr>
            </a:lvl1pPr>
          </a:lstStyle>
          <a:p>
            <a:r>
              <a:rPr lang="en-US" sz="3200" dirty="0"/>
              <a:t>advocacy@apta.org</a:t>
            </a:r>
          </a:p>
        </p:txBody>
      </p:sp>
    </p:spTree>
    <p:extLst>
      <p:ext uri="{BB962C8B-B14F-4D97-AF65-F5344CB8AC3E}">
        <p14:creationId xmlns:p14="http://schemas.microsoft.com/office/powerpoint/2010/main" val="2779531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A669D-038C-4DDD-9C8D-EADEB039922A}"/>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952400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837E-4C69-4A67-9C9A-48695E5A093D}"/>
              </a:ext>
            </a:extLst>
          </p:cNvPr>
          <p:cNvSpPr>
            <a:spLocks noGrp="1"/>
          </p:cNvSpPr>
          <p:nvPr>
            <p:ph type="title"/>
          </p:nvPr>
        </p:nvSpPr>
        <p:spPr/>
        <p:txBody>
          <a:bodyPr>
            <a:normAutofit/>
          </a:bodyPr>
          <a:lstStyle/>
          <a:p>
            <a:r>
              <a:rPr lang="en-US" dirty="0"/>
              <a:t>The Importance of Advocacy</a:t>
            </a:r>
          </a:p>
        </p:txBody>
      </p:sp>
    </p:spTree>
    <p:extLst>
      <p:ext uri="{BB962C8B-B14F-4D97-AF65-F5344CB8AC3E}">
        <p14:creationId xmlns:p14="http://schemas.microsoft.com/office/powerpoint/2010/main" val="2858612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ADADB-FBCD-4D3C-A6C4-863374C76031}"/>
              </a:ext>
            </a:extLst>
          </p:cNvPr>
          <p:cNvSpPr>
            <a:spLocks noGrp="1"/>
          </p:cNvSpPr>
          <p:nvPr>
            <p:ph type="title"/>
          </p:nvPr>
        </p:nvSpPr>
        <p:spPr/>
        <p:txBody>
          <a:bodyPr/>
          <a:lstStyle/>
          <a:p>
            <a:r>
              <a:rPr lang="en-US" dirty="0"/>
              <a:t>Why Get Involved?</a:t>
            </a:r>
          </a:p>
        </p:txBody>
      </p:sp>
      <p:sp>
        <p:nvSpPr>
          <p:cNvPr id="3" name="Content Placeholder 2">
            <a:extLst>
              <a:ext uri="{FF2B5EF4-FFF2-40B4-BE49-F238E27FC236}">
                <a16:creationId xmlns:a16="http://schemas.microsoft.com/office/drawing/2014/main" id="{1CE4982C-A97A-43D7-B0B5-E411890BD0A8}"/>
              </a:ext>
            </a:extLst>
          </p:cNvPr>
          <p:cNvSpPr>
            <a:spLocks noGrp="1"/>
          </p:cNvSpPr>
          <p:nvPr>
            <p:ph idx="1"/>
          </p:nvPr>
        </p:nvSpPr>
        <p:spPr>
          <a:xfrm>
            <a:off x="640080" y="1039091"/>
            <a:ext cx="3703320" cy="4572000"/>
          </a:xfrm>
        </p:spPr>
        <p:txBody>
          <a:bodyPr/>
          <a:lstStyle/>
          <a:p>
            <a:r>
              <a:rPr lang="en-US" dirty="0"/>
              <a:t>Advocacy directly impacts the physical therapy profession</a:t>
            </a:r>
          </a:p>
          <a:p>
            <a:r>
              <a:rPr lang="en-US" dirty="0"/>
              <a:t>If we don’t raise our voices, who will?</a:t>
            </a:r>
          </a:p>
          <a:p>
            <a:r>
              <a:rPr lang="en-US" dirty="0"/>
              <a:t>If you’re not at the table, you’re on the menu</a:t>
            </a:r>
          </a:p>
          <a:p>
            <a:endParaRPr lang="en-US" dirty="0"/>
          </a:p>
          <a:p>
            <a:endParaRPr lang="en-US" dirty="0"/>
          </a:p>
        </p:txBody>
      </p:sp>
      <p:pic>
        <p:nvPicPr>
          <p:cNvPr id="5" name="Picture 4" descr="A group of people posing for a photo&#10;&#10;Description automatically generated">
            <a:extLst>
              <a:ext uri="{FF2B5EF4-FFF2-40B4-BE49-F238E27FC236}">
                <a16:creationId xmlns:a16="http://schemas.microsoft.com/office/drawing/2014/main" id="{398E972E-B62D-4756-B464-C15CDE5FF520}"/>
              </a:ext>
            </a:extLst>
          </p:cNvPr>
          <p:cNvPicPr>
            <a:picLocks noChangeAspect="1"/>
          </p:cNvPicPr>
          <p:nvPr/>
        </p:nvPicPr>
        <p:blipFill>
          <a:blip r:embed="rId3"/>
          <a:stretch>
            <a:fillRect/>
          </a:stretch>
        </p:blipFill>
        <p:spPr>
          <a:xfrm>
            <a:off x="4686170" y="914400"/>
            <a:ext cx="6865749" cy="4572000"/>
          </a:xfrm>
          <a:prstGeom prst="rect">
            <a:avLst/>
          </a:prstGeom>
          <a:ln>
            <a:solidFill>
              <a:schemeClr val="accent1"/>
            </a:solidFill>
          </a:ln>
        </p:spPr>
      </p:pic>
    </p:spTree>
    <p:extLst>
      <p:ext uri="{BB962C8B-B14F-4D97-AF65-F5344CB8AC3E}">
        <p14:creationId xmlns:p14="http://schemas.microsoft.com/office/powerpoint/2010/main" val="2106490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837E-4C69-4A67-9C9A-48695E5A093D}"/>
              </a:ext>
            </a:extLst>
          </p:cNvPr>
          <p:cNvSpPr>
            <a:spLocks noGrp="1"/>
          </p:cNvSpPr>
          <p:nvPr>
            <p:ph type="title"/>
          </p:nvPr>
        </p:nvSpPr>
        <p:spPr>
          <a:xfrm>
            <a:off x="289352" y="810434"/>
            <a:ext cx="12236676" cy="1371600"/>
          </a:xfrm>
        </p:spPr>
        <p:txBody>
          <a:bodyPr>
            <a:normAutofit/>
          </a:bodyPr>
          <a:lstStyle/>
          <a:p>
            <a:r>
              <a:rPr lang="en-US" dirty="0"/>
              <a:t>Our Work</a:t>
            </a:r>
          </a:p>
        </p:txBody>
      </p:sp>
    </p:spTree>
    <p:extLst>
      <p:ext uri="{BB962C8B-B14F-4D97-AF65-F5344CB8AC3E}">
        <p14:creationId xmlns:p14="http://schemas.microsoft.com/office/powerpoint/2010/main" val="1298645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DA87-CF98-476C-A5CC-297EDB06782D}"/>
              </a:ext>
            </a:extLst>
          </p:cNvPr>
          <p:cNvSpPr>
            <a:spLocks noGrp="1"/>
          </p:cNvSpPr>
          <p:nvPr>
            <p:ph type="title"/>
          </p:nvPr>
        </p:nvSpPr>
        <p:spPr/>
        <p:txBody>
          <a:bodyPr/>
          <a:lstStyle/>
          <a:p>
            <a:r>
              <a:rPr lang="en-US" dirty="0"/>
              <a:t>APTA Advocacy Work</a:t>
            </a:r>
          </a:p>
        </p:txBody>
      </p:sp>
      <p:sp>
        <p:nvSpPr>
          <p:cNvPr id="3" name="Content Placeholder 2">
            <a:extLst>
              <a:ext uri="{FF2B5EF4-FFF2-40B4-BE49-F238E27FC236}">
                <a16:creationId xmlns:a16="http://schemas.microsoft.com/office/drawing/2014/main" id="{FBCC8083-AD68-4443-9E71-DD29B07F7EC8}"/>
              </a:ext>
            </a:extLst>
          </p:cNvPr>
          <p:cNvSpPr>
            <a:spLocks noGrp="1"/>
          </p:cNvSpPr>
          <p:nvPr>
            <p:ph idx="1"/>
          </p:nvPr>
        </p:nvSpPr>
        <p:spPr>
          <a:xfrm>
            <a:off x="640080" y="1143000"/>
            <a:ext cx="5026429" cy="4572000"/>
          </a:xfrm>
        </p:spPr>
        <p:txBody>
          <a:bodyPr>
            <a:normAutofit/>
          </a:bodyPr>
          <a:lstStyle/>
          <a:p>
            <a:r>
              <a:rPr lang="en-US" dirty="0"/>
              <a:t>APTA works on many issues at the federal level</a:t>
            </a:r>
          </a:p>
          <a:p>
            <a:r>
              <a:rPr lang="en-US" dirty="0"/>
              <a:t>Lobbying staff in Washington, DC that works with Capitol Hill daily on behalf of the profession</a:t>
            </a:r>
          </a:p>
          <a:p>
            <a:pPr marL="274320" lvl="1" indent="0">
              <a:buNone/>
            </a:pPr>
            <a:endParaRPr lang="en-US" dirty="0"/>
          </a:p>
          <a:p>
            <a:pPr lvl="1"/>
            <a:endParaRPr lang="en-US" dirty="0"/>
          </a:p>
        </p:txBody>
      </p:sp>
      <p:pic>
        <p:nvPicPr>
          <p:cNvPr id="5" name="Picture 4" descr="Diagram&#10;&#10;Description automatically generated with low confidence">
            <a:extLst>
              <a:ext uri="{FF2B5EF4-FFF2-40B4-BE49-F238E27FC236}">
                <a16:creationId xmlns:a16="http://schemas.microsoft.com/office/drawing/2014/main" id="{C5490AE4-76C7-4964-8716-0EE9022D68D7}"/>
              </a:ext>
            </a:extLst>
          </p:cNvPr>
          <p:cNvPicPr>
            <a:picLocks noChangeAspect="1"/>
          </p:cNvPicPr>
          <p:nvPr/>
        </p:nvPicPr>
        <p:blipFill>
          <a:blip r:embed="rId3"/>
          <a:stretch>
            <a:fillRect/>
          </a:stretch>
        </p:blipFill>
        <p:spPr>
          <a:xfrm>
            <a:off x="6585065" y="457200"/>
            <a:ext cx="4419600" cy="5730240"/>
          </a:xfrm>
          <a:prstGeom prst="rect">
            <a:avLst/>
          </a:prstGeom>
          <a:ln>
            <a:solidFill>
              <a:schemeClr val="accent1"/>
            </a:solidFill>
          </a:ln>
        </p:spPr>
      </p:pic>
    </p:spTree>
    <p:extLst>
      <p:ext uri="{BB962C8B-B14F-4D97-AF65-F5344CB8AC3E}">
        <p14:creationId xmlns:p14="http://schemas.microsoft.com/office/powerpoint/2010/main" val="1062723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CAD01-A00E-4200-84F7-7DE883580657}"/>
              </a:ext>
            </a:extLst>
          </p:cNvPr>
          <p:cNvSpPr>
            <a:spLocks noGrp="1"/>
          </p:cNvSpPr>
          <p:nvPr>
            <p:ph type="title"/>
          </p:nvPr>
        </p:nvSpPr>
        <p:spPr/>
        <p:txBody>
          <a:bodyPr/>
          <a:lstStyle/>
          <a:p>
            <a:r>
              <a:rPr lang="en-US" dirty="0"/>
              <a:t>How Does it Work?</a:t>
            </a:r>
          </a:p>
        </p:txBody>
      </p:sp>
      <p:sp>
        <p:nvSpPr>
          <p:cNvPr id="3" name="Content Placeholder 2">
            <a:extLst>
              <a:ext uri="{FF2B5EF4-FFF2-40B4-BE49-F238E27FC236}">
                <a16:creationId xmlns:a16="http://schemas.microsoft.com/office/drawing/2014/main" id="{E5EB38D5-141B-4DF8-B4BD-C75917C4621E}"/>
              </a:ext>
            </a:extLst>
          </p:cNvPr>
          <p:cNvSpPr>
            <a:spLocks noGrp="1"/>
          </p:cNvSpPr>
          <p:nvPr>
            <p:ph sz="half" idx="1"/>
          </p:nvPr>
        </p:nvSpPr>
        <p:spPr>
          <a:xfrm>
            <a:off x="3587467" y="1313021"/>
            <a:ext cx="4686522" cy="1111484"/>
          </a:xfrm>
        </p:spPr>
        <p:txBody>
          <a:bodyPr>
            <a:normAutofit fontScale="92500"/>
          </a:bodyPr>
          <a:lstStyle/>
          <a:p>
            <a:pPr marL="0" indent="0">
              <a:buNone/>
            </a:pPr>
            <a:r>
              <a:rPr lang="en-US" b="1" dirty="0"/>
              <a:t>Legislative</a:t>
            </a:r>
          </a:p>
          <a:p>
            <a:pPr marL="0" indent="0">
              <a:buNone/>
            </a:pPr>
            <a:r>
              <a:rPr lang="en-US" dirty="0"/>
              <a:t>Congress (House and Senate)</a:t>
            </a:r>
          </a:p>
        </p:txBody>
      </p:sp>
      <p:sp>
        <p:nvSpPr>
          <p:cNvPr id="4" name="Content Placeholder 2">
            <a:extLst>
              <a:ext uri="{FF2B5EF4-FFF2-40B4-BE49-F238E27FC236}">
                <a16:creationId xmlns:a16="http://schemas.microsoft.com/office/drawing/2014/main" id="{9D872442-59D6-4743-8A8C-79DC19319AAB}"/>
              </a:ext>
            </a:extLst>
          </p:cNvPr>
          <p:cNvSpPr txBox="1">
            <a:spLocks/>
          </p:cNvSpPr>
          <p:nvPr/>
        </p:nvSpPr>
        <p:spPr>
          <a:xfrm>
            <a:off x="7825074" y="3267639"/>
            <a:ext cx="2508899" cy="1111484"/>
          </a:xfrm>
          <a:prstGeom prst="rect">
            <a:avLst/>
          </a:prstGeom>
        </p:spPr>
        <p:txBody>
          <a:bodyPr vert="horz" lIns="0" tIns="0" rIns="0" bIns="0" rtlCol="0">
            <a:normAutofit fontScale="92500" lnSpcReduction="20000"/>
          </a:bodyPr>
          <a:lstStyle>
            <a:lvl1pPr marL="274320" indent="-27432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48640" indent="-27432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22960" indent="-27432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09728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137160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Judicial</a:t>
            </a:r>
          </a:p>
          <a:p>
            <a:pPr marL="0" indent="0">
              <a:buFont typeface="Arial" panose="020B0604020202020204" pitchFamily="34" charset="0"/>
              <a:buNone/>
            </a:pPr>
            <a:r>
              <a:rPr lang="en-US" dirty="0"/>
              <a:t>Supreme Court</a:t>
            </a:r>
          </a:p>
          <a:p>
            <a:pPr marL="0" indent="0">
              <a:buFont typeface="Arial" panose="020B0604020202020204" pitchFamily="34" charset="0"/>
              <a:buNone/>
            </a:pPr>
            <a:r>
              <a:rPr lang="en-US" dirty="0"/>
              <a:t>Federal Courts</a:t>
            </a:r>
          </a:p>
        </p:txBody>
      </p:sp>
      <p:sp>
        <p:nvSpPr>
          <p:cNvPr id="5" name="Content Placeholder 2">
            <a:extLst>
              <a:ext uri="{FF2B5EF4-FFF2-40B4-BE49-F238E27FC236}">
                <a16:creationId xmlns:a16="http://schemas.microsoft.com/office/drawing/2014/main" id="{4097302A-EC91-4972-80B9-D1DDF899F4A3}"/>
              </a:ext>
            </a:extLst>
          </p:cNvPr>
          <p:cNvSpPr txBox="1">
            <a:spLocks/>
          </p:cNvSpPr>
          <p:nvPr/>
        </p:nvSpPr>
        <p:spPr>
          <a:xfrm>
            <a:off x="1311232" y="3198150"/>
            <a:ext cx="3055695" cy="1111484"/>
          </a:xfrm>
          <a:prstGeom prst="rect">
            <a:avLst/>
          </a:prstGeom>
        </p:spPr>
        <p:txBody>
          <a:bodyPr vert="horz" lIns="0" tIns="0" rIns="0" bIns="0" rtlCol="0">
            <a:noAutofit/>
          </a:bodyPr>
          <a:lstStyle>
            <a:lvl1pPr marL="274320" indent="-27432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48640" indent="-27432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22960" indent="-27432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09728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137160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t>Executive</a:t>
            </a:r>
          </a:p>
          <a:p>
            <a:pPr marL="0" indent="0">
              <a:buFont typeface="Arial" panose="020B0604020202020204" pitchFamily="34" charset="0"/>
              <a:buNone/>
            </a:pPr>
            <a:r>
              <a:rPr lang="en-US" sz="2600" dirty="0"/>
              <a:t>President</a:t>
            </a:r>
          </a:p>
          <a:p>
            <a:pPr marL="0" indent="0">
              <a:buFont typeface="Arial" panose="020B0604020202020204" pitchFamily="34" charset="0"/>
              <a:buNone/>
            </a:pPr>
            <a:r>
              <a:rPr lang="en-US" sz="2600" dirty="0"/>
              <a:t>Agencies (Centers for Medicare and Medicaid Services, Health and Human Services, etc.)</a:t>
            </a:r>
          </a:p>
        </p:txBody>
      </p:sp>
      <p:cxnSp>
        <p:nvCxnSpPr>
          <p:cNvPr id="6" name="Straight Connector 5">
            <a:extLst>
              <a:ext uri="{FF2B5EF4-FFF2-40B4-BE49-F238E27FC236}">
                <a16:creationId xmlns:a16="http://schemas.microsoft.com/office/drawing/2014/main" id="{A7141BF5-B06C-439C-B4C0-5788CE19B381}"/>
              </a:ext>
            </a:extLst>
          </p:cNvPr>
          <p:cNvCxnSpPr>
            <a:cxnSpLocks/>
          </p:cNvCxnSpPr>
          <p:nvPr/>
        </p:nvCxnSpPr>
        <p:spPr>
          <a:xfrm flipH="1">
            <a:off x="2396971" y="2306631"/>
            <a:ext cx="1837678" cy="78123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AEEB769-240D-43B7-B6C7-9A64C28C0EED}"/>
              </a:ext>
            </a:extLst>
          </p:cNvPr>
          <p:cNvCxnSpPr>
            <a:cxnSpLocks/>
          </p:cNvCxnSpPr>
          <p:nvPr/>
        </p:nvCxnSpPr>
        <p:spPr>
          <a:xfrm flipH="1" flipV="1">
            <a:off x="6809173" y="2306630"/>
            <a:ext cx="1633491" cy="78123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BC1F025-66CB-4483-9DA9-E15AE31B94A7}"/>
              </a:ext>
            </a:extLst>
          </p:cNvPr>
          <p:cNvCxnSpPr>
            <a:cxnSpLocks/>
          </p:cNvCxnSpPr>
          <p:nvPr/>
        </p:nvCxnSpPr>
        <p:spPr>
          <a:xfrm flipH="1">
            <a:off x="3315810" y="3435748"/>
            <a:ext cx="431010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608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44105-DD26-4D1C-B54C-1D9A76597322}"/>
              </a:ext>
            </a:extLst>
          </p:cNvPr>
          <p:cNvSpPr>
            <a:spLocks noGrp="1"/>
          </p:cNvSpPr>
          <p:nvPr>
            <p:ph type="title"/>
          </p:nvPr>
        </p:nvSpPr>
        <p:spPr/>
        <p:txBody>
          <a:bodyPr/>
          <a:lstStyle/>
          <a:p>
            <a:r>
              <a:rPr lang="en-US" dirty="0"/>
              <a:t>Important Government Terms</a:t>
            </a:r>
          </a:p>
        </p:txBody>
      </p:sp>
      <p:sp>
        <p:nvSpPr>
          <p:cNvPr id="3" name="Content Placeholder 2">
            <a:extLst>
              <a:ext uri="{FF2B5EF4-FFF2-40B4-BE49-F238E27FC236}">
                <a16:creationId xmlns:a16="http://schemas.microsoft.com/office/drawing/2014/main" id="{21FDEE91-974A-4D9B-BEB2-F9DD33C42E3C}"/>
              </a:ext>
            </a:extLst>
          </p:cNvPr>
          <p:cNvSpPr>
            <a:spLocks noGrp="1"/>
          </p:cNvSpPr>
          <p:nvPr>
            <p:ph idx="1"/>
          </p:nvPr>
        </p:nvSpPr>
        <p:spPr>
          <a:xfrm>
            <a:off x="640079" y="1256602"/>
            <a:ext cx="5455921" cy="4946974"/>
          </a:xfrm>
        </p:spPr>
        <p:txBody>
          <a:bodyPr>
            <a:normAutofit fontScale="92500" lnSpcReduction="10000"/>
          </a:bodyPr>
          <a:lstStyle/>
          <a:p>
            <a:r>
              <a:rPr lang="en-US" dirty="0"/>
              <a:t>H.R. – House Resolution, or a bill in the House of Representatives</a:t>
            </a:r>
          </a:p>
          <a:p>
            <a:r>
              <a:rPr lang="en-US" dirty="0"/>
              <a:t>S. – A bill in the Senate</a:t>
            </a:r>
          </a:p>
          <a:p>
            <a:r>
              <a:rPr lang="en-US" dirty="0"/>
              <a:t>H.R./S. – a bill in both chambers</a:t>
            </a:r>
          </a:p>
          <a:p>
            <a:r>
              <a:rPr lang="en-US" dirty="0"/>
              <a:t>Committee of jurisdiction – group of legislators handles specific legislative topics</a:t>
            </a:r>
          </a:p>
          <a:p>
            <a:r>
              <a:rPr lang="en-US" dirty="0"/>
              <a:t>Cosponsor – showing support for a piece of legislation</a:t>
            </a:r>
          </a:p>
          <a:p>
            <a:r>
              <a:rPr lang="en-US" dirty="0"/>
              <a:t>HLA – Health Legislative Assistant</a:t>
            </a:r>
          </a:p>
          <a:p>
            <a:r>
              <a:rPr lang="en-US" dirty="0"/>
              <a:t>August Recess – annual district work period</a:t>
            </a:r>
          </a:p>
        </p:txBody>
      </p:sp>
      <p:pic>
        <p:nvPicPr>
          <p:cNvPr id="5" name="Picture 4" descr="A large white building with columns&#10;&#10;Description automatically generated with low confidence">
            <a:extLst>
              <a:ext uri="{FF2B5EF4-FFF2-40B4-BE49-F238E27FC236}">
                <a16:creationId xmlns:a16="http://schemas.microsoft.com/office/drawing/2014/main" id="{E594F338-CA44-4232-8BCC-DF67D418FEBB}"/>
              </a:ext>
            </a:extLst>
          </p:cNvPr>
          <p:cNvPicPr>
            <a:picLocks noChangeAspect="1"/>
          </p:cNvPicPr>
          <p:nvPr/>
        </p:nvPicPr>
        <p:blipFill>
          <a:blip r:embed="rId3"/>
          <a:stretch>
            <a:fillRect/>
          </a:stretch>
        </p:blipFill>
        <p:spPr>
          <a:xfrm>
            <a:off x="6392357" y="1256602"/>
            <a:ext cx="5494843" cy="4606316"/>
          </a:xfrm>
          <a:prstGeom prst="rect">
            <a:avLst/>
          </a:prstGeom>
          <a:ln>
            <a:solidFill>
              <a:schemeClr val="accent1"/>
            </a:solidFill>
          </a:ln>
        </p:spPr>
      </p:pic>
    </p:spTree>
    <p:extLst>
      <p:ext uri="{BB962C8B-B14F-4D97-AF65-F5344CB8AC3E}">
        <p14:creationId xmlns:p14="http://schemas.microsoft.com/office/powerpoint/2010/main" val="2386244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DA87-CF98-476C-A5CC-297EDB06782D}"/>
              </a:ext>
            </a:extLst>
          </p:cNvPr>
          <p:cNvSpPr>
            <a:spLocks noGrp="1"/>
          </p:cNvSpPr>
          <p:nvPr>
            <p:ph type="title"/>
          </p:nvPr>
        </p:nvSpPr>
        <p:spPr/>
        <p:txBody>
          <a:bodyPr/>
          <a:lstStyle/>
          <a:p>
            <a:r>
              <a:rPr lang="en-US" dirty="0"/>
              <a:t>Telehealth</a:t>
            </a:r>
          </a:p>
        </p:txBody>
      </p:sp>
      <p:sp>
        <p:nvSpPr>
          <p:cNvPr id="3" name="Content Placeholder 2">
            <a:extLst>
              <a:ext uri="{FF2B5EF4-FFF2-40B4-BE49-F238E27FC236}">
                <a16:creationId xmlns:a16="http://schemas.microsoft.com/office/drawing/2014/main" id="{FBCC8083-AD68-4443-9E71-DD29B07F7EC8}"/>
              </a:ext>
            </a:extLst>
          </p:cNvPr>
          <p:cNvSpPr>
            <a:spLocks noGrp="1"/>
          </p:cNvSpPr>
          <p:nvPr>
            <p:ph idx="1"/>
          </p:nvPr>
        </p:nvSpPr>
        <p:spPr>
          <a:xfrm>
            <a:off x="640080" y="1143000"/>
            <a:ext cx="10058400" cy="4572000"/>
          </a:xfrm>
        </p:spPr>
        <p:txBody>
          <a:bodyPr>
            <a:normAutofit/>
          </a:bodyPr>
          <a:lstStyle/>
          <a:p>
            <a:r>
              <a:rPr lang="en-US" dirty="0">
                <a:effectLst/>
                <a:latin typeface="Arial" panose="020B0604020202020204" pitchFamily="34" charset="0"/>
                <a:ea typeface="Arial" panose="020B0604020202020204" pitchFamily="34" charset="0"/>
                <a:cs typeface="Times New Roman" panose="02020603050405020304" pitchFamily="18" charset="0"/>
              </a:rPr>
              <a:t>Expanded Telehealth Access Act of 2021 (H.R. 2168)</a:t>
            </a:r>
          </a:p>
          <a:p>
            <a:r>
              <a:rPr lang="en-US" dirty="0">
                <a:effectLst/>
                <a:latin typeface="Arial" panose="020B0604020202020204" pitchFamily="34" charset="0"/>
                <a:ea typeface="Arial" panose="020B0604020202020204" pitchFamily="34" charset="0"/>
                <a:cs typeface="Times New Roman" panose="02020603050405020304" pitchFamily="18" charset="0"/>
              </a:rPr>
              <a:t>PTs and PTAs can treat Medicare patients </a:t>
            </a:r>
            <a:r>
              <a:rPr lang="en-US" dirty="0">
                <a:ea typeface="Arial" panose="020B0604020202020204" pitchFamily="34" charset="0"/>
                <a:cs typeface="Times New Roman" panose="02020603050405020304" pitchFamily="18" charset="0"/>
              </a:rPr>
              <a:t>via telehealth under the current public health emergency (PHE).</a:t>
            </a:r>
          </a:p>
          <a:p>
            <a:r>
              <a:rPr lang="en-US" dirty="0">
                <a:ea typeface="Arial" panose="020B0604020202020204" pitchFamily="34" charset="0"/>
                <a:cs typeface="Times New Roman" panose="02020603050405020304" pitchFamily="18" charset="0"/>
              </a:rPr>
              <a:t>Once the PHE ends, this goes away.</a:t>
            </a:r>
          </a:p>
          <a:p>
            <a:r>
              <a:rPr lang="en-US" dirty="0">
                <a:ea typeface="Arial" panose="020B0604020202020204" pitchFamily="34" charset="0"/>
                <a:cs typeface="Times New Roman" panose="02020603050405020304" pitchFamily="18" charset="0"/>
              </a:rPr>
              <a:t>H.R. 2168 will make this practice permanent</a:t>
            </a:r>
          </a:p>
          <a:p>
            <a:endParaRPr lang="en-US"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ea typeface="Arial" panose="020B0604020202020204" pitchFamily="34" charset="0"/>
              <a:cs typeface="Times New Roman" panose="02020603050405020304" pitchFamily="18" charset="0"/>
            </a:endParaRPr>
          </a:p>
          <a:p>
            <a:pPr marL="0" indent="0">
              <a:buNone/>
            </a:pPr>
            <a:r>
              <a:rPr lang="en-US" b="1" dirty="0">
                <a:effectLst/>
                <a:latin typeface="Arial" panose="020B0604020202020204" pitchFamily="34" charset="0"/>
                <a:ea typeface="Arial" panose="020B0604020202020204" pitchFamily="34" charset="0"/>
                <a:cs typeface="Times New Roman" panose="02020603050405020304" pitchFamily="18" charset="0"/>
              </a:rPr>
              <a:t>What can you do? </a:t>
            </a:r>
            <a:r>
              <a:rPr lang="en-US" dirty="0">
                <a:effectLst/>
                <a:latin typeface="Arial" panose="020B0604020202020204" pitchFamily="34" charset="0"/>
                <a:ea typeface="Arial" panose="020B0604020202020204" pitchFamily="34" charset="0"/>
                <a:cs typeface="Times New Roman" panose="02020603050405020304" pitchFamily="18" charset="0"/>
              </a:rPr>
              <a:t>Send a letter from the Legislative Action Center to your representative. </a:t>
            </a:r>
            <a:endParaRPr lang="en-US" dirty="0"/>
          </a:p>
          <a:p>
            <a:pPr lvl="1"/>
            <a:endParaRPr lang="en-US" dirty="0"/>
          </a:p>
        </p:txBody>
      </p:sp>
    </p:spTree>
    <p:extLst>
      <p:ext uri="{BB962C8B-B14F-4D97-AF65-F5344CB8AC3E}">
        <p14:creationId xmlns:p14="http://schemas.microsoft.com/office/powerpoint/2010/main" val="3833911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DA87-CF98-476C-A5CC-297EDB06782D}"/>
              </a:ext>
            </a:extLst>
          </p:cNvPr>
          <p:cNvSpPr>
            <a:spLocks noGrp="1"/>
          </p:cNvSpPr>
          <p:nvPr>
            <p:ph type="title"/>
          </p:nvPr>
        </p:nvSpPr>
        <p:spPr/>
        <p:txBody>
          <a:bodyPr/>
          <a:lstStyle/>
          <a:p>
            <a:r>
              <a:rPr lang="en-US" dirty="0"/>
              <a:t>Medicare Cuts</a:t>
            </a:r>
          </a:p>
        </p:txBody>
      </p:sp>
      <p:sp>
        <p:nvSpPr>
          <p:cNvPr id="3" name="Content Placeholder 2">
            <a:extLst>
              <a:ext uri="{FF2B5EF4-FFF2-40B4-BE49-F238E27FC236}">
                <a16:creationId xmlns:a16="http://schemas.microsoft.com/office/drawing/2014/main" id="{FBCC8083-AD68-4443-9E71-DD29B07F7EC8}"/>
              </a:ext>
            </a:extLst>
          </p:cNvPr>
          <p:cNvSpPr>
            <a:spLocks noGrp="1"/>
          </p:cNvSpPr>
          <p:nvPr>
            <p:ph idx="1"/>
          </p:nvPr>
        </p:nvSpPr>
        <p:spPr>
          <a:xfrm>
            <a:off x="640080" y="1143000"/>
            <a:ext cx="4057426" cy="4572000"/>
          </a:xfrm>
        </p:spPr>
        <p:txBody>
          <a:bodyPr>
            <a:normAutofit/>
          </a:bodyPr>
          <a:lstStyle/>
          <a:p>
            <a:r>
              <a:rPr lang="en-US" dirty="0"/>
              <a:t>Medicare Physician Fee Schedule</a:t>
            </a:r>
          </a:p>
          <a:p>
            <a:r>
              <a:rPr lang="en-US" dirty="0"/>
              <a:t>Fight any cuts and find alternatives to the payment model</a:t>
            </a:r>
          </a:p>
          <a:p>
            <a:endParaRPr lang="en-US" dirty="0"/>
          </a:p>
          <a:p>
            <a:pPr marL="274320" lvl="1" indent="0">
              <a:buNone/>
            </a:pPr>
            <a:endParaRPr lang="en-US" dirty="0"/>
          </a:p>
          <a:p>
            <a:pPr lvl="1"/>
            <a:endParaRPr lang="en-US" dirty="0"/>
          </a:p>
        </p:txBody>
      </p:sp>
      <p:pic>
        <p:nvPicPr>
          <p:cNvPr id="5" name="Picture 4" descr="A group of people standing in front of a building&#10;&#10;Description automatically generated with low confidence">
            <a:extLst>
              <a:ext uri="{FF2B5EF4-FFF2-40B4-BE49-F238E27FC236}">
                <a16:creationId xmlns:a16="http://schemas.microsoft.com/office/drawing/2014/main" id="{3EBBA214-0E41-4643-B0B0-2346A5CAE51F}"/>
              </a:ext>
            </a:extLst>
          </p:cNvPr>
          <p:cNvPicPr>
            <a:picLocks noChangeAspect="1"/>
          </p:cNvPicPr>
          <p:nvPr/>
        </p:nvPicPr>
        <p:blipFill>
          <a:blip r:embed="rId3"/>
          <a:stretch>
            <a:fillRect/>
          </a:stretch>
        </p:blipFill>
        <p:spPr>
          <a:xfrm>
            <a:off x="5229410" y="591671"/>
            <a:ext cx="6478495" cy="4858871"/>
          </a:xfrm>
          <a:prstGeom prst="rect">
            <a:avLst/>
          </a:prstGeom>
        </p:spPr>
      </p:pic>
    </p:spTree>
    <p:extLst>
      <p:ext uri="{BB962C8B-B14F-4D97-AF65-F5344CB8AC3E}">
        <p14:creationId xmlns:p14="http://schemas.microsoft.com/office/powerpoint/2010/main" val="1992545645"/>
      </p:ext>
    </p:extLst>
  </p:cSld>
  <p:clrMapOvr>
    <a:masterClrMapping/>
  </p:clrMapOvr>
</p:sld>
</file>

<file path=ppt/theme/theme1.xml><?xml version="1.0" encoding="utf-8"?>
<a:theme xmlns:a="http://schemas.openxmlformats.org/drawingml/2006/main" name="APTA Template">
  <a:themeElements>
    <a:clrScheme name="APTA-042720">
      <a:dk1>
        <a:srgbClr val="3F4444"/>
      </a:dk1>
      <a:lt1>
        <a:srgbClr val="FFFFFF"/>
      </a:lt1>
      <a:dk2>
        <a:srgbClr val="3F4444"/>
      </a:dk2>
      <a:lt2>
        <a:srgbClr val="009CB6"/>
      </a:lt2>
      <a:accent1>
        <a:srgbClr val="009CB6"/>
      </a:accent1>
      <a:accent2>
        <a:srgbClr val="A5A5A5"/>
      </a:accent2>
      <a:accent3>
        <a:srgbClr val="0076CE"/>
      </a:accent3>
      <a:accent4>
        <a:srgbClr val="E4B9FC"/>
      </a:accent4>
      <a:accent5>
        <a:srgbClr val="005587"/>
      </a:accent5>
      <a:accent6>
        <a:srgbClr val="64A70B"/>
      </a:accent6>
      <a:hlink>
        <a:srgbClr val="005587"/>
      </a:hlink>
      <a:folHlink>
        <a:srgbClr val="3F4444"/>
      </a:folHlink>
    </a:clrScheme>
    <a:fontScheme name="AP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TA Widescreen Template_2021.potx" id="{D4872335-96DA-4F21-8A10-1188BA24A73F}" vid="{5B369E8C-DC46-4059-BEB5-73473CC4A0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APTA Widescreen Template_2021</Template>
  <TotalTime>1002</TotalTime>
  <Words>5197</Words>
  <Application>Microsoft Office PowerPoint</Application>
  <PresentationFormat>Widescreen</PresentationFormat>
  <Paragraphs>267</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APTA Template</vt:lpstr>
      <vt:lpstr>National Advocacy Dinner 2022</vt:lpstr>
      <vt:lpstr>The Importance of Advocacy</vt:lpstr>
      <vt:lpstr>Why Get Involved?</vt:lpstr>
      <vt:lpstr>Our Work</vt:lpstr>
      <vt:lpstr>APTA Advocacy Work</vt:lpstr>
      <vt:lpstr>How Does it Work?</vt:lpstr>
      <vt:lpstr>Important Government Terms</vt:lpstr>
      <vt:lpstr>Telehealth</vt:lpstr>
      <vt:lpstr>Medicare Cuts</vt:lpstr>
      <vt:lpstr>Students</vt:lpstr>
      <vt:lpstr>Additional Priority Legislation</vt:lpstr>
      <vt:lpstr>Getting Involved </vt:lpstr>
      <vt:lpstr>Student Involvement All Year</vt:lpstr>
      <vt:lpstr>APTA Grassroots Program Structure</vt:lpstr>
      <vt:lpstr>Key Contacts</vt:lpstr>
      <vt:lpstr>Ways to Get Involved</vt:lpstr>
      <vt:lpstr>What is PTPAC?  How does PTPAC help the profession?</vt:lpstr>
      <vt:lpstr>Questions &amp; Answers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Affairs Liaison  Monthly Meeting</dc:title>
  <dc:creator>Keivel, Laura</dc:creator>
  <cp:lastModifiedBy>Keivel, Laura</cp:lastModifiedBy>
  <cp:revision>60</cp:revision>
  <cp:lastPrinted>2022-02-28T15:03:42Z</cp:lastPrinted>
  <dcterms:created xsi:type="dcterms:W3CDTF">2021-01-11T18:17:09Z</dcterms:created>
  <dcterms:modified xsi:type="dcterms:W3CDTF">2022-03-09T18:58:20Z</dcterms:modified>
</cp:coreProperties>
</file>