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547" r:id="rId3"/>
    <p:sldId id="540" r:id="rId4"/>
    <p:sldId id="539" r:id="rId5"/>
    <p:sldId id="557" r:id="rId6"/>
    <p:sldId id="551" r:id="rId7"/>
    <p:sldId id="550" r:id="rId8"/>
    <p:sldId id="549" r:id="rId9"/>
    <p:sldId id="564" r:id="rId10"/>
    <p:sldId id="553" r:id="rId11"/>
    <p:sldId id="545" r:id="rId12"/>
    <p:sldId id="571" r:id="rId13"/>
    <p:sldId id="570" r:id="rId14"/>
    <p:sldId id="565" r:id="rId15"/>
    <p:sldId id="567" r:id="rId16"/>
    <p:sldId id="566" r:id="rId17"/>
    <p:sldId id="544" r:id="rId18"/>
    <p:sldId id="569" r:id="rId19"/>
    <p:sldId id="562" r:id="rId20"/>
    <p:sldId id="273" r:id="rId21"/>
    <p:sldId id="563" r:id="rId22"/>
    <p:sldId id="388" r:id="rId23"/>
    <p:sldId id="316" r:id="rId24"/>
    <p:sldId id="268"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56"/>
            <p14:sldId id="547"/>
            <p14:sldId id="540"/>
            <p14:sldId id="539"/>
            <p14:sldId id="557"/>
            <p14:sldId id="551"/>
            <p14:sldId id="550"/>
            <p14:sldId id="549"/>
            <p14:sldId id="564"/>
            <p14:sldId id="553"/>
            <p14:sldId id="545"/>
            <p14:sldId id="571"/>
            <p14:sldId id="570"/>
            <p14:sldId id="565"/>
            <p14:sldId id="567"/>
            <p14:sldId id="566"/>
            <p14:sldId id="544"/>
            <p14:sldId id="569"/>
            <p14:sldId id="562"/>
            <p14:sldId id="273"/>
            <p14:sldId id="563"/>
            <p14:sldId id="388"/>
            <p14:sldId id="316"/>
            <p14:sldId id="268"/>
            <p14:sldId id="277"/>
          </p14:sldIdLst>
        </p14:section>
        <p14:section name="Graphic Library" id="{C19A509E-C19E-4310-92B0-FC9E8B94CF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E9F446-D589-EAD3-0D1D-9CD87EC25504}" name="Douthitt, Lois" initials="DL" userId="S::loisdouthitt@apta.org::39a9b54c-e1b0-4b01-af3d-897d28d814b7" providerId="AD"/>
  <p188:author id="{B86BD0C2-73E4-C34A-7B41-029771447B13}" name="Shackleford, Mya" initials="SM" userId="S::myashackleford@apta.org::6bf42d82-0004-422c-91e9-ea42bb52ba6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B8"/>
    <a:srgbClr val="5C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71" autoAdjust="0"/>
    <p:restoredTop sz="95128" autoAdjust="0"/>
  </p:normalViewPr>
  <p:slideViewPr>
    <p:cSldViewPr snapToGrid="0">
      <p:cViewPr varScale="1">
        <p:scale>
          <a:sx n="84" d="100"/>
          <a:sy n="84" d="100"/>
        </p:scale>
        <p:origin x="586" y="72"/>
      </p:cViewPr>
      <p:guideLst/>
    </p:cSldViewPr>
  </p:slideViewPr>
  <p:notesTextViewPr>
    <p:cViewPr>
      <p:scale>
        <a:sx n="3" d="2"/>
        <a:sy n="3" d="2"/>
      </p:scale>
      <p:origin x="0" y="0"/>
    </p:cViewPr>
  </p:notesTextViewPr>
  <p:sorterViewPr>
    <p:cViewPr>
      <p:scale>
        <a:sx n="100" d="100"/>
        <a:sy n="100" d="100"/>
      </p:scale>
      <p:origin x="0" y="-27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4-year 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3-year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8FF33B76-5FA1-48CF-BBCE-160B43544676}">
      <dgm:prSet phldrT="[Text]"/>
      <dgm:spPr>
        <a:solidFill>
          <a:srgbClr val="5C068C"/>
        </a:solidFill>
      </dgm:spPr>
      <dgm:t>
        <a:bodyPr/>
        <a:lstStyle/>
        <a:p>
          <a:r>
            <a:rPr lang="en-US" dirty="0"/>
            <a:t>PT</a:t>
          </a:r>
        </a:p>
      </dgm:t>
    </dgm:pt>
    <dgm:pt modelId="{69FB5FB8-4EB5-4F43-A878-14777BA98646}" type="parTrans" cxnId="{604909A6-5001-4654-A6DD-34DBEBA71E1E}">
      <dgm:prSet/>
      <dgm:spPr/>
      <dgm:t>
        <a:bodyPr/>
        <a:lstStyle/>
        <a:p>
          <a:endParaRPr lang="en-US"/>
        </a:p>
      </dgm:t>
    </dgm:pt>
    <dgm:pt modelId="{666EF69E-CBB1-4435-B4E8-D3E768892B6D}" type="sibTrans" cxnId="{604909A6-5001-4654-A6DD-34DBEBA71E1E}">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5" custScaleY="114540">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5" custScaleY="114540">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5" custScaleY="114540">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5" custScaleY="114540">
        <dgm:presLayoutVars>
          <dgm:chMax val="0"/>
          <dgm:chPref val="0"/>
          <dgm:bulletEnabled val="1"/>
        </dgm:presLayoutVars>
      </dgm:prSet>
      <dgm:spPr/>
    </dgm:pt>
    <dgm:pt modelId="{BE294B3E-6667-41E5-843B-4DCD4CE06C21}" type="pres">
      <dgm:prSet presAssocID="{881AF4A2-5AE7-4BAE-BAAF-9EF8658A3AEB}" presName="parTxOnlySpace" presStyleCnt="0"/>
      <dgm:spPr/>
    </dgm:pt>
    <dgm:pt modelId="{80490EB2-23A7-4BFC-929F-A23267A1B6F5}" type="pres">
      <dgm:prSet presAssocID="{8FF33B76-5FA1-48CF-BBCE-160B43544676}" presName="parTxOnly" presStyleLbl="node1" presStyleIdx="4" presStyleCnt="5" custScaleY="114540">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604909A6-5001-4654-A6DD-34DBEBA71E1E}" srcId="{6DA1D51C-8FD4-4BFB-B088-C1489FDD24E8}" destId="{8FF33B76-5FA1-48CF-BBCE-160B43544676}" srcOrd="4" destOrd="0" parTransId="{69FB5FB8-4EB5-4F43-A878-14777BA98646}" sibTransId="{666EF69E-CBB1-4435-B4E8-D3E768892B6D}"/>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D0D317E0-CED3-4228-B927-02C2A5E5EE84}" type="presOf" srcId="{8FF33B76-5FA1-48CF-BBCE-160B43544676}" destId="{80490EB2-23A7-4BFC-929F-A23267A1B6F5}"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 modelId="{107D61BF-7B2C-46AA-BEB8-127E09F27CA5}" type="presParOf" srcId="{EC78952A-8A68-4031-B13C-1B646B9A4E7C}" destId="{BE294B3E-6667-41E5-843B-4DCD4CE06C21}" srcOrd="7" destOrd="0" presId="urn:microsoft.com/office/officeart/2005/8/layout/chevron1"/>
    <dgm:cxn modelId="{3C3954FD-6142-4ABD-AC38-A549534AAD6C}" type="presParOf" srcId="{EC78952A-8A68-4031-B13C-1B646B9A4E7C}" destId="{80490EB2-23A7-4BFC-929F-A23267A1B6F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313C43-5503-452C-BFF1-910769776E04}" type="doc">
      <dgm:prSet loTypeId="urn:microsoft.com/office/officeart/2005/8/layout/chevron1" loCatId="process" qsTypeId="urn:microsoft.com/office/officeart/2005/8/quickstyle/simple3" qsCatId="simple" csTypeId="urn:microsoft.com/office/officeart/2005/8/colors/accent1_2" csCatId="accent1" phldr="1"/>
      <dgm:spPr/>
    </dgm:pt>
    <dgm:pt modelId="{F768ACE6-E365-44F7-8C31-99C36C40595A}">
      <dgm:prSet phldrT="[Text]" custT="1"/>
      <dgm:spPr>
        <a:solidFill>
          <a:srgbClr val="179DB8"/>
        </a:solidFill>
        <a:ln>
          <a:noFill/>
        </a:ln>
        <a:effectLst/>
        <a:scene3d>
          <a:camera prst="orthographicFront"/>
          <a:lightRig rig="flat" dir="t"/>
        </a:scene3d>
        <a:sp3d prstMaterial="dkEdge"/>
      </dgm:spPr>
      <dgm:t>
        <a:bodyPr/>
        <a:lstStyle/>
        <a:p>
          <a:r>
            <a:rPr lang="en-US" sz="2000">
              <a:solidFill>
                <a:schemeClr val="bg1"/>
              </a:solidFill>
            </a:rPr>
            <a:t>High school diploma or GED</a:t>
          </a:r>
          <a:endParaRPr lang="en-US" sz="2000" dirty="0">
            <a:solidFill>
              <a:schemeClr val="bg1"/>
            </a:solidFill>
          </a:endParaRPr>
        </a:p>
      </dgm:t>
    </dgm:pt>
    <dgm:pt modelId="{46D93276-5F1F-4E3F-8DF6-599D6EDFF7E3}" type="parTrans" cxnId="{E8FA85F8-E378-4927-8599-DC9C4FD7D09D}">
      <dgm:prSet/>
      <dgm:spPr/>
      <dgm:t>
        <a:bodyPr/>
        <a:lstStyle/>
        <a:p>
          <a:endParaRPr lang="en-US"/>
        </a:p>
      </dgm:t>
    </dgm:pt>
    <dgm:pt modelId="{066E68E5-DB5D-4267-8AAF-E7826CC3DB41}" type="sibTrans" cxnId="{E8FA85F8-E378-4927-8599-DC9C4FD7D09D}">
      <dgm:prSet/>
      <dgm:spPr/>
      <dgm:t>
        <a:bodyPr/>
        <a:lstStyle/>
        <a:p>
          <a:endParaRPr lang="en-US"/>
        </a:p>
      </dgm:t>
    </dgm:pt>
    <dgm:pt modelId="{AFBECF7A-B5FF-4EC8-B09D-C9170E841BD7}">
      <dgm:prSet phldrT="[Text]" custT="1"/>
      <dgm:spPr>
        <a:solidFill>
          <a:srgbClr val="179DB8"/>
        </a:solidFill>
        <a:ln>
          <a:noFill/>
        </a:ln>
        <a:effectLst/>
        <a:scene3d>
          <a:camera prst="orthographicFront"/>
          <a:lightRig rig="flat" dir="t"/>
        </a:scene3d>
        <a:sp3d prstMaterial="dkEdge"/>
      </dgm:spPr>
      <dgm:t>
        <a:bodyPr/>
        <a:lstStyle/>
        <a:p>
          <a:r>
            <a:rPr lang="en-US" sz="2000">
              <a:solidFill>
                <a:schemeClr val="bg1"/>
              </a:solidFill>
            </a:rPr>
            <a:t>2-year associate degree</a:t>
          </a:r>
          <a:r>
            <a:rPr lang="en-US" sz="1800">
              <a:solidFill>
                <a:schemeClr val="bg1"/>
              </a:solidFill>
            </a:rPr>
            <a:t>	</a:t>
          </a:r>
          <a:endParaRPr lang="en-US" sz="1800" dirty="0">
            <a:solidFill>
              <a:schemeClr val="bg1"/>
            </a:solidFill>
          </a:endParaRPr>
        </a:p>
      </dgm:t>
    </dgm:pt>
    <dgm:pt modelId="{E74F2C04-528E-4107-9E82-4E09207DC33B}" type="parTrans" cxnId="{7E2BB071-24C2-4D32-8732-14C3CCA6C9FA}">
      <dgm:prSet/>
      <dgm:spPr/>
      <dgm:t>
        <a:bodyPr/>
        <a:lstStyle/>
        <a:p>
          <a:endParaRPr lang="en-US"/>
        </a:p>
      </dgm:t>
    </dgm:pt>
    <dgm:pt modelId="{DD9A23C5-60E9-4E6C-A0DD-B8771C250B59}" type="sibTrans" cxnId="{7E2BB071-24C2-4D32-8732-14C3CCA6C9FA}">
      <dgm:prSet/>
      <dgm:spPr/>
      <dgm:t>
        <a:bodyPr/>
        <a:lstStyle/>
        <a:p>
          <a:endParaRPr lang="en-US"/>
        </a:p>
      </dgm:t>
    </dgm:pt>
    <dgm:pt modelId="{2BC5B60B-DDCA-4CFB-A361-3A395FFAE96A}">
      <dgm:prSet phldrT="[Text]" custT="1"/>
      <dgm:spPr>
        <a:solidFill>
          <a:srgbClr val="179DB8"/>
        </a:solidFill>
        <a:ln>
          <a:noFill/>
        </a:ln>
        <a:effectLst/>
        <a:scene3d>
          <a:camera prst="orthographicFront"/>
          <a:lightRig rig="flat" dir="t"/>
        </a:scene3d>
        <a:sp3d prstMaterial="dkEdge"/>
      </dgm:spPr>
      <dgm:t>
        <a:bodyPr/>
        <a:lstStyle/>
        <a:p>
          <a:r>
            <a:rPr lang="en-US" sz="2000">
              <a:solidFill>
                <a:schemeClr val="bg1"/>
              </a:solidFill>
            </a:rPr>
            <a:t>PTA licensure exam</a:t>
          </a:r>
          <a:endParaRPr lang="en-US" sz="2000" dirty="0">
            <a:solidFill>
              <a:schemeClr val="bg1"/>
            </a:solidFill>
          </a:endParaRPr>
        </a:p>
      </dgm:t>
    </dgm:pt>
    <dgm:pt modelId="{D5BC03B7-95B3-49B8-8B9A-87D5AD223DC7}" type="parTrans" cxnId="{DD273FEC-C40C-437E-BAB8-51A12C2D3E2C}">
      <dgm:prSet/>
      <dgm:spPr/>
      <dgm:t>
        <a:bodyPr/>
        <a:lstStyle/>
        <a:p>
          <a:endParaRPr lang="en-US"/>
        </a:p>
      </dgm:t>
    </dgm:pt>
    <dgm:pt modelId="{CD9305DA-0AFE-4963-9BFE-6909BD478802}" type="sibTrans" cxnId="{DD273FEC-C40C-437E-BAB8-51A12C2D3E2C}">
      <dgm:prSet/>
      <dgm:spPr/>
      <dgm:t>
        <a:bodyPr/>
        <a:lstStyle/>
        <a:p>
          <a:endParaRPr lang="en-US"/>
        </a:p>
      </dgm:t>
    </dgm:pt>
    <dgm:pt modelId="{348235C2-DEAD-46A7-BE9F-C37102740DB4}">
      <dgm:prSet phldrT="[Text]" custT="1"/>
      <dgm:spPr>
        <a:solidFill>
          <a:srgbClr val="64A70B"/>
        </a:solidFill>
        <a:ln>
          <a:solidFill>
            <a:srgbClr val="64A70B"/>
          </a:solidFill>
        </a:ln>
        <a:scene3d>
          <a:camera prst="orthographicFront"/>
          <a:lightRig rig="flat" dir="t"/>
        </a:scene3d>
        <a:sp3d prstMaterial="dkEdge"/>
      </dgm:spPr>
      <dgm:t>
        <a:bodyPr/>
        <a:lstStyle/>
        <a:p>
          <a:r>
            <a:rPr lang="en-US" sz="2400">
              <a:solidFill>
                <a:schemeClr val="bg1"/>
              </a:solidFill>
            </a:rPr>
            <a:t>PTA</a:t>
          </a:r>
          <a:endParaRPr lang="en-US" sz="2400" dirty="0">
            <a:solidFill>
              <a:schemeClr val="bg1"/>
            </a:solidFill>
          </a:endParaRPr>
        </a:p>
      </dgm:t>
    </dgm:pt>
    <dgm:pt modelId="{D033A77F-AAAA-4E37-9BFD-DD1C0A09CB26}" type="parTrans" cxnId="{463C3D28-ACAC-4B81-B9A1-D7F88ECBA55F}">
      <dgm:prSet/>
      <dgm:spPr/>
      <dgm:t>
        <a:bodyPr/>
        <a:lstStyle/>
        <a:p>
          <a:endParaRPr lang="en-US"/>
        </a:p>
      </dgm:t>
    </dgm:pt>
    <dgm:pt modelId="{E025C09D-829E-4447-B4EA-27B288372FBE}" type="sibTrans" cxnId="{463C3D28-ACAC-4B81-B9A1-D7F88ECBA55F}">
      <dgm:prSet/>
      <dgm:spPr/>
      <dgm:t>
        <a:bodyPr/>
        <a:lstStyle/>
        <a:p>
          <a:endParaRPr lang="en-US"/>
        </a:p>
      </dgm:t>
    </dgm:pt>
    <dgm:pt modelId="{C0ACC627-31E2-4D4C-9090-A3E6FF37CC7C}" type="pres">
      <dgm:prSet presAssocID="{23313C43-5503-452C-BFF1-910769776E04}" presName="Name0" presStyleCnt="0">
        <dgm:presLayoutVars>
          <dgm:dir/>
          <dgm:animLvl val="lvl"/>
          <dgm:resizeHandles val="exact"/>
        </dgm:presLayoutVars>
      </dgm:prSet>
      <dgm:spPr/>
    </dgm:pt>
    <dgm:pt modelId="{BB570B61-25FB-44A2-9A08-EE99F82F7232}" type="pres">
      <dgm:prSet presAssocID="{F768ACE6-E365-44F7-8C31-99C36C40595A}" presName="parTxOnly" presStyleLbl="node1" presStyleIdx="0" presStyleCnt="4">
        <dgm:presLayoutVars>
          <dgm:chMax val="0"/>
          <dgm:chPref val="0"/>
          <dgm:bulletEnabled val="1"/>
        </dgm:presLayoutVars>
      </dgm:prSet>
      <dgm:spPr/>
    </dgm:pt>
    <dgm:pt modelId="{B8826FF3-70E2-4BE5-B8ED-AE3145C9094D}" type="pres">
      <dgm:prSet presAssocID="{066E68E5-DB5D-4267-8AAF-E7826CC3DB41}" presName="parTxOnlySpace" presStyleCnt="0"/>
      <dgm:spPr/>
    </dgm:pt>
    <dgm:pt modelId="{021F9805-B4E9-4D2C-B05D-6339A025C937}" type="pres">
      <dgm:prSet presAssocID="{AFBECF7A-B5FF-4EC8-B09D-C9170E841BD7}" presName="parTxOnly" presStyleLbl="node1" presStyleIdx="1" presStyleCnt="4">
        <dgm:presLayoutVars>
          <dgm:chMax val="0"/>
          <dgm:chPref val="0"/>
          <dgm:bulletEnabled val="1"/>
        </dgm:presLayoutVars>
      </dgm:prSet>
      <dgm:spPr/>
    </dgm:pt>
    <dgm:pt modelId="{44A8ECAD-85B8-4DAC-859A-69B07FC9DD7D}" type="pres">
      <dgm:prSet presAssocID="{DD9A23C5-60E9-4E6C-A0DD-B8771C250B59}" presName="parTxOnlySpace" presStyleCnt="0"/>
      <dgm:spPr/>
    </dgm:pt>
    <dgm:pt modelId="{0DDEA9DC-F2E3-449A-8335-64803355B312}" type="pres">
      <dgm:prSet presAssocID="{2BC5B60B-DDCA-4CFB-A361-3A395FFAE96A}" presName="parTxOnly" presStyleLbl="node1" presStyleIdx="2" presStyleCnt="4">
        <dgm:presLayoutVars>
          <dgm:chMax val="0"/>
          <dgm:chPref val="0"/>
          <dgm:bulletEnabled val="1"/>
        </dgm:presLayoutVars>
      </dgm:prSet>
      <dgm:spPr/>
    </dgm:pt>
    <dgm:pt modelId="{170AF03A-A8B8-4A8F-BCE1-351F7EFA8C94}" type="pres">
      <dgm:prSet presAssocID="{CD9305DA-0AFE-4963-9BFE-6909BD478802}" presName="parTxOnlySpace" presStyleCnt="0"/>
      <dgm:spPr/>
    </dgm:pt>
    <dgm:pt modelId="{57BA7743-9AD3-442D-BD68-F7EC25B3AF5C}" type="pres">
      <dgm:prSet presAssocID="{348235C2-DEAD-46A7-BE9F-C37102740DB4}" presName="parTxOnly" presStyleLbl="node1" presStyleIdx="3" presStyleCnt="4">
        <dgm:presLayoutVars>
          <dgm:chMax val="0"/>
          <dgm:chPref val="0"/>
          <dgm:bulletEnabled val="1"/>
        </dgm:presLayoutVars>
      </dgm:prSet>
      <dgm:spPr/>
    </dgm:pt>
  </dgm:ptLst>
  <dgm:cxnLst>
    <dgm:cxn modelId="{463C3D28-ACAC-4B81-B9A1-D7F88ECBA55F}" srcId="{23313C43-5503-452C-BFF1-910769776E04}" destId="{348235C2-DEAD-46A7-BE9F-C37102740DB4}" srcOrd="3" destOrd="0" parTransId="{D033A77F-AAAA-4E37-9BFD-DD1C0A09CB26}" sibTransId="{E025C09D-829E-4447-B4EA-27B288372FBE}"/>
    <dgm:cxn modelId="{CC1A673F-170C-4CA6-AFD7-B8839A9CBA11}" type="presOf" srcId="{2BC5B60B-DDCA-4CFB-A361-3A395FFAE96A}" destId="{0DDEA9DC-F2E3-449A-8335-64803355B312}" srcOrd="0" destOrd="0" presId="urn:microsoft.com/office/officeart/2005/8/layout/chevron1"/>
    <dgm:cxn modelId="{64B31771-3409-44B0-BAA9-816B4E49B5F1}" type="presOf" srcId="{348235C2-DEAD-46A7-BE9F-C37102740DB4}" destId="{57BA7743-9AD3-442D-BD68-F7EC25B3AF5C}" srcOrd="0" destOrd="0" presId="urn:microsoft.com/office/officeart/2005/8/layout/chevron1"/>
    <dgm:cxn modelId="{7E2BB071-24C2-4D32-8732-14C3CCA6C9FA}" srcId="{23313C43-5503-452C-BFF1-910769776E04}" destId="{AFBECF7A-B5FF-4EC8-B09D-C9170E841BD7}" srcOrd="1" destOrd="0" parTransId="{E74F2C04-528E-4107-9E82-4E09207DC33B}" sibTransId="{DD9A23C5-60E9-4E6C-A0DD-B8771C250B59}"/>
    <dgm:cxn modelId="{6332C781-55C9-4A93-B959-8745804A740A}" type="presOf" srcId="{23313C43-5503-452C-BFF1-910769776E04}" destId="{C0ACC627-31E2-4D4C-9090-A3E6FF37CC7C}" srcOrd="0" destOrd="0" presId="urn:microsoft.com/office/officeart/2005/8/layout/chevron1"/>
    <dgm:cxn modelId="{B09D19A0-DA7D-42F2-90BE-534C2A4F1882}" type="presOf" srcId="{AFBECF7A-B5FF-4EC8-B09D-C9170E841BD7}" destId="{021F9805-B4E9-4D2C-B05D-6339A025C937}" srcOrd="0" destOrd="0" presId="urn:microsoft.com/office/officeart/2005/8/layout/chevron1"/>
    <dgm:cxn modelId="{C37ADDB9-3461-44EC-8D74-E26CEDFF704C}" type="presOf" srcId="{F768ACE6-E365-44F7-8C31-99C36C40595A}" destId="{BB570B61-25FB-44A2-9A08-EE99F82F7232}" srcOrd="0" destOrd="0" presId="urn:microsoft.com/office/officeart/2005/8/layout/chevron1"/>
    <dgm:cxn modelId="{DD273FEC-C40C-437E-BAB8-51A12C2D3E2C}" srcId="{23313C43-5503-452C-BFF1-910769776E04}" destId="{2BC5B60B-DDCA-4CFB-A361-3A395FFAE96A}" srcOrd="2" destOrd="0" parTransId="{D5BC03B7-95B3-49B8-8B9A-87D5AD223DC7}" sibTransId="{CD9305DA-0AFE-4963-9BFE-6909BD478802}"/>
    <dgm:cxn modelId="{E8FA85F8-E378-4927-8599-DC9C4FD7D09D}" srcId="{23313C43-5503-452C-BFF1-910769776E04}" destId="{F768ACE6-E365-44F7-8C31-99C36C40595A}" srcOrd="0" destOrd="0" parTransId="{46D93276-5F1F-4E3F-8DF6-599D6EDFF7E3}" sibTransId="{066E68E5-DB5D-4267-8AAF-E7826CC3DB41}"/>
    <dgm:cxn modelId="{6CC9227B-4171-42F7-9B7E-6874F26EE753}" type="presParOf" srcId="{C0ACC627-31E2-4D4C-9090-A3E6FF37CC7C}" destId="{BB570B61-25FB-44A2-9A08-EE99F82F7232}" srcOrd="0" destOrd="0" presId="urn:microsoft.com/office/officeart/2005/8/layout/chevron1"/>
    <dgm:cxn modelId="{054AC8F5-5C5C-4559-9B2C-317E313025BA}" type="presParOf" srcId="{C0ACC627-31E2-4D4C-9090-A3E6FF37CC7C}" destId="{B8826FF3-70E2-4BE5-B8ED-AE3145C9094D}" srcOrd="1" destOrd="0" presId="urn:microsoft.com/office/officeart/2005/8/layout/chevron1"/>
    <dgm:cxn modelId="{3CD0957A-B4A7-4411-B8D6-059A08807C86}" type="presParOf" srcId="{C0ACC627-31E2-4D4C-9090-A3E6FF37CC7C}" destId="{021F9805-B4E9-4D2C-B05D-6339A025C937}" srcOrd="2" destOrd="0" presId="urn:microsoft.com/office/officeart/2005/8/layout/chevron1"/>
    <dgm:cxn modelId="{DCABB040-FE15-4CE1-A1F9-2113B5BDB00E}" type="presParOf" srcId="{C0ACC627-31E2-4D4C-9090-A3E6FF37CC7C}" destId="{44A8ECAD-85B8-4DAC-859A-69B07FC9DD7D}" srcOrd="3" destOrd="0" presId="urn:microsoft.com/office/officeart/2005/8/layout/chevron1"/>
    <dgm:cxn modelId="{A3BAF7F4-A834-4500-A241-2EE07DB5F3B2}" type="presParOf" srcId="{C0ACC627-31E2-4D4C-9090-A3E6FF37CC7C}" destId="{0DDEA9DC-F2E3-449A-8335-64803355B312}" srcOrd="4" destOrd="0" presId="urn:microsoft.com/office/officeart/2005/8/layout/chevron1"/>
    <dgm:cxn modelId="{ED54E047-E0CC-4A52-AE94-2FEC876B6D2B}" type="presParOf" srcId="{C0ACC627-31E2-4D4C-9090-A3E6FF37CC7C}" destId="{170AF03A-A8B8-4A8F-BCE1-351F7EFA8C94}" srcOrd="5" destOrd="0" presId="urn:microsoft.com/office/officeart/2005/8/layout/chevron1"/>
    <dgm:cxn modelId="{DA413201-70B6-43C2-8154-2C274D46AC27}" type="presParOf" srcId="{C0ACC627-31E2-4D4C-9090-A3E6FF37CC7C}" destId="{57BA7743-9AD3-442D-BD68-F7EC25B3AF5C}" srcOrd="6"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2544" y="382172"/>
          <a:ext cx="2264625" cy="10375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High school diploma or GED</a:t>
          </a:r>
        </a:p>
      </dsp:txBody>
      <dsp:txXfrm>
        <a:off x="521324" y="382172"/>
        <a:ext cx="1227065" cy="1037560"/>
      </dsp:txXfrm>
    </dsp:sp>
    <dsp:sp modelId="{D9422939-09FE-404C-91B9-6B5F1B44C0E6}">
      <dsp:nvSpPr>
        <dsp:cNvPr id="0" name=""/>
        <dsp:cNvSpPr/>
      </dsp:nvSpPr>
      <dsp:spPr>
        <a:xfrm>
          <a:off x="2040707" y="382172"/>
          <a:ext cx="2264625" cy="10375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4-year Bachelor’s degree</a:t>
          </a:r>
        </a:p>
      </dsp:txBody>
      <dsp:txXfrm>
        <a:off x="2559487" y="382172"/>
        <a:ext cx="1227065" cy="1037560"/>
      </dsp:txXfrm>
    </dsp:sp>
    <dsp:sp modelId="{1437480A-92D9-4A4E-BCCB-30F57A3EDF6C}">
      <dsp:nvSpPr>
        <dsp:cNvPr id="0" name=""/>
        <dsp:cNvSpPr/>
      </dsp:nvSpPr>
      <dsp:spPr>
        <a:xfrm>
          <a:off x="4078870" y="382172"/>
          <a:ext cx="2264625" cy="10375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3-year DPT degree*</a:t>
          </a:r>
        </a:p>
      </dsp:txBody>
      <dsp:txXfrm>
        <a:off x="4597650" y="382172"/>
        <a:ext cx="1227065" cy="1037560"/>
      </dsp:txXfrm>
    </dsp:sp>
    <dsp:sp modelId="{23CB08FD-B1FC-4CBD-9CE5-5BECF6417A29}">
      <dsp:nvSpPr>
        <dsp:cNvPr id="0" name=""/>
        <dsp:cNvSpPr/>
      </dsp:nvSpPr>
      <dsp:spPr>
        <a:xfrm>
          <a:off x="6117033" y="382172"/>
          <a:ext cx="2264625" cy="10375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PT licensure exam</a:t>
          </a:r>
        </a:p>
      </dsp:txBody>
      <dsp:txXfrm>
        <a:off x="6635813" y="382172"/>
        <a:ext cx="1227065" cy="1037560"/>
      </dsp:txXfrm>
    </dsp:sp>
    <dsp:sp modelId="{80490EB2-23A7-4BFC-929F-A23267A1B6F5}">
      <dsp:nvSpPr>
        <dsp:cNvPr id="0" name=""/>
        <dsp:cNvSpPr/>
      </dsp:nvSpPr>
      <dsp:spPr>
        <a:xfrm>
          <a:off x="8155196" y="382172"/>
          <a:ext cx="2264625" cy="1037560"/>
        </a:xfrm>
        <a:prstGeom prst="chevron">
          <a:avLst/>
        </a:prstGeom>
        <a:solidFill>
          <a:srgbClr val="5C0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PT</a:t>
          </a:r>
        </a:p>
      </dsp:txBody>
      <dsp:txXfrm>
        <a:off x="8673976" y="382172"/>
        <a:ext cx="1227065" cy="1037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0B61-25FB-44A2-9A08-EE99F82F7232}">
      <dsp:nvSpPr>
        <dsp:cNvPr id="0" name=""/>
        <dsp:cNvSpPr/>
      </dsp:nvSpPr>
      <dsp:spPr>
        <a:xfrm>
          <a:off x="4479" y="93202"/>
          <a:ext cx="2607411" cy="1042964"/>
        </a:xfrm>
        <a:prstGeom prst="chevron">
          <a:avLst/>
        </a:prstGeom>
        <a:solidFill>
          <a:srgbClr val="179DB8"/>
        </a:solidFill>
        <a:ln>
          <a:noFill/>
        </a:ln>
        <a:effectLst/>
        <a:scene3d>
          <a:camera prst="orthographicFront"/>
          <a:lightRig rig="flat" dir="t"/>
        </a:scene3d>
        <a:sp3d prstMaterial="dkEdge"/>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High school diploma or GED</a:t>
          </a:r>
          <a:endParaRPr lang="en-US" sz="2000" kern="1200" dirty="0">
            <a:solidFill>
              <a:schemeClr val="bg1"/>
            </a:solidFill>
          </a:endParaRPr>
        </a:p>
      </dsp:txBody>
      <dsp:txXfrm>
        <a:off x="525961" y="93202"/>
        <a:ext cx="1564447" cy="1042964"/>
      </dsp:txXfrm>
    </dsp:sp>
    <dsp:sp modelId="{021F9805-B4E9-4D2C-B05D-6339A025C937}">
      <dsp:nvSpPr>
        <dsp:cNvPr id="0" name=""/>
        <dsp:cNvSpPr/>
      </dsp:nvSpPr>
      <dsp:spPr>
        <a:xfrm>
          <a:off x="2351149" y="93202"/>
          <a:ext cx="2607411" cy="1042964"/>
        </a:xfrm>
        <a:prstGeom prst="chevron">
          <a:avLst/>
        </a:prstGeom>
        <a:solidFill>
          <a:srgbClr val="179DB8"/>
        </a:solidFill>
        <a:ln>
          <a:noFill/>
        </a:ln>
        <a:effectLst/>
        <a:scene3d>
          <a:camera prst="orthographicFront"/>
          <a:lightRig rig="flat" dir="t"/>
        </a:scene3d>
        <a:sp3d prstMaterial="dkEdge"/>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2-year associate degree</a:t>
          </a:r>
          <a:r>
            <a:rPr lang="en-US" sz="1800" kern="1200">
              <a:solidFill>
                <a:schemeClr val="bg1"/>
              </a:solidFill>
            </a:rPr>
            <a:t>	</a:t>
          </a:r>
          <a:endParaRPr lang="en-US" sz="1800" kern="1200" dirty="0">
            <a:solidFill>
              <a:schemeClr val="bg1"/>
            </a:solidFill>
          </a:endParaRPr>
        </a:p>
      </dsp:txBody>
      <dsp:txXfrm>
        <a:off x="2872631" y="93202"/>
        <a:ext cx="1564447" cy="1042964"/>
      </dsp:txXfrm>
    </dsp:sp>
    <dsp:sp modelId="{0DDEA9DC-F2E3-449A-8335-64803355B312}">
      <dsp:nvSpPr>
        <dsp:cNvPr id="0" name=""/>
        <dsp:cNvSpPr/>
      </dsp:nvSpPr>
      <dsp:spPr>
        <a:xfrm>
          <a:off x="4697819" y="93202"/>
          <a:ext cx="2607411" cy="1042964"/>
        </a:xfrm>
        <a:prstGeom prst="chevron">
          <a:avLst/>
        </a:prstGeom>
        <a:solidFill>
          <a:srgbClr val="179DB8"/>
        </a:solidFill>
        <a:ln>
          <a:noFill/>
        </a:ln>
        <a:effectLst/>
        <a:scene3d>
          <a:camera prst="orthographicFront"/>
          <a:lightRig rig="flat" dir="t"/>
        </a:scene3d>
        <a:sp3d prstMaterial="dkEdge"/>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PTA licensure exam</a:t>
          </a:r>
          <a:endParaRPr lang="en-US" sz="2000" kern="1200" dirty="0">
            <a:solidFill>
              <a:schemeClr val="bg1"/>
            </a:solidFill>
          </a:endParaRPr>
        </a:p>
      </dsp:txBody>
      <dsp:txXfrm>
        <a:off x="5219301" y="93202"/>
        <a:ext cx="1564447" cy="1042964"/>
      </dsp:txXfrm>
    </dsp:sp>
    <dsp:sp modelId="{57BA7743-9AD3-442D-BD68-F7EC25B3AF5C}">
      <dsp:nvSpPr>
        <dsp:cNvPr id="0" name=""/>
        <dsp:cNvSpPr/>
      </dsp:nvSpPr>
      <dsp:spPr>
        <a:xfrm>
          <a:off x="7044490" y="93202"/>
          <a:ext cx="2607411" cy="1042964"/>
        </a:xfrm>
        <a:prstGeom prst="chevron">
          <a:avLst/>
        </a:prstGeom>
        <a:solidFill>
          <a:srgbClr val="64A70B"/>
        </a:solidFill>
        <a:ln>
          <a:solidFill>
            <a:srgbClr val="64A70B"/>
          </a:solidFill>
        </a:ln>
        <a:effectLst/>
        <a:scene3d>
          <a:camera prst="orthographicFront"/>
          <a:lightRig rig="flat" dir="t"/>
        </a:scene3d>
        <a:sp3d prstMaterial="dkEdge"/>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PTA</a:t>
          </a:r>
          <a:endParaRPr lang="en-US" sz="2400" kern="1200" dirty="0">
            <a:solidFill>
              <a:schemeClr val="bg1"/>
            </a:solidFill>
          </a:endParaRPr>
        </a:p>
      </dsp:txBody>
      <dsp:txXfrm>
        <a:off x="7565972" y="93202"/>
        <a:ext cx="1564447" cy="10429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4:37:10.569"/>
    </inkml:context>
    <inkml:brush xml:id="br0">
      <inkml:brushProperty name="width" value="0.05" units="cm"/>
      <inkml:brushProperty name="height" value="0.05" units="cm"/>
    </inkml:brush>
  </inkml:definitions>
  <inkml:trace contextRef="#ctx0" brushRef="#br0">16 0 24575,'4'0'0,"-2"0"0,-11 1 0,6-1 0,-7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c/ChoosePTvideo/featured"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communities.apta.org/p/co/ly/gid=25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Things to Think About: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200"/>
              </a:spcAft>
            </a:pPr>
            <a:r>
              <a:rPr lang="en-US" sz="1800" dirty="0">
                <a:effectLst/>
                <a:latin typeface="Arial" panose="020B0604020202020204" pitchFamily="34" charset="0"/>
                <a:ea typeface="Times New Roman" panose="02020603050405020304" pitchFamily="18" charset="0"/>
              </a:rPr>
              <a:t>When speaking with this age group (third to fifth graders), the goal is to light a spark in their mind about the profession of physical therapy. This presentation will not focus on the specifics of the profession; instead, it will focus on engaging the audience while providing high-level information about the profession.</a:t>
            </a:r>
          </a:p>
          <a:p>
            <a:pPr marL="0" marR="0">
              <a:lnSpc>
                <a:spcPct val="110000"/>
              </a:lnSpc>
              <a:spcBef>
                <a:spcPts val="0"/>
              </a:spcBef>
              <a:spcAft>
                <a:spcPts val="1200"/>
              </a:spcAft>
            </a:pPr>
            <a:endParaRPr lang="en-US" sz="1800" dirty="0">
              <a:effectLst/>
              <a:latin typeface="Arial" panose="020B0604020202020204" pitchFamily="34" charset="0"/>
              <a:ea typeface="Times New Roman" panose="02020603050405020304" pitchFamily="18" charset="0"/>
            </a:endParaRPr>
          </a:p>
          <a:p>
            <a:pPr marL="0" marR="0">
              <a:lnSpc>
                <a:spcPct val="110000"/>
              </a:lnSpc>
              <a:spcBef>
                <a:spcPts val="0"/>
              </a:spcBef>
              <a:spcAft>
                <a:spcPts val="1200"/>
              </a:spcAft>
            </a:pPr>
            <a:r>
              <a:rPr lang="en-US" sz="1800" dirty="0">
                <a:effectLst/>
                <a:latin typeface="Arial" panose="020B0604020202020204" pitchFamily="34" charset="0"/>
                <a:ea typeface="Times New Roman" panose="02020603050405020304" pitchFamily="18" charset="0"/>
              </a:rPr>
              <a:t>When possible, try to relate what you are talking about back to your audience to help them connect with it personally. A great way to do this is by asking questions. For example: “Have your or anyone in your family ever seen a physical therapist?” ”Have you ever fallen and hurt yourself and could not move like you wanted to?”</a:t>
            </a:r>
          </a:p>
          <a:p>
            <a:pPr marL="0" marR="0">
              <a:lnSpc>
                <a:spcPct val="110000"/>
              </a:lnSpc>
              <a:spcBef>
                <a:spcPts val="0"/>
              </a:spcBef>
              <a:spcAft>
                <a:spcPts val="1200"/>
              </a:spcAft>
            </a:pPr>
            <a:endParaRPr lang="en-US" sz="1800" dirty="0">
              <a:effectLst/>
              <a:latin typeface="Arial" panose="020B0604020202020204" pitchFamily="34" charset="0"/>
              <a:ea typeface="Times New Roman" panose="02020603050405020304" pitchFamily="18" charset="0"/>
            </a:endParaRPr>
          </a:p>
          <a:p>
            <a:pPr marL="0" marR="0">
              <a:lnSpc>
                <a:spcPct val="110000"/>
              </a:lnSpc>
              <a:spcBef>
                <a:spcPts val="0"/>
              </a:spcBef>
              <a:spcAft>
                <a:spcPts val="1200"/>
              </a:spcAft>
            </a:pPr>
            <a:r>
              <a:rPr lang="en-US" sz="1800" dirty="0">
                <a:effectLst/>
                <a:latin typeface="Arial" panose="020B0604020202020204" pitchFamily="34" charset="0"/>
                <a:ea typeface="Times New Roman" panose="02020603050405020304" pitchFamily="18" charset="0"/>
              </a:rPr>
              <a:t>If you are using the Grade 3-5 PowerPoint along with these talking points you will see the slides that ask them to think about their movement, depict the body systems of children, and name movement activities incorporated with the body system. Think of it as trying to get them to learn while moving and having fun, engaged learning.</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1840538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1200"/>
              </a:spcAft>
            </a:pPr>
            <a:r>
              <a:rPr lang="en-US" sz="1000" b="1" dirty="0">
                <a:effectLst/>
                <a:latin typeface="Arial" panose="020B0604020202020204" pitchFamily="34" charset="0"/>
                <a:ea typeface="Times New Roman" panose="02020603050405020304" pitchFamily="18" charset="0"/>
                <a:cs typeface="Arial" panose="020B0604020202020204" pitchFamily="34" charset="0"/>
              </a:rPr>
              <a:t>Lead some movement activities.</a:t>
            </a:r>
            <a:endParaRPr lang="en-US" sz="1000" dirty="0">
              <a:effectLst/>
              <a:latin typeface="Arial" panose="020B0604020202020204" pitchFamily="34" charset="0"/>
              <a:ea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Ask your audience to do some sort of quick and easy movement. Be sure to consider those with varying abilities:</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10 jumping jacks.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10 hand claps.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Running in place.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Neck or arm circles.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Toe touches.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424258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Slide 11 and 12 are the same. You can choose which slide will resonate best with your audience.</a:t>
            </a: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You just did five jumping jacks (or whatever movement you asked them to do). What parts of your body did you have to move to do ________ (insert movement you asked them to do). </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You are looking for answers like (arms, legs, feet, etc.).</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Now, what makes your arms and legs move? A combination of your bones, muscles, and nerves all work together to help you move:</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Muscles attach to bones, and your brain sends signals to your muscles through your nerves that cause you to move.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Physical therapists are experts in how the body moves, and that is why they are so good at helping when your body doesn’t move like it’s supposed to.</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endParaRPr lang="en-US" sz="10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395688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Slide 11 and 12 are the same. You can choose which slide will resonate best with your audience.</a:t>
            </a: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You just did five jumping jacks (or whatever movement you asked them to do). What parts of your body did you have to move to do ________ (insert movement you asked them to do). </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You are looking for answers like arms, legs, feet, etc.</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Now, what makes your arms and legs move? A combination of your bones, muscles, and nerves all work together to help you move:</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Muscles attach to bones, and your brain sends signals to your muscles through your nerves that cause you to move.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Physical therapists are experts in how the body moves, and that is why they are so good at helping when your body doesn’t move like it’s supposed to.</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endParaRPr lang="en-US" sz="10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1439087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Ask the audience: What are some things you think physical therapists and physical therapist assistants use to help people move better?</a:t>
            </a:r>
          </a:p>
          <a:p>
            <a:pPr marL="800100" marR="0" lvl="1"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Doctors use things like prescription medicine to treat patients.</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800100" marR="0" lvl="1"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Dentists use things like teeth-cleaning tools to help patients.</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800100" marR="0" lvl="1"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rPr>
              <a:t>Physical therapists use movement!</a:t>
            </a:r>
            <a:endParaRPr lang="en-US" sz="1800" dirty="0">
              <a:effectLst/>
              <a:latin typeface="Arial" panose="020B0604020202020204" pitchFamily="34" charset="0"/>
              <a:ea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Physical therapy is a very active profession. You will spend a lot of time with your patients and really get to know them. And you will move with your patients and sometimes that requires assisted devices, techniques, and creativity.</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Here are a few treatment techniques used:</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1125675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000" dirty="0">
                <a:effectLst/>
                <a:latin typeface="Arial" panose="020B0604020202020204" pitchFamily="34" charset="0"/>
                <a:ea typeface="Arial" panose="020B0604020202020204" pitchFamily="34" charset="0"/>
                <a:cs typeface="Arial" panose="020B0604020202020204" pitchFamily="34" charset="0"/>
              </a:rPr>
              <a:t>Physical therapists use movement! Here are some equipment and techniques they use to help you move: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cs typeface="Arial" panose="020B0604020202020204" pitchFamily="34" charset="0"/>
              </a:rPr>
              <a:t>Exercises using equipment and body weight, which teaches proper movement mechanics and strengthening muscles.</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cs typeface="Arial" panose="020B0604020202020204" pitchFamily="34" charset="0"/>
              </a:rPr>
              <a:t>Pools or aquatic physical therapy, which helps decrease stress on the joints and muscles while providing resistance that helps with physical therapist treatment.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2123311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cs typeface="Arial" panose="020B0604020202020204" pitchFamily="34" charset="0"/>
              </a:rPr>
              <a:t>Technology and research. Physical therapy is a research heavy profession, and PTs and PTAs are trained to be evidence-based providers who use treatment techniques that are supported by current research and evidence.</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cs typeface="Arial" panose="020B0604020202020204" pitchFamily="34" charset="0"/>
              </a:rPr>
              <a:t>Toys and games including video games, virtual reality, and robotic devices. When you are playing video games, playing with toys, and playing games, you are moving! So, they can also be used to teach proper movement mechanics and help patients regain movement.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1010001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Technology and research. Physical therapy is a research-heavy profession, and PTs and PTAs are trained to be evidence-based providers who use treatment techniques that are supported by current research and evidence.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Manual therapy and electrical stimulation. PTs and PTAs are trained to locate muscles, joints, nerves, bones, and tendons through physical touch. PTs and PTAs can use massage, electrical stimulation, and other manual therapy techniques to treat patients: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914400" marR="0" lvl="2" indent="0">
              <a:lnSpc>
                <a:spcPct val="107000"/>
              </a:lnSpc>
              <a:spcBef>
                <a:spcPts val="0"/>
              </a:spcBef>
              <a:spcAft>
                <a:spcPts val="0"/>
              </a:spcAft>
              <a:buFont typeface="Wingdings" panose="05000000000000000000" pitchFamily="2" charset="2"/>
              <a:buNone/>
            </a:pPr>
            <a:r>
              <a:rPr lang="en-US" sz="1000" dirty="0">
                <a:effectLst/>
                <a:latin typeface="Arial" panose="020B0604020202020204" pitchFamily="34" charset="0"/>
                <a:ea typeface="Arial" panose="020B0604020202020204" pitchFamily="34" charset="0"/>
                <a:cs typeface="Arial" panose="020B0604020202020204" pitchFamily="34" charset="0"/>
              </a:rPr>
              <a:t>Palpation and manual therapy: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Hold out your arm and touch your upper arm (bicep). Now flex your arm and make a muscle. Did you feel your muscle move? Does anyone know the name of this muscle? That’s your bicep muscle.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Extend your arm again but this time feel the back of your arm (triceps). Now flex your arm again. Did you feel your muscle move? Anyone know the name of this muscle? That’s your triceps muscle.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Now touch the back of your lower leg (calf). Flex your foot. Do you feel your muscle move? Anyone know the name of this muscle? That’s your gastrocnemius, also called your calf muscle.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marR="0">
              <a:lnSpc>
                <a:spcPct val="107000"/>
              </a:lnSpc>
              <a:spcBef>
                <a:spcPts val="0"/>
              </a:spcBef>
              <a:spcAft>
                <a:spcPts val="0"/>
              </a:spcAft>
            </a:pPr>
            <a:r>
              <a:rPr lang="en-US" sz="1000" dirty="0">
                <a:effectLst/>
                <a:latin typeface="Arial" panose="020B0604020202020204" pitchFamily="34" charset="0"/>
                <a:ea typeface="Arial" panose="020B0604020202020204" pitchFamily="34" charset="0"/>
                <a:cs typeface="Arial" panose="020B0604020202020204" pitchFamily="34" charset="0"/>
              </a:rPr>
              <a:t>A small prize to give out during this section of the presentation helps with engagement (piece of candy, toy, etc.). Check with the person organizing the presentation first to see if prizes are allowed.</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3541763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Since PTs and PTAs focus on movement, let’s get up and get moving!</a:t>
            </a: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Choose from various activities: With these activities it’s important to:</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Explain the importance of each activity, how it’s beneficial (functional movement, etc.).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Use your judgment on what’s appropriate and safe depending on your audience and your environment. Safety first!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Be ready to provide modifications for those with physical limitations.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Examples of exercises and activities:</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Stand up from the floor without using your hands.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Stand on one leg with your eyes closed.</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Walk heel to toe with your eyes open, then with your eyes closed (partner exercise).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Perform a Y-reach.</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Stretch.</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Sit back-to-back on the floor and use body weight to stand up (partner exercise).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159835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movement activity is complete bring everyone back together and remind them:</a:t>
            </a:r>
          </a:p>
          <a:p>
            <a:endParaRPr lang="en-US" dirty="0"/>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Movement is essential to life, and physical therapy helps to keep people moving.</a:t>
            </a: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Just since we have been together today, you have done quite a bit of movement:</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Squats = picking up boxes.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Stretching = touching toes.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Jumping jacks or hand claps.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Flexed and extended muscles = biceps, triceps, and gastrocnemius muscles.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Breathing = diaphragm.</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000" dirty="0">
                <a:effectLst/>
                <a:latin typeface="Arial" panose="020B0604020202020204" pitchFamily="34" charset="0"/>
                <a:ea typeface="Arial" panose="020B0604020202020204" pitchFamily="34" charset="0"/>
                <a:cs typeface="Arial" panose="020B0604020202020204" pitchFamily="34" charset="0"/>
              </a:rPr>
              <a:t>So, keep moving, because movement is an important part of life.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213027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US" sz="1800" b="1" dirty="0">
                <a:effectLst/>
                <a:latin typeface="Arial" panose="020B0604020202020204" pitchFamily="34" charset="0"/>
                <a:ea typeface="Arial" panose="020B0604020202020204" pitchFamily="34" charset="0"/>
                <a:cs typeface="Times New Roman" panose="02020603050405020304" pitchFamily="18" charset="0"/>
              </a:rPr>
              <a:t>Call to a Career in physical therapy!</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If you like science, being active, talking to people, and being creative, then physical therapy might be a great career choice for you!</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19</a:t>
            </a:fld>
            <a:endParaRPr lang="en-US"/>
          </a:p>
        </p:txBody>
      </p:sp>
    </p:spTree>
    <p:extLst>
      <p:ext uri="{BB962C8B-B14F-4D97-AF65-F5344CB8AC3E}">
        <p14:creationId xmlns:p14="http://schemas.microsoft.com/office/powerpoint/2010/main" val="276816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800" i="0" spc="-15" dirty="0">
                <a:effectLst/>
                <a:latin typeface="Arial" panose="020B0604020202020204" pitchFamily="34" charset="0"/>
                <a:ea typeface="Times New Roman" panose="02020603050405020304" pitchFamily="18" charset="0"/>
                <a:cs typeface="Arial" panose="020B0604020202020204" pitchFamily="34" charset="0"/>
              </a:rPr>
              <a:t>Welcome.</a:t>
            </a:r>
            <a:endParaRPr lang="en-US" sz="1800" i="0" dirty="0">
              <a:effectLst/>
              <a:latin typeface="Arial" panose="020B0604020202020204" pitchFamily="34" charset="0"/>
              <a:ea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i="0" spc="-15" dirty="0">
                <a:effectLst/>
                <a:latin typeface="Arial" panose="020B0604020202020204" pitchFamily="34" charset="0"/>
                <a:ea typeface="Times New Roman" panose="02020603050405020304" pitchFamily="18" charset="0"/>
                <a:cs typeface="Arial" panose="020B0604020202020204" pitchFamily="34" charset="0"/>
              </a:rPr>
              <a:t>Introduce yourself and give the reason for your presentation.</a:t>
            </a:r>
            <a:endParaRPr lang="en-US" sz="1800" i="0" dirty="0">
              <a:effectLst/>
              <a:latin typeface="Arial" panose="020B0604020202020204" pitchFamily="34" charset="0"/>
              <a:ea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i="0" spc="-15" dirty="0">
                <a:effectLst/>
                <a:latin typeface="Arial" panose="020B0604020202020204" pitchFamily="34" charset="0"/>
                <a:ea typeface="Times New Roman" panose="02020603050405020304" pitchFamily="18" charset="0"/>
                <a:cs typeface="Arial" panose="020B0604020202020204" pitchFamily="34" charset="0"/>
              </a:rPr>
              <a:t>Explain what you hope to achieve by the end of the presentation. For example, “By the end of this presentation I want you have a better understanding of how PTs and PTAs help people move.”</a:t>
            </a:r>
            <a:endParaRPr lang="en-US" sz="1800" i="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2</a:t>
            </a:fld>
            <a:endParaRPr lang="en-US"/>
          </a:p>
        </p:txBody>
      </p:sp>
    </p:spTree>
    <p:extLst>
      <p:ext uri="{BB962C8B-B14F-4D97-AF65-F5344CB8AC3E}">
        <p14:creationId xmlns:p14="http://schemas.microsoft.com/office/powerpoint/2010/main" val="2869931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To be a physical therapist, like most health professions, you will have to attend college and complete an undergraduate/bachelor’s degree, which takes about four years. Then you will need to earn a professional doctor of physical therapy graduate degree, which takes approximately three years.</a:t>
            </a: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The average salary for a physical therapist is about $89,000.</a:t>
            </a:r>
          </a:p>
        </p:txBody>
      </p:sp>
      <p:sp>
        <p:nvSpPr>
          <p:cNvPr id="4" name="Slide Number Placeholder 3"/>
          <p:cNvSpPr>
            <a:spLocks noGrp="1"/>
          </p:cNvSpPr>
          <p:nvPr>
            <p:ph type="sldNum" sz="quarter" idx="5"/>
          </p:nvPr>
        </p:nvSpPr>
        <p:spPr/>
        <p:txBody>
          <a:bodyPr/>
          <a:lstStyle/>
          <a:p>
            <a:fld id="{6AEFB637-B57D-4560-B50F-19DE43BA0930}" type="slidenum">
              <a:rPr lang="en-US" smtClean="0"/>
              <a:t>22</a:t>
            </a:fld>
            <a:endParaRPr lang="en-US"/>
          </a:p>
        </p:txBody>
      </p:sp>
    </p:spTree>
    <p:extLst>
      <p:ext uri="{BB962C8B-B14F-4D97-AF65-F5344CB8AC3E}">
        <p14:creationId xmlns:p14="http://schemas.microsoft.com/office/powerpoint/2010/main" val="4000242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To be a physical therapist assistant, you will need to earn a two-year associate degree after high school.</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The average salary for a physical therapist assistant is about $58,200.</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1656635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This video shows Mac, who had a shoulder injury in the middle of his baseball season, working with his physical therapist to recover and get back on the field to play in the state tournament. </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This slide is a visual aid to help the audience see how physical therapy can have a positive impact on people’s lives. This age group is usually very visual, so hopefully it will help them connect to the rest of the presentation.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If you want to find another video, visit </a:t>
            </a:r>
            <a:r>
              <a:rPr lang="en-US" sz="1000" u="sng" dirty="0" err="1">
                <a:solidFill>
                  <a:srgbClr val="005587"/>
                </a:solidFill>
                <a:effectLst/>
                <a:latin typeface="Arial" panose="020B0604020202020204" pitchFamily="34" charset="0"/>
                <a:ea typeface="Arial" panose="020B0604020202020204" pitchFamily="34" charset="0"/>
                <a:cs typeface="Arial" panose="020B0604020202020204" pitchFamily="34" charset="0"/>
                <a:hlinkClick r:id="rId3"/>
              </a:rPr>
              <a:t>ChoosePT’s</a:t>
            </a:r>
            <a:r>
              <a:rPr lang="en-US" sz="1000" u="sng" dirty="0">
                <a:solidFill>
                  <a:srgbClr val="005587"/>
                </a:solidFill>
                <a:effectLst/>
                <a:latin typeface="Arial" panose="020B0604020202020204" pitchFamily="34" charset="0"/>
                <a:ea typeface="Arial" panose="020B0604020202020204" pitchFamily="34" charset="0"/>
                <a:cs typeface="Arial" panose="020B0604020202020204" pitchFamily="34" charset="0"/>
                <a:hlinkClick r:id="rId3"/>
              </a:rPr>
              <a:t> YouTube Page</a:t>
            </a:r>
            <a:r>
              <a:rPr lang="en-US" sz="1000" dirty="0">
                <a:effectLst/>
                <a:latin typeface="Arial" panose="020B0604020202020204" pitchFamily="34" charset="0"/>
                <a:ea typeface="Arial" panose="020B0604020202020204" pitchFamily="34" charset="0"/>
                <a:cs typeface="Arial" panose="020B0604020202020204" pitchFamily="34" charset="0"/>
              </a:rPr>
              <a:t>. If you are a PT Moves Me Ambassador, you can find more videos on the </a:t>
            </a:r>
            <a:r>
              <a:rPr lang="en-US" sz="1000" u="sng" dirty="0">
                <a:solidFill>
                  <a:srgbClr val="005587"/>
                </a:solidFill>
                <a:effectLst/>
                <a:latin typeface="Arial" panose="020B0604020202020204" pitchFamily="34" charset="0"/>
                <a:ea typeface="Arial" panose="020B0604020202020204" pitchFamily="34" charset="0"/>
                <a:cs typeface="Arial" panose="020B0604020202020204" pitchFamily="34" charset="0"/>
                <a:hlinkClick r:id="rId4"/>
              </a:rPr>
              <a:t>PT Moves Me Ambassador Hub Community</a:t>
            </a:r>
            <a:r>
              <a:rPr lang="en-US" sz="1000" dirty="0">
                <a:effectLst/>
                <a:latin typeface="Arial" panose="020B0604020202020204" pitchFamily="34" charset="0"/>
                <a:ea typeface="Arial" panose="020B0604020202020204" pitchFamily="34" charset="0"/>
                <a:cs typeface="Arial" panose="020B0604020202020204" pitchFamily="34" charset="0"/>
              </a:rPr>
              <a:t> under the Recruitment Resources File Library.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1275932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Start with a conversation to engage your audience and get them thinking about movement.</a:t>
            </a: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Try to get them to think beyond the obvious of walking, running, etc., to activities such as breathing, heart beating, swallowing, writing, and chewing. This will help them understand that movement involves multiple systems of the body, and PTs and PTAs treat and/or work with all those systems.</a:t>
            </a: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Arial" panose="020B0604020202020204" pitchFamily="34" charset="0"/>
                <a:cs typeface="Times New Roman" panose="02020603050405020304" pitchFamily="18" charset="0"/>
              </a:rPr>
              <a:t>Help your audience to understand how essential movement is to life.</a:t>
            </a:r>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1556477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Physical therapists are doctors who are movement experts and help keep people moving. Physical therapist assistants help physical therapists treat their patients.</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If your stomach or throat hurts, you see a medical doctor.</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If your tooth hurts, you see a dentist.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If your muscles hurt or if you have problems with movement, you see a physical therapist.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244255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en-US" sz="1000" dirty="0">
                <a:effectLst/>
                <a:latin typeface="Calibri" panose="020F0502020204030204" pitchFamily="34" charset="0"/>
                <a:ea typeface="Calibri" panose="020F0502020204030204" pitchFamily="34" charset="0"/>
                <a:cs typeface="Times New Roman" panose="02020603050405020304" pitchFamily="18" charset="0"/>
              </a:rPr>
              <a:t>Physical therapy can help with things like:</a:t>
            </a: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Improving body control and mechanics:</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If you are an athlete or have a job where you do a lot of lifting and pulling, you need to know how to properly move your body to prevent injury.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Let’s learn the proper way to pick up a heavy box or something off the floor:</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Demonstrate how to properly pick up a pencil off the floor.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Ask the audience to join you.</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3832057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Physical therapy can help with things like:</a:t>
            </a:r>
          </a:p>
          <a:p>
            <a:pPr marL="0" marR="0" lvl="0" indent="0">
              <a:lnSpc>
                <a:spcPct val="107000"/>
              </a:lnSpc>
              <a:spcBef>
                <a:spcPts val="0"/>
              </a:spcBef>
              <a:spcAft>
                <a:spcPts val="0"/>
              </a:spcAft>
              <a:buFont typeface="Calibri" panose="020F050202020403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Increasing flexibility and joint mobility:</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Flexibility helps prevent injury.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Let’s check our flexibility: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Everyone stand up and touch your toes.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Now see if you can touch the ground without bending your knees.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30352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Physical therapy can help with things like:</a:t>
            </a:r>
          </a:p>
          <a:p>
            <a:endParaRPr lang="en-US" dirty="0"/>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Learning how to move with assistive devices:</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If you injure yourself or if you are someone with limited movement you might need an assistive device like a wheelchair, crutches, a walker, or cane to help you move.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PTs teach their patients how to use these devices to increase their ability to move and get around.</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300829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000" b="1" dirty="0">
                <a:effectLst/>
                <a:latin typeface="Arial" panose="020B0604020202020204" pitchFamily="34" charset="0"/>
                <a:ea typeface="Arial" panose="020B0604020202020204" pitchFamily="34" charset="0"/>
                <a:cs typeface="Times New Roman" panose="02020603050405020304" pitchFamily="18" charset="0"/>
              </a:rPr>
              <a:t>Who can benefit from physical therapy?</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Everyone!</a:t>
            </a: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If you move, you can benefit from seeing a physical therapist.</a:t>
            </a: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Physical therapy helps those who are young, older, and all in between.</a:t>
            </a:r>
          </a:p>
          <a:p>
            <a:pPr marL="342900" marR="0" lvl="0" indent="-342900">
              <a:lnSpc>
                <a:spcPct val="11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Times New Roman" panose="02020603050405020304" pitchFamily="18" charset="0"/>
              </a:rPr>
              <a:t>PTs help those with conditions and diseases such as:</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Chronic pain, such as back, knee, and shoulder pain.</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COVID-19.</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Heart disease or lung disease.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Cancer.</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Balance issues.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Injury recovery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And much more.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21276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2022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286000"/>
          </a:xfrm>
          <a:prstGeom prst="rect">
            <a:avLst/>
          </a:prstGeom>
          <a:noFill/>
        </p:spPr>
        <p:txBody>
          <a:bodyPr wrap="square" rtlCol="0">
            <a:spAutoFit/>
          </a:bodyPr>
          <a:lstStyle/>
          <a:p>
            <a:r>
              <a:rPr lang="en-US" sz="4000" dirty="0">
                <a:solidFill>
                  <a:schemeClr val="bg1"/>
                </a:solidFill>
                <a:latin typeface="+mj-lt"/>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branded 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275608"/>
            <a:ext cx="12192000" cy="4582391"/>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2021 American Physical Therapy Association. All rights reserved.</a:t>
            </a:r>
          </a:p>
        </p:txBody>
      </p:sp>
      <p:sp>
        <p:nvSpPr>
          <p:cNvPr id="7" name="Text Placeholder 4">
            <a:extLst>
              <a:ext uri="{FF2B5EF4-FFF2-40B4-BE49-F238E27FC236}">
                <a16:creationId xmlns:a16="http://schemas.microsoft.com/office/drawing/2014/main" id="{E797E1AF-92E0-0548-9723-0D16A6C203E6}"/>
              </a:ext>
            </a:extLst>
          </p:cNvPr>
          <p:cNvSpPr>
            <a:spLocks noGrp="1"/>
          </p:cNvSpPr>
          <p:nvPr>
            <p:ph type="body" sz="quarter" idx="10" hasCustomPrompt="1"/>
          </p:nvPr>
        </p:nvSpPr>
        <p:spPr>
          <a:xfrm>
            <a:off x="8541327" y="457201"/>
            <a:ext cx="3117273" cy="1631372"/>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Request logo lockup from brand@apta.org</a:t>
            </a:r>
          </a:p>
        </p:txBody>
      </p:sp>
    </p:spTree>
    <p:extLst>
      <p:ext uri="{BB962C8B-B14F-4D97-AF65-F5344CB8AC3E}">
        <p14:creationId xmlns:p14="http://schemas.microsoft.com/office/powerpoint/2010/main" val="228840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21757C7-7AC3-CE4E-9E80-A562BD2CE5E4}"/>
                  </a:ext>
                </a:extLst>
              </p14:cNvPr>
              <p14:cNvContentPartPr/>
              <p14:nvPr userDrawn="1"/>
            </p14:nvContentPartPr>
            <p14:xfrm>
              <a:off x="1562449" y="1770578"/>
              <a:ext cx="8280" cy="1080"/>
            </p14:xfrm>
          </p:contentPart>
        </mc:Choice>
        <mc:Fallback xmlns="">
          <p:pic>
            <p:nvPicPr>
              <p:cNvPr id="4" name="Ink 3">
                <a:extLst>
                  <a:ext uri="{FF2B5EF4-FFF2-40B4-BE49-F238E27FC236}">
                    <a16:creationId xmlns:a16="http://schemas.microsoft.com/office/drawing/2014/main" id="{E21757C7-7AC3-CE4E-9E80-A562BD2CE5E4}"/>
                  </a:ext>
                </a:extLst>
              </p:cNvPr>
              <p:cNvPicPr/>
              <p:nvPr/>
            </p:nvPicPr>
            <p:blipFill>
              <a:blip r:embed="rId4"/>
              <a:stretch>
                <a:fillRect/>
              </a:stretch>
            </p:blipFill>
            <p:spPr>
              <a:xfrm>
                <a:off x="1553449" y="1761578"/>
                <a:ext cx="25920" cy="18720"/>
              </a:xfrm>
              <a:prstGeom prst="rect">
                <a:avLst/>
              </a:prstGeom>
            </p:spPr>
          </p:pic>
        </mc:Fallback>
      </mc:AlternateContent>
    </p:spTree>
    <p:extLst>
      <p:ext uri="{BB962C8B-B14F-4D97-AF65-F5344CB8AC3E}">
        <p14:creationId xmlns:p14="http://schemas.microsoft.com/office/powerpoint/2010/main" val="121440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63" r:id="rId4"/>
    <p:sldLayoutId id="2147483651" r:id="rId5"/>
    <p:sldLayoutId id="2147483661" r:id="rId6"/>
    <p:sldLayoutId id="2147483652" r:id="rId7"/>
    <p:sldLayoutId id="2147483658" r:id="rId8"/>
    <p:sldLayoutId id="2147483659" r:id="rId9"/>
    <p:sldLayoutId id="2147483654" r:id="rId10"/>
    <p:sldLayoutId id="2147483662" r:id="rId11"/>
    <p:sldLayoutId id="2147483665" r:id="rId12"/>
    <p:sldLayoutId id="2147483660" r:id="rId13"/>
    <p:sldLayoutId id="2147483655" r:id="rId14"/>
    <p:sldLayoutId id="2147483664" r:id="rId15"/>
    <p:sldLayoutId id="2147483666" r:id="rId16"/>
    <p:sldLayoutId id="2147483667" r:id="rId17"/>
  </p:sldLayoutIdLst>
  <p:txStyles>
    <p:title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1.jpg"/><Relationship Id="rId4" Type="http://schemas.openxmlformats.org/officeDocument/2006/relationships/diagramLayout" Target="../diagrams/layout1.xml"/><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4.jpeg"/><Relationship Id="rId4" Type="http://schemas.openxmlformats.org/officeDocument/2006/relationships/diagramLayout" Target="../diagrams/layout2.xml"/><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video" Target="https://www.youtube.com/embed/GPk9kmBa2zM?feature=oembed"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Physical Therapy Moves Me!</a:t>
            </a:r>
          </a:p>
        </p:txBody>
      </p:sp>
      <p:sp>
        <p:nvSpPr>
          <p:cNvPr id="9" name="Subtitle 8">
            <a:extLst>
              <a:ext uri="{FF2B5EF4-FFF2-40B4-BE49-F238E27FC236}">
                <a16:creationId xmlns:a16="http://schemas.microsoft.com/office/drawing/2014/main" id="{E9CCFF57-5F72-4D5C-86CC-0607E1DE5246}"/>
              </a:ext>
            </a:extLst>
          </p:cNvPr>
          <p:cNvSpPr>
            <a:spLocks noGrp="1"/>
          </p:cNvSpPr>
          <p:nvPr>
            <p:ph type="subTitle" idx="1"/>
          </p:nvPr>
        </p:nvSpPr>
        <p:spPr/>
        <p:txBody>
          <a:bodyPr/>
          <a:lstStyle/>
          <a:p>
            <a:r>
              <a:rPr lang="en-US" dirty="0"/>
              <a:t>Grade 3-5 Presentation</a:t>
            </a:r>
          </a:p>
        </p:txBody>
      </p:sp>
    </p:spTree>
    <p:extLst>
      <p:ext uri="{BB962C8B-B14F-4D97-AF65-F5344CB8AC3E}">
        <p14:creationId xmlns:p14="http://schemas.microsoft.com/office/powerpoint/2010/main" val="1198139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02BE5-6705-4C28-B1AA-FF90A9464578}"/>
              </a:ext>
            </a:extLst>
          </p:cNvPr>
          <p:cNvSpPr>
            <a:spLocks noGrp="1"/>
          </p:cNvSpPr>
          <p:nvPr>
            <p:ph type="title"/>
          </p:nvPr>
        </p:nvSpPr>
        <p:spPr>
          <a:xfrm>
            <a:off x="1066800" y="2699945"/>
            <a:ext cx="10058400" cy="914400"/>
          </a:xfrm>
        </p:spPr>
        <p:txBody>
          <a:bodyPr>
            <a:normAutofit/>
          </a:bodyPr>
          <a:lstStyle/>
          <a:p>
            <a:pPr algn="ctr"/>
            <a:r>
              <a:rPr lang="en-US" sz="4800" dirty="0"/>
              <a:t>Movement</a:t>
            </a:r>
            <a:r>
              <a:rPr lang="en-US" sz="4000" dirty="0"/>
              <a:t> </a:t>
            </a:r>
            <a:r>
              <a:rPr lang="en-US" sz="4800" dirty="0"/>
              <a:t>Break</a:t>
            </a:r>
            <a:endParaRPr lang="en-US" dirty="0"/>
          </a:p>
        </p:txBody>
      </p:sp>
    </p:spTree>
    <p:extLst>
      <p:ext uri="{BB962C8B-B14F-4D97-AF65-F5344CB8AC3E}">
        <p14:creationId xmlns:p14="http://schemas.microsoft.com/office/powerpoint/2010/main" val="304331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52E55-396D-4944-A8CC-2785A48B9300}"/>
              </a:ext>
            </a:extLst>
          </p:cNvPr>
          <p:cNvSpPr txBox="1"/>
          <p:nvPr/>
        </p:nvSpPr>
        <p:spPr>
          <a:xfrm>
            <a:off x="5587374" y="1241354"/>
            <a:ext cx="1120820" cy="369332"/>
          </a:xfrm>
          <a:prstGeom prst="rect">
            <a:avLst/>
          </a:prstGeom>
          <a:noFill/>
        </p:spPr>
        <p:txBody>
          <a:bodyPr wrap="none" rtlCol="0">
            <a:spAutoFit/>
          </a:bodyPr>
          <a:lstStyle/>
          <a:p>
            <a:r>
              <a:rPr lang="en-US" dirty="0"/>
              <a:t>Muscular</a:t>
            </a:r>
          </a:p>
        </p:txBody>
      </p:sp>
      <p:sp>
        <p:nvSpPr>
          <p:cNvPr id="11" name="TextBox 10">
            <a:extLst>
              <a:ext uri="{FF2B5EF4-FFF2-40B4-BE49-F238E27FC236}">
                <a16:creationId xmlns:a16="http://schemas.microsoft.com/office/drawing/2014/main" id="{35AA555A-1793-4C81-BF9D-C6F1E966828C}"/>
              </a:ext>
            </a:extLst>
          </p:cNvPr>
          <p:cNvSpPr txBox="1"/>
          <p:nvPr/>
        </p:nvSpPr>
        <p:spPr>
          <a:xfrm>
            <a:off x="2324687" y="1241354"/>
            <a:ext cx="1005403" cy="369332"/>
          </a:xfrm>
          <a:prstGeom prst="rect">
            <a:avLst/>
          </a:prstGeom>
          <a:noFill/>
        </p:spPr>
        <p:txBody>
          <a:bodyPr wrap="none" rtlCol="0">
            <a:spAutoFit/>
          </a:bodyPr>
          <a:lstStyle/>
          <a:p>
            <a:r>
              <a:rPr lang="en-US" dirty="0"/>
              <a:t>Skeletal</a:t>
            </a:r>
          </a:p>
        </p:txBody>
      </p:sp>
      <p:sp>
        <p:nvSpPr>
          <p:cNvPr id="16" name="TextBox 15">
            <a:extLst>
              <a:ext uri="{FF2B5EF4-FFF2-40B4-BE49-F238E27FC236}">
                <a16:creationId xmlns:a16="http://schemas.microsoft.com/office/drawing/2014/main" id="{11C7C957-7783-4291-8846-97FAD6FE1F7B}"/>
              </a:ext>
            </a:extLst>
          </p:cNvPr>
          <p:cNvSpPr txBox="1"/>
          <p:nvPr/>
        </p:nvSpPr>
        <p:spPr>
          <a:xfrm>
            <a:off x="9194016" y="1241354"/>
            <a:ext cx="1043876" cy="369332"/>
          </a:xfrm>
          <a:prstGeom prst="rect">
            <a:avLst/>
          </a:prstGeom>
          <a:noFill/>
        </p:spPr>
        <p:txBody>
          <a:bodyPr wrap="none" rtlCol="0">
            <a:spAutoFit/>
          </a:bodyPr>
          <a:lstStyle/>
          <a:p>
            <a:r>
              <a:rPr lang="en-US" dirty="0"/>
              <a:t>Nervous</a:t>
            </a:r>
          </a:p>
        </p:txBody>
      </p:sp>
      <p:sp>
        <p:nvSpPr>
          <p:cNvPr id="9" name="Title 1">
            <a:extLst>
              <a:ext uri="{FF2B5EF4-FFF2-40B4-BE49-F238E27FC236}">
                <a16:creationId xmlns:a16="http://schemas.microsoft.com/office/drawing/2014/main" id="{5302AA17-C137-0660-8489-6B7CAC285115}"/>
              </a:ext>
            </a:extLst>
          </p:cNvPr>
          <p:cNvSpPr txBox="1">
            <a:spLocks/>
          </p:cNvSpPr>
          <p:nvPr/>
        </p:nvSpPr>
        <p:spPr>
          <a:xfrm>
            <a:off x="640080" y="457200"/>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t>What Body Systems Are Involved in Movement?</a:t>
            </a:r>
          </a:p>
        </p:txBody>
      </p:sp>
      <p:pic>
        <p:nvPicPr>
          <p:cNvPr id="4" name="Picture 3">
            <a:extLst>
              <a:ext uri="{FF2B5EF4-FFF2-40B4-BE49-F238E27FC236}">
                <a16:creationId xmlns:a16="http://schemas.microsoft.com/office/drawing/2014/main" id="{C813D37A-197F-201C-6273-DDCB60C728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32412" y="1522602"/>
            <a:ext cx="2989952" cy="48781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B0E5AD7-B4BD-0268-F8EB-D41BCE04F2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1411" y="1522602"/>
            <a:ext cx="3352745" cy="4878198"/>
          </a:xfrm>
          <a:prstGeom prst="rect">
            <a:avLst/>
          </a:prstGeom>
        </p:spPr>
      </p:pic>
      <p:pic>
        <p:nvPicPr>
          <p:cNvPr id="12" name="Picture 11">
            <a:extLst>
              <a:ext uri="{FF2B5EF4-FFF2-40B4-BE49-F238E27FC236}">
                <a16:creationId xmlns:a16="http://schemas.microsoft.com/office/drawing/2014/main" id="{3D2E1ADD-77A1-A823-8066-83D7D548C0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12869" y="1522599"/>
            <a:ext cx="2335608" cy="4878199"/>
          </a:xfrm>
          <a:prstGeom prst="rect">
            <a:avLst/>
          </a:prstGeom>
        </p:spPr>
      </p:pic>
    </p:spTree>
    <p:extLst>
      <p:ext uri="{BB962C8B-B14F-4D97-AF65-F5344CB8AC3E}">
        <p14:creationId xmlns:p14="http://schemas.microsoft.com/office/powerpoint/2010/main" val="172656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52E55-396D-4944-A8CC-2785A48B9300}"/>
              </a:ext>
            </a:extLst>
          </p:cNvPr>
          <p:cNvSpPr txBox="1"/>
          <p:nvPr/>
        </p:nvSpPr>
        <p:spPr>
          <a:xfrm>
            <a:off x="5265002" y="1376993"/>
            <a:ext cx="1120820" cy="369332"/>
          </a:xfrm>
          <a:prstGeom prst="rect">
            <a:avLst/>
          </a:prstGeom>
          <a:noFill/>
        </p:spPr>
        <p:txBody>
          <a:bodyPr wrap="none" rtlCol="0">
            <a:spAutoFit/>
          </a:bodyPr>
          <a:lstStyle/>
          <a:p>
            <a:r>
              <a:rPr lang="en-US" dirty="0"/>
              <a:t>Muscular</a:t>
            </a:r>
          </a:p>
        </p:txBody>
      </p:sp>
      <p:sp>
        <p:nvSpPr>
          <p:cNvPr id="11" name="TextBox 10">
            <a:extLst>
              <a:ext uri="{FF2B5EF4-FFF2-40B4-BE49-F238E27FC236}">
                <a16:creationId xmlns:a16="http://schemas.microsoft.com/office/drawing/2014/main" id="{35AA555A-1793-4C81-BF9D-C6F1E966828C}"/>
              </a:ext>
            </a:extLst>
          </p:cNvPr>
          <p:cNvSpPr txBox="1"/>
          <p:nvPr/>
        </p:nvSpPr>
        <p:spPr>
          <a:xfrm>
            <a:off x="1660594" y="1418231"/>
            <a:ext cx="1005403" cy="369332"/>
          </a:xfrm>
          <a:prstGeom prst="rect">
            <a:avLst/>
          </a:prstGeom>
          <a:noFill/>
        </p:spPr>
        <p:txBody>
          <a:bodyPr wrap="none" rtlCol="0">
            <a:spAutoFit/>
          </a:bodyPr>
          <a:lstStyle/>
          <a:p>
            <a:r>
              <a:rPr lang="en-US" dirty="0"/>
              <a:t>Skeletal</a:t>
            </a:r>
          </a:p>
        </p:txBody>
      </p:sp>
      <p:sp>
        <p:nvSpPr>
          <p:cNvPr id="16" name="TextBox 15">
            <a:extLst>
              <a:ext uri="{FF2B5EF4-FFF2-40B4-BE49-F238E27FC236}">
                <a16:creationId xmlns:a16="http://schemas.microsoft.com/office/drawing/2014/main" id="{11C7C957-7783-4291-8846-97FAD6FE1F7B}"/>
              </a:ext>
            </a:extLst>
          </p:cNvPr>
          <p:cNvSpPr txBox="1"/>
          <p:nvPr/>
        </p:nvSpPr>
        <p:spPr>
          <a:xfrm>
            <a:off x="8984828" y="1405048"/>
            <a:ext cx="1043876" cy="369332"/>
          </a:xfrm>
          <a:prstGeom prst="rect">
            <a:avLst/>
          </a:prstGeom>
          <a:noFill/>
        </p:spPr>
        <p:txBody>
          <a:bodyPr wrap="none" rtlCol="0">
            <a:spAutoFit/>
          </a:bodyPr>
          <a:lstStyle/>
          <a:p>
            <a:r>
              <a:rPr lang="en-US" dirty="0"/>
              <a:t>Nervous</a:t>
            </a:r>
          </a:p>
        </p:txBody>
      </p:sp>
      <p:sp>
        <p:nvSpPr>
          <p:cNvPr id="9" name="Title 1">
            <a:extLst>
              <a:ext uri="{FF2B5EF4-FFF2-40B4-BE49-F238E27FC236}">
                <a16:creationId xmlns:a16="http://schemas.microsoft.com/office/drawing/2014/main" id="{5302AA17-C137-0660-8489-6B7CAC285115}"/>
              </a:ext>
            </a:extLst>
          </p:cNvPr>
          <p:cNvSpPr txBox="1">
            <a:spLocks/>
          </p:cNvSpPr>
          <p:nvPr/>
        </p:nvSpPr>
        <p:spPr>
          <a:xfrm>
            <a:off x="640080" y="457200"/>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t>What Body Systems Are Involved in Movement?</a:t>
            </a:r>
          </a:p>
        </p:txBody>
      </p:sp>
      <p:pic>
        <p:nvPicPr>
          <p:cNvPr id="6" name="Picture 5">
            <a:extLst>
              <a:ext uri="{FF2B5EF4-FFF2-40B4-BE49-F238E27FC236}">
                <a16:creationId xmlns:a16="http://schemas.microsoft.com/office/drawing/2014/main" id="{02B96CC6-9BFD-5426-5432-968C91E0AA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28261" y="1828800"/>
            <a:ext cx="9735477" cy="4390105"/>
          </a:xfrm>
          <a:prstGeom prst="rect">
            <a:avLst/>
          </a:prstGeom>
        </p:spPr>
      </p:pic>
    </p:spTree>
    <p:extLst>
      <p:ext uri="{BB962C8B-B14F-4D97-AF65-F5344CB8AC3E}">
        <p14:creationId xmlns:p14="http://schemas.microsoft.com/office/powerpoint/2010/main" val="2270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AC8A-D4F0-417A-9C55-E1B4B07336DA}"/>
              </a:ext>
            </a:extLst>
          </p:cNvPr>
          <p:cNvSpPr>
            <a:spLocks noGrp="1"/>
          </p:cNvSpPr>
          <p:nvPr>
            <p:ph type="title"/>
          </p:nvPr>
        </p:nvSpPr>
        <p:spPr/>
        <p:txBody>
          <a:bodyPr/>
          <a:lstStyle/>
          <a:p>
            <a:r>
              <a:rPr lang="en-US" dirty="0"/>
              <a:t>Physical Therapy Treatment</a:t>
            </a:r>
          </a:p>
        </p:txBody>
      </p:sp>
    </p:spTree>
    <p:extLst>
      <p:ext uri="{BB962C8B-B14F-4D97-AF65-F5344CB8AC3E}">
        <p14:creationId xmlns:p14="http://schemas.microsoft.com/office/powerpoint/2010/main" val="1773552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ater, sport, person, water sport&#10;&#10;Description automatically generated">
            <a:extLst>
              <a:ext uri="{FF2B5EF4-FFF2-40B4-BE49-F238E27FC236}">
                <a16:creationId xmlns:a16="http://schemas.microsoft.com/office/drawing/2014/main" id="{E23E81C9-35E9-40CF-8E08-6DFAFB86330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39241" y="1181166"/>
            <a:ext cx="4961309" cy="3648007"/>
          </a:xfrm>
          <a:prstGeom prst="rect">
            <a:avLst/>
          </a:prstGeom>
        </p:spPr>
      </p:pic>
      <p:pic>
        <p:nvPicPr>
          <p:cNvPr id="10" name="Content Placeholder 4" descr="A couple of women in a gym&#10;&#10;Description automatically generated with low confidence">
            <a:extLst>
              <a:ext uri="{FF2B5EF4-FFF2-40B4-BE49-F238E27FC236}">
                <a16:creationId xmlns:a16="http://schemas.microsoft.com/office/drawing/2014/main" id="{668E4CA3-CF4B-4E0F-A3F3-2A9A7E86CB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5167" y="1181167"/>
            <a:ext cx="4961310" cy="3648008"/>
          </a:xfrm>
          <a:prstGeom prst="rect">
            <a:avLst/>
          </a:prstGeom>
          <a:noFill/>
        </p:spPr>
      </p:pic>
      <p:sp>
        <p:nvSpPr>
          <p:cNvPr id="6" name="Title 1">
            <a:extLst>
              <a:ext uri="{FF2B5EF4-FFF2-40B4-BE49-F238E27FC236}">
                <a16:creationId xmlns:a16="http://schemas.microsoft.com/office/drawing/2014/main" id="{A97536DA-04E1-4BE3-A0D5-46E404FD8924}"/>
              </a:ext>
            </a:extLst>
          </p:cNvPr>
          <p:cNvSpPr>
            <a:spLocks noGrp="1"/>
          </p:cNvSpPr>
          <p:nvPr>
            <p:ph type="title"/>
          </p:nvPr>
        </p:nvSpPr>
        <p:spPr>
          <a:xfrm>
            <a:off x="642537" y="451787"/>
            <a:ext cx="10122490" cy="914400"/>
          </a:xfrm>
        </p:spPr>
        <p:txBody>
          <a:bodyPr/>
          <a:lstStyle/>
          <a:p>
            <a:r>
              <a:rPr lang="en-US" dirty="0"/>
              <a:t>How Do PTs and PTAs Treat Patients?</a:t>
            </a:r>
          </a:p>
        </p:txBody>
      </p:sp>
      <p:sp>
        <p:nvSpPr>
          <p:cNvPr id="7" name="TextBox 6">
            <a:extLst>
              <a:ext uri="{FF2B5EF4-FFF2-40B4-BE49-F238E27FC236}">
                <a16:creationId xmlns:a16="http://schemas.microsoft.com/office/drawing/2014/main" id="{3652A862-02E3-4312-8A11-F25032AC2FEC}"/>
              </a:ext>
            </a:extLst>
          </p:cNvPr>
          <p:cNvSpPr txBox="1"/>
          <p:nvPr/>
        </p:nvSpPr>
        <p:spPr>
          <a:xfrm>
            <a:off x="1148424" y="5092058"/>
            <a:ext cx="4074794" cy="584775"/>
          </a:xfrm>
          <a:prstGeom prst="rect">
            <a:avLst/>
          </a:prstGeom>
          <a:noFill/>
        </p:spPr>
        <p:txBody>
          <a:bodyPr wrap="square" rtlCol="0">
            <a:spAutoFit/>
          </a:bodyPr>
          <a:lstStyle/>
          <a:p>
            <a:r>
              <a:rPr lang="en-US" sz="3200" dirty="0"/>
              <a:t>Exercise Equipment</a:t>
            </a:r>
          </a:p>
        </p:txBody>
      </p:sp>
      <p:sp>
        <p:nvSpPr>
          <p:cNvPr id="12" name="TextBox 11">
            <a:extLst>
              <a:ext uri="{FF2B5EF4-FFF2-40B4-BE49-F238E27FC236}">
                <a16:creationId xmlns:a16="http://schemas.microsoft.com/office/drawing/2014/main" id="{EC357396-1EB5-4658-AC17-EE2F16CF87F8}"/>
              </a:ext>
            </a:extLst>
          </p:cNvPr>
          <p:cNvSpPr txBox="1"/>
          <p:nvPr/>
        </p:nvSpPr>
        <p:spPr>
          <a:xfrm>
            <a:off x="7082498" y="5092057"/>
            <a:ext cx="4074794" cy="584775"/>
          </a:xfrm>
          <a:prstGeom prst="rect">
            <a:avLst/>
          </a:prstGeom>
          <a:noFill/>
        </p:spPr>
        <p:txBody>
          <a:bodyPr wrap="square" rtlCol="0">
            <a:spAutoFit/>
          </a:bodyPr>
          <a:lstStyle/>
          <a:p>
            <a:pPr algn="ctr"/>
            <a:r>
              <a:rPr lang="en-US" sz="3200" dirty="0"/>
              <a:t>Pools</a:t>
            </a:r>
          </a:p>
        </p:txBody>
      </p:sp>
    </p:spTree>
    <p:extLst>
      <p:ext uri="{BB962C8B-B14F-4D97-AF65-F5344CB8AC3E}">
        <p14:creationId xmlns:p14="http://schemas.microsoft.com/office/powerpoint/2010/main" val="302260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a child playing with balls&#10;&#10;Description automatically generated with low confidence">
            <a:extLst>
              <a:ext uri="{FF2B5EF4-FFF2-40B4-BE49-F238E27FC236}">
                <a16:creationId xmlns:a16="http://schemas.microsoft.com/office/drawing/2014/main" id="{BFE1BA4E-791B-8E38-19EF-191B22FF73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39241" y="1181167"/>
            <a:ext cx="4961309" cy="3648008"/>
          </a:xfrm>
          <a:prstGeom prst="rect">
            <a:avLst/>
          </a:prstGeom>
        </p:spPr>
      </p:pic>
      <p:pic>
        <p:nvPicPr>
          <p:cNvPr id="3" name="Picture 2" descr="A person in a wheelchair talking to a person in a hat&#10;&#10;Description automatically generated with low confidence">
            <a:extLst>
              <a:ext uri="{FF2B5EF4-FFF2-40B4-BE49-F238E27FC236}">
                <a16:creationId xmlns:a16="http://schemas.microsoft.com/office/drawing/2014/main" id="{FF7CBDB3-39CD-EC1A-8D6F-F97D923BED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5166" y="1181167"/>
            <a:ext cx="4961309" cy="3648008"/>
          </a:xfrm>
          <a:prstGeom prst="rect">
            <a:avLst/>
          </a:prstGeom>
        </p:spPr>
      </p:pic>
      <p:sp>
        <p:nvSpPr>
          <p:cNvPr id="6" name="Title 1">
            <a:extLst>
              <a:ext uri="{FF2B5EF4-FFF2-40B4-BE49-F238E27FC236}">
                <a16:creationId xmlns:a16="http://schemas.microsoft.com/office/drawing/2014/main" id="{A97536DA-04E1-4BE3-A0D5-46E404FD8924}"/>
              </a:ext>
            </a:extLst>
          </p:cNvPr>
          <p:cNvSpPr>
            <a:spLocks noGrp="1"/>
          </p:cNvSpPr>
          <p:nvPr>
            <p:ph type="title"/>
          </p:nvPr>
        </p:nvSpPr>
        <p:spPr>
          <a:xfrm>
            <a:off x="642537" y="451787"/>
            <a:ext cx="10122490" cy="914400"/>
          </a:xfrm>
        </p:spPr>
        <p:txBody>
          <a:bodyPr/>
          <a:lstStyle/>
          <a:p>
            <a:r>
              <a:rPr lang="en-US" dirty="0"/>
              <a:t>How Do PTs and PTAs Treat Patients?</a:t>
            </a:r>
          </a:p>
        </p:txBody>
      </p:sp>
      <p:sp>
        <p:nvSpPr>
          <p:cNvPr id="10" name="TextBox 9">
            <a:extLst>
              <a:ext uri="{FF2B5EF4-FFF2-40B4-BE49-F238E27FC236}">
                <a16:creationId xmlns:a16="http://schemas.microsoft.com/office/drawing/2014/main" id="{762ED844-5DD1-4271-A810-D4FE85932C9E}"/>
              </a:ext>
            </a:extLst>
          </p:cNvPr>
          <p:cNvSpPr txBox="1"/>
          <p:nvPr/>
        </p:nvSpPr>
        <p:spPr>
          <a:xfrm>
            <a:off x="259595" y="5092056"/>
            <a:ext cx="5852451" cy="584775"/>
          </a:xfrm>
          <a:prstGeom prst="rect">
            <a:avLst/>
          </a:prstGeom>
          <a:noFill/>
        </p:spPr>
        <p:txBody>
          <a:bodyPr wrap="square" rtlCol="0">
            <a:spAutoFit/>
          </a:bodyPr>
          <a:lstStyle/>
          <a:p>
            <a:pPr algn="ctr"/>
            <a:r>
              <a:rPr lang="en-US" sz="3200" dirty="0"/>
              <a:t>Robotics and Virtual Reality</a:t>
            </a:r>
          </a:p>
        </p:txBody>
      </p:sp>
      <p:sp>
        <p:nvSpPr>
          <p:cNvPr id="13" name="TextBox 12">
            <a:extLst>
              <a:ext uri="{FF2B5EF4-FFF2-40B4-BE49-F238E27FC236}">
                <a16:creationId xmlns:a16="http://schemas.microsoft.com/office/drawing/2014/main" id="{4E6C74CF-A027-4C1A-A273-842AAAD8E8BC}"/>
              </a:ext>
            </a:extLst>
          </p:cNvPr>
          <p:cNvSpPr txBox="1"/>
          <p:nvPr/>
        </p:nvSpPr>
        <p:spPr>
          <a:xfrm>
            <a:off x="7616067" y="5092055"/>
            <a:ext cx="4074794" cy="584775"/>
          </a:xfrm>
          <a:prstGeom prst="rect">
            <a:avLst/>
          </a:prstGeom>
          <a:noFill/>
        </p:spPr>
        <p:txBody>
          <a:bodyPr wrap="square" rtlCol="0">
            <a:spAutoFit/>
          </a:bodyPr>
          <a:lstStyle/>
          <a:p>
            <a:r>
              <a:rPr lang="en-US" sz="3200" dirty="0"/>
              <a:t>Toys and Games</a:t>
            </a:r>
          </a:p>
        </p:txBody>
      </p:sp>
    </p:spTree>
    <p:extLst>
      <p:ext uri="{BB962C8B-B14F-4D97-AF65-F5344CB8AC3E}">
        <p14:creationId xmlns:p14="http://schemas.microsoft.com/office/powerpoint/2010/main" val="253970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0C14E3-4353-4512-8C1B-52A12852574E}"/>
              </a:ext>
            </a:extLst>
          </p:cNvPr>
          <p:cNvSpPr txBox="1"/>
          <p:nvPr/>
        </p:nvSpPr>
        <p:spPr>
          <a:xfrm>
            <a:off x="705164" y="5086354"/>
            <a:ext cx="4961309" cy="584775"/>
          </a:xfrm>
          <a:prstGeom prst="rect">
            <a:avLst/>
          </a:prstGeom>
          <a:noFill/>
        </p:spPr>
        <p:txBody>
          <a:bodyPr wrap="square" rtlCol="0">
            <a:spAutoFit/>
          </a:bodyPr>
          <a:lstStyle/>
          <a:p>
            <a:r>
              <a:rPr lang="en-US" sz="3200" dirty="0"/>
              <a:t>Technology and Research</a:t>
            </a:r>
          </a:p>
        </p:txBody>
      </p:sp>
      <p:pic>
        <p:nvPicPr>
          <p:cNvPr id="12" name="Picture 11" descr="A person running on a track&#10;&#10;Description automatically generated with medium confidence">
            <a:extLst>
              <a:ext uri="{FF2B5EF4-FFF2-40B4-BE49-F238E27FC236}">
                <a16:creationId xmlns:a16="http://schemas.microsoft.com/office/drawing/2014/main" id="{1B5ED4CD-94EE-408A-92E9-4211405B355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05165" y="1175463"/>
            <a:ext cx="4961309" cy="3648005"/>
          </a:xfrm>
          <a:prstGeom prst="rect">
            <a:avLst/>
          </a:prstGeom>
        </p:spPr>
      </p:pic>
      <p:pic>
        <p:nvPicPr>
          <p:cNvPr id="11" name="Picture 10" descr="A picture containing person, wall, indoor&#10;&#10;Description automatically generated">
            <a:extLst>
              <a:ext uri="{FF2B5EF4-FFF2-40B4-BE49-F238E27FC236}">
                <a16:creationId xmlns:a16="http://schemas.microsoft.com/office/drawing/2014/main" id="{16CF05CF-87B8-48FC-AC0E-AEB865656E9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639240" y="1175463"/>
            <a:ext cx="4961309" cy="3648005"/>
          </a:xfrm>
          <a:prstGeom prst="rect">
            <a:avLst/>
          </a:prstGeom>
        </p:spPr>
      </p:pic>
      <p:sp>
        <p:nvSpPr>
          <p:cNvPr id="6" name="Title 1">
            <a:extLst>
              <a:ext uri="{FF2B5EF4-FFF2-40B4-BE49-F238E27FC236}">
                <a16:creationId xmlns:a16="http://schemas.microsoft.com/office/drawing/2014/main" id="{A97536DA-04E1-4BE3-A0D5-46E404FD8924}"/>
              </a:ext>
            </a:extLst>
          </p:cNvPr>
          <p:cNvSpPr>
            <a:spLocks noGrp="1"/>
          </p:cNvSpPr>
          <p:nvPr>
            <p:ph type="title"/>
          </p:nvPr>
        </p:nvSpPr>
        <p:spPr>
          <a:xfrm>
            <a:off x="642537" y="451787"/>
            <a:ext cx="10122490" cy="914400"/>
          </a:xfrm>
        </p:spPr>
        <p:txBody>
          <a:bodyPr/>
          <a:lstStyle/>
          <a:p>
            <a:r>
              <a:rPr lang="en-US" dirty="0"/>
              <a:t>How Do PTs and PTAs treat Patients?</a:t>
            </a:r>
          </a:p>
        </p:txBody>
      </p:sp>
      <p:sp>
        <p:nvSpPr>
          <p:cNvPr id="15" name="TextBox 14">
            <a:extLst>
              <a:ext uri="{FF2B5EF4-FFF2-40B4-BE49-F238E27FC236}">
                <a16:creationId xmlns:a16="http://schemas.microsoft.com/office/drawing/2014/main" id="{33479BCD-E7CF-4DF4-B5E0-1259FD1AC942}"/>
              </a:ext>
            </a:extLst>
          </p:cNvPr>
          <p:cNvSpPr txBox="1"/>
          <p:nvPr/>
        </p:nvSpPr>
        <p:spPr>
          <a:xfrm>
            <a:off x="6244299" y="5086353"/>
            <a:ext cx="5947701" cy="584775"/>
          </a:xfrm>
          <a:prstGeom prst="rect">
            <a:avLst/>
          </a:prstGeom>
          <a:noFill/>
        </p:spPr>
        <p:txBody>
          <a:bodyPr wrap="square" rtlCol="0">
            <a:spAutoFit/>
          </a:bodyPr>
          <a:lstStyle/>
          <a:p>
            <a:r>
              <a:rPr lang="en-US" sz="3200" dirty="0"/>
              <a:t>Massage and Manual Therapy</a:t>
            </a:r>
          </a:p>
        </p:txBody>
      </p:sp>
    </p:spTree>
    <p:extLst>
      <p:ext uri="{BB962C8B-B14F-4D97-AF65-F5344CB8AC3E}">
        <p14:creationId xmlns:p14="http://schemas.microsoft.com/office/powerpoint/2010/main" val="103268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01CA04D-FCC3-4992-ABE7-3079C37718B5}"/>
              </a:ext>
            </a:extLst>
          </p:cNvPr>
          <p:cNvSpPr txBox="1">
            <a:spLocks/>
          </p:cNvSpPr>
          <p:nvPr/>
        </p:nvSpPr>
        <p:spPr>
          <a:xfrm>
            <a:off x="136451" y="2514600"/>
            <a:ext cx="11919098"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pPr algn="ctr"/>
            <a:r>
              <a:rPr lang="en-US" sz="6600" dirty="0"/>
              <a:t>Time to Move!</a:t>
            </a:r>
          </a:p>
        </p:txBody>
      </p:sp>
    </p:spTree>
    <p:extLst>
      <p:ext uri="{BB962C8B-B14F-4D97-AF65-F5344CB8AC3E}">
        <p14:creationId xmlns:p14="http://schemas.microsoft.com/office/powerpoint/2010/main" val="4177592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FBC58F44-AE39-4DC0-A25A-9C2FA4FF8055}"/>
              </a:ext>
            </a:extLst>
          </p:cNvPr>
          <p:cNvSpPr txBox="1">
            <a:spLocks/>
          </p:cNvSpPr>
          <p:nvPr/>
        </p:nvSpPr>
        <p:spPr>
          <a:xfrm>
            <a:off x="136451" y="855677"/>
            <a:ext cx="11919098" cy="1665574"/>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pPr algn="ctr"/>
            <a:endParaRPr lang="en-US" sz="4800" dirty="0"/>
          </a:p>
        </p:txBody>
      </p:sp>
      <p:sp>
        <p:nvSpPr>
          <p:cNvPr id="6" name="TextBox 5">
            <a:extLst>
              <a:ext uri="{FF2B5EF4-FFF2-40B4-BE49-F238E27FC236}">
                <a16:creationId xmlns:a16="http://schemas.microsoft.com/office/drawing/2014/main" id="{F4CD614F-FFD4-4BA5-8A58-1017E886D8BC}"/>
              </a:ext>
            </a:extLst>
          </p:cNvPr>
          <p:cNvSpPr txBox="1"/>
          <p:nvPr/>
        </p:nvSpPr>
        <p:spPr>
          <a:xfrm>
            <a:off x="249987" y="2649022"/>
            <a:ext cx="11692026" cy="646331"/>
          </a:xfrm>
          <a:prstGeom prst="rect">
            <a:avLst/>
          </a:prstGeom>
          <a:noFill/>
        </p:spPr>
        <p:txBody>
          <a:bodyPr wrap="square">
            <a:spAutoFit/>
          </a:bodyPr>
          <a:lstStyle/>
          <a:p>
            <a:pPr algn="ctr"/>
            <a:r>
              <a:rPr lang="en-US" sz="3600" dirty="0">
                <a:solidFill>
                  <a:srgbClr val="179DB8"/>
                </a:solidFill>
              </a:rPr>
              <a:t>Physical Therapy keeps people moving!</a:t>
            </a:r>
          </a:p>
        </p:txBody>
      </p:sp>
      <p:sp>
        <p:nvSpPr>
          <p:cNvPr id="2" name="TextBox 1">
            <a:extLst>
              <a:ext uri="{FF2B5EF4-FFF2-40B4-BE49-F238E27FC236}">
                <a16:creationId xmlns:a16="http://schemas.microsoft.com/office/drawing/2014/main" id="{BE8B878A-F8DF-4B66-A139-287AC2C05895}"/>
              </a:ext>
            </a:extLst>
          </p:cNvPr>
          <p:cNvSpPr txBox="1"/>
          <p:nvPr/>
        </p:nvSpPr>
        <p:spPr>
          <a:xfrm>
            <a:off x="4785385" y="1148064"/>
            <a:ext cx="2929007" cy="646331"/>
          </a:xfrm>
          <a:prstGeom prst="rect">
            <a:avLst/>
          </a:prstGeom>
          <a:noFill/>
        </p:spPr>
        <p:txBody>
          <a:bodyPr wrap="none" rtlCol="0">
            <a:spAutoFit/>
          </a:bodyPr>
          <a:lstStyle/>
          <a:p>
            <a:r>
              <a:rPr lang="en-US" sz="3600" dirty="0"/>
              <a:t>Remember…</a:t>
            </a:r>
          </a:p>
        </p:txBody>
      </p:sp>
      <p:sp>
        <p:nvSpPr>
          <p:cNvPr id="5" name="TextBox 4">
            <a:extLst>
              <a:ext uri="{FF2B5EF4-FFF2-40B4-BE49-F238E27FC236}">
                <a16:creationId xmlns:a16="http://schemas.microsoft.com/office/drawing/2014/main" id="{4F0B215B-35EA-4507-971F-3FA0A2B1D5AE}"/>
              </a:ext>
            </a:extLst>
          </p:cNvPr>
          <p:cNvSpPr txBox="1"/>
          <p:nvPr/>
        </p:nvSpPr>
        <p:spPr>
          <a:xfrm>
            <a:off x="5662227" y="3406655"/>
            <a:ext cx="867545" cy="584775"/>
          </a:xfrm>
          <a:prstGeom prst="rect">
            <a:avLst/>
          </a:prstGeom>
          <a:noFill/>
        </p:spPr>
        <p:txBody>
          <a:bodyPr wrap="none" rtlCol="0">
            <a:spAutoFit/>
          </a:bodyPr>
          <a:lstStyle/>
          <a:p>
            <a:r>
              <a:rPr lang="en-US" sz="3200" dirty="0">
                <a:solidFill>
                  <a:srgbClr val="179DB8"/>
                </a:solidFill>
              </a:rPr>
              <a:t>and</a:t>
            </a:r>
          </a:p>
        </p:txBody>
      </p:sp>
      <p:sp>
        <p:nvSpPr>
          <p:cNvPr id="7" name="TextBox 6">
            <a:extLst>
              <a:ext uri="{FF2B5EF4-FFF2-40B4-BE49-F238E27FC236}">
                <a16:creationId xmlns:a16="http://schemas.microsoft.com/office/drawing/2014/main" id="{AC667721-5D1E-4E52-A15A-F78E9968173D}"/>
              </a:ext>
            </a:extLst>
          </p:cNvPr>
          <p:cNvSpPr txBox="1"/>
          <p:nvPr/>
        </p:nvSpPr>
        <p:spPr>
          <a:xfrm>
            <a:off x="249987" y="4052986"/>
            <a:ext cx="11692026" cy="646331"/>
          </a:xfrm>
          <a:prstGeom prst="rect">
            <a:avLst/>
          </a:prstGeom>
          <a:noFill/>
        </p:spPr>
        <p:txBody>
          <a:bodyPr wrap="square">
            <a:spAutoFit/>
          </a:bodyPr>
          <a:lstStyle/>
          <a:p>
            <a:pPr algn="ctr"/>
            <a:r>
              <a:rPr lang="en-US" sz="3600" dirty="0">
                <a:solidFill>
                  <a:srgbClr val="179DB8"/>
                </a:solidFill>
              </a:rPr>
              <a:t>Movement is essential to life!</a:t>
            </a:r>
          </a:p>
        </p:txBody>
      </p:sp>
    </p:spTree>
    <p:extLst>
      <p:ext uri="{BB962C8B-B14F-4D97-AF65-F5344CB8AC3E}">
        <p14:creationId xmlns:p14="http://schemas.microsoft.com/office/powerpoint/2010/main" val="3754397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16D75A-E678-49C1-B138-974D82EAF76C}"/>
              </a:ext>
            </a:extLst>
          </p:cNvPr>
          <p:cNvSpPr>
            <a:spLocks noGrp="1"/>
          </p:cNvSpPr>
          <p:nvPr>
            <p:ph type="title"/>
          </p:nvPr>
        </p:nvSpPr>
        <p:spPr>
          <a:xfrm>
            <a:off x="522634" y="514336"/>
            <a:ext cx="3249266" cy="914400"/>
          </a:xfrm>
        </p:spPr>
        <p:txBody>
          <a:bodyPr>
            <a:normAutofit fontScale="90000"/>
          </a:bodyPr>
          <a:lstStyle/>
          <a:p>
            <a:r>
              <a:rPr lang="en-US" sz="3600" dirty="0"/>
              <a:t>If You Like Being:</a:t>
            </a:r>
          </a:p>
        </p:txBody>
      </p:sp>
      <p:pic>
        <p:nvPicPr>
          <p:cNvPr id="17" name="Picture 16" descr="A group of women playing drums&#10;&#10;Description automatically generated with low confidence">
            <a:extLst>
              <a:ext uri="{FF2B5EF4-FFF2-40B4-BE49-F238E27FC236}">
                <a16:creationId xmlns:a16="http://schemas.microsoft.com/office/drawing/2014/main" id="{9EEC1F67-A2A9-411F-9D0E-AE7360CBB930}"/>
              </a:ext>
            </a:extLst>
          </p:cNvPr>
          <p:cNvPicPr>
            <a:picLocks noChangeAspect="1"/>
          </p:cNvPicPr>
          <p:nvPr/>
        </p:nvPicPr>
        <p:blipFill rotWithShape="1">
          <a:blip r:embed="rId3">
            <a:extLst>
              <a:ext uri="{28A0092B-C50C-407E-A947-70E740481C1C}">
                <a14:useLocalDpi xmlns:a14="http://schemas.microsoft.com/office/drawing/2010/main"/>
              </a:ext>
            </a:extLst>
          </a:blip>
          <a:srcRect r="15224"/>
          <a:stretch/>
        </p:blipFill>
        <p:spPr>
          <a:xfrm>
            <a:off x="5486400" y="1045722"/>
            <a:ext cx="6705600" cy="4873560"/>
          </a:xfrm>
          <a:prstGeom prst="rect">
            <a:avLst/>
          </a:prstGeom>
          <a:noFill/>
          <a:ln w="88900" cap="sq" cmpd="thickThin">
            <a:noFill/>
            <a:prstDash val="solid"/>
            <a:miter lim="800000"/>
          </a:ln>
          <a:effectLst>
            <a:innerShdw blurRad="76200">
              <a:schemeClr val="bg1"/>
            </a:innerShdw>
          </a:effectLst>
        </p:spPr>
      </p:pic>
      <p:sp>
        <p:nvSpPr>
          <p:cNvPr id="13" name="TextBox 12">
            <a:extLst>
              <a:ext uri="{FF2B5EF4-FFF2-40B4-BE49-F238E27FC236}">
                <a16:creationId xmlns:a16="http://schemas.microsoft.com/office/drawing/2014/main" id="{5DB45FDA-6500-E92D-7061-510A9ED34A2B}"/>
              </a:ext>
            </a:extLst>
          </p:cNvPr>
          <p:cNvSpPr txBox="1"/>
          <p:nvPr/>
        </p:nvSpPr>
        <p:spPr>
          <a:xfrm>
            <a:off x="522634" y="1366898"/>
            <a:ext cx="4374486"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tx2"/>
                </a:solidFill>
              </a:rPr>
              <a:t>Active,</a:t>
            </a:r>
          </a:p>
          <a:p>
            <a:pPr marL="457200" indent="-457200">
              <a:buFont typeface="Arial" panose="020B0604020202020204" pitchFamily="34" charset="0"/>
              <a:buChar char="•"/>
            </a:pPr>
            <a:r>
              <a:rPr lang="en-US" sz="3200" dirty="0">
                <a:solidFill>
                  <a:schemeClr val="tx2"/>
                </a:solidFill>
              </a:rPr>
              <a:t>Creative, and</a:t>
            </a:r>
          </a:p>
          <a:p>
            <a:pPr marL="457200" indent="-457200">
              <a:buFont typeface="Arial" panose="020B0604020202020204" pitchFamily="34" charset="0"/>
              <a:buChar char="•"/>
            </a:pPr>
            <a:r>
              <a:rPr lang="en-US" sz="3200" dirty="0">
                <a:solidFill>
                  <a:schemeClr val="tx2"/>
                </a:solidFill>
              </a:rPr>
              <a:t>Helpful.</a:t>
            </a:r>
            <a:endParaRPr lang="en-US" sz="3200" dirty="0"/>
          </a:p>
        </p:txBody>
      </p:sp>
      <p:sp>
        <p:nvSpPr>
          <p:cNvPr id="14" name="TextBox 13">
            <a:extLst>
              <a:ext uri="{FF2B5EF4-FFF2-40B4-BE49-F238E27FC236}">
                <a16:creationId xmlns:a16="http://schemas.microsoft.com/office/drawing/2014/main" id="{B30F8711-987B-1060-4E3D-A603FC7FFFEE}"/>
              </a:ext>
            </a:extLst>
          </p:cNvPr>
          <p:cNvSpPr txBox="1"/>
          <p:nvPr/>
        </p:nvSpPr>
        <p:spPr>
          <a:xfrm>
            <a:off x="302582" y="3857179"/>
            <a:ext cx="5183818" cy="1569660"/>
          </a:xfrm>
          <a:prstGeom prst="rect">
            <a:avLst/>
          </a:prstGeom>
          <a:noFill/>
        </p:spPr>
        <p:txBody>
          <a:bodyPr wrap="square" rtlCol="0">
            <a:spAutoFit/>
          </a:bodyPr>
          <a:lstStyle/>
          <a:p>
            <a:r>
              <a:rPr lang="en-US" sz="3200" dirty="0"/>
              <a:t>Consider a career as a physical therapist or a physical therapist assistant.</a:t>
            </a:r>
          </a:p>
        </p:txBody>
      </p:sp>
    </p:spTree>
    <p:extLst>
      <p:ext uri="{BB962C8B-B14F-4D97-AF65-F5344CB8AC3E}">
        <p14:creationId xmlns:p14="http://schemas.microsoft.com/office/powerpoint/2010/main" val="334634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214F7ACA-9EC3-4267-B963-23E1A4DD8F38}"/>
              </a:ext>
            </a:extLst>
          </p:cNvPr>
          <p:cNvPicPr>
            <a:picLocks noChangeAspect="1"/>
          </p:cNvPicPr>
          <p:nvPr/>
        </p:nvPicPr>
        <p:blipFill>
          <a:blip r:embed="rId3"/>
          <a:stretch>
            <a:fillRect/>
          </a:stretch>
        </p:blipFill>
        <p:spPr>
          <a:xfrm>
            <a:off x="1066800" y="1945384"/>
            <a:ext cx="10058400" cy="2967231"/>
          </a:xfrm>
          <a:prstGeom prst="rect">
            <a:avLst/>
          </a:prstGeom>
          <a:noFill/>
        </p:spPr>
      </p:pic>
    </p:spTree>
    <p:extLst>
      <p:ext uri="{BB962C8B-B14F-4D97-AF65-F5344CB8AC3E}">
        <p14:creationId xmlns:p14="http://schemas.microsoft.com/office/powerpoint/2010/main" val="395934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5240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4AA8-057E-4B5C-A332-65F762C63C77}"/>
              </a:ext>
            </a:extLst>
          </p:cNvPr>
          <p:cNvSpPr>
            <a:spLocks noGrp="1"/>
          </p:cNvSpPr>
          <p:nvPr>
            <p:ph type="title"/>
          </p:nvPr>
        </p:nvSpPr>
        <p:spPr/>
        <p:txBody>
          <a:bodyPr/>
          <a:lstStyle/>
          <a:p>
            <a:r>
              <a:rPr lang="en-US" dirty="0"/>
              <a:t>Optional Slides to Add If Needed</a:t>
            </a:r>
          </a:p>
        </p:txBody>
      </p:sp>
    </p:spTree>
    <p:extLst>
      <p:ext uri="{BB962C8B-B14F-4D97-AF65-F5344CB8AC3E}">
        <p14:creationId xmlns:p14="http://schemas.microsoft.com/office/powerpoint/2010/main" val="122304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C15E41-BE06-4C0C-A4E5-7BD7780E5BE5}"/>
              </a:ext>
            </a:extLst>
          </p:cNvPr>
          <p:cNvSpPr txBox="1"/>
          <p:nvPr/>
        </p:nvSpPr>
        <p:spPr>
          <a:xfrm>
            <a:off x="4592211" y="2420870"/>
            <a:ext cx="3007576" cy="261610"/>
          </a:xfrm>
          <a:prstGeom prst="rect">
            <a:avLst/>
          </a:prstGeom>
          <a:noFill/>
        </p:spPr>
        <p:txBody>
          <a:bodyPr wrap="square" rtlCol="0">
            <a:spAutoFit/>
          </a:bodyPr>
          <a:lstStyle/>
          <a:p>
            <a:r>
              <a:rPr lang="en-US" sz="1050" dirty="0">
                <a:solidFill>
                  <a:schemeClr val="tx2"/>
                </a:solidFill>
              </a:rPr>
              <a:t>* Some DPT programs offer freshman entry</a:t>
            </a:r>
          </a:p>
        </p:txBody>
      </p:sp>
      <p:graphicFrame>
        <p:nvGraphicFramePr>
          <p:cNvPr id="5" name="Diagram 4">
            <a:extLst>
              <a:ext uri="{FF2B5EF4-FFF2-40B4-BE49-F238E27FC236}">
                <a16:creationId xmlns:a16="http://schemas.microsoft.com/office/drawing/2014/main" id="{0FD8119C-7F74-4865-9B30-1E99E8387AF5}"/>
              </a:ext>
            </a:extLst>
          </p:cNvPr>
          <p:cNvGraphicFramePr/>
          <p:nvPr>
            <p:extLst>
              <p:ext uri="{D42A27DB-BD31-4B8C-83A1-F6EECF244321}">
                <p14:modId xmlns:p14="http://schemas.microsoft.com/office/powerpoint/2010/main" val="182810875"/>
              </p:ext>
            </p:extLst>
          </p:nvPr>
        </p:nvGraphicFramePr>
        <p:xfrm>
          <a:off x="884816" y="864226"/>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5D6BB80-2390-4234-86C4-B18A368F1CC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41346" y="3160653"/>
            <a:ext cx="3429000" cy="2695334"/>
          </a:xfrm>
          <a:prstGeom prst="rect">
            <a:avLst/>
          </a:prstGeom>
        </p:spPr>
      </p:pic>
      <p:pic>
        <p:nvPicPr>
          <p:cNvPr id="14" name="Picture 13">
            <a:extLst>
              <a:ext uri="{FF2B5EF4-FFF2-40B4-BE49-F238E27FC236}">
                <a16:creationId xmlns:a16="http://schemas.microsoft.com/office/drawing/2014/main" id="{6486C9C6-7B2F-4A33-9349-4B0185F1235D}"/>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4262735" y="3160653"/>
            <a:ext cx="3002280" cy="2695334"/>
          </a:xfrm>
          <a:prstGeom prst="rect">
            <a:avLst/>
          </a:prstGeom>
        </p:spPr>
      </p:pic>
      <p:pic>
        <p:nvPicPr>
          <p:cNvPr id="18" name="Picture 17">
            <a:extLst>
              <a:ext uri="{FF2B5EF4-FFF2-40B4-BE49-F238E27FC236}">
                <a16:creationId xmlns:a16="http://schemas.microsoft.com/office/drawing/2014/main" id="{2B9217C0-09AC-4766-ACB7-96FDC6E4C02A}"/>
              </a:ext>
            </a:extLst>
          </p:cNvPr>
          <p:cNvPicPr>
            <a:picLocks noChangeAspect="1"/>
          </p:cNvPicPr>
          <p:nvPr/>
        </p:nvPicPr>
        <p:blipFill>
          <a:blip r:embed="rId10"/>
          <a:stretch>
            <a:fillRect/>
          </a:stretch>
        </p:blipFill>
        <p:spPr>
          <a:xfrm>
            <a:off x="7457404" y="3160653"/>
            <a:ext cx="4045531" cy="2695335"/>
          </a:xfrm>
          <a:prstGeom prst="rect">
            <a:avLst/>
          </a:prstGeom>
        </p:spPr>
      </p:pic>
      <p:sp>
        <p:nvSpPr>
          <p:cNvPr id="12" name="Title 1">
            <a:extLst>
              <a:ext uri="{FF2B5EF4-FFF2-40B4-BE49-F238E27FC236}">
                <a16:creationId xmlns:a16="http://schemas.microsoft.com/office/drawing/2014/main" id="{409D7696-188E-8530-4DD5-5E77FC05654F}"/>
              </a:ext>
            </a:extLst>
          </p:cNvPr>
          <p:cNvSpPr txBox="1">
            <a:spLocks/>
          </p:cNvSpPr>
          <p:nvPr/>
        </p:nvSpPr>
        <p:spPr>
          <a:xfrm>
            <a:off x="640080" y="457200"/>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solidFill>
                  <a:srgbClr val="179DB8"/>
                </a:solidFill>
              </a:rPr>
              <a:t>Pathway to DPT</a:t>
            </a:r>
            <a:endParaRPr lang="en-US" dirty="0"/>
          </a:p>
        </p:txBody>
      </p:sp>
    </p:spTree>
    <p:extLst>
      <p:ext uri="{BB962C8B-B14F-4D97-AF65-F5344CB8AC3E}">
        <p14:creationId xmlns:p14="http://schemas.microsoft.com/office/powerpoint/2010/main" val="3005924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81196A73-6345-481D-9E10-A124854C7E86}"/>
              </a:ext>
            </a:extLst>
          </p:cNvPr>
          <p:cNvGraphicFramePr/>
          <p:nvPr>
            <p:extLst>
              <p:ext uri="{D42A27DB-BD31-4B8C-83A1-F6EECF244321}">
                <p14:modId xmlns:p14="http://schemas.microsoft.com/office/powerpoint/2010/main" val="4273883562"/>
              </p:ext>
            </p:extLst>
          </p:nvPr>
        </p:nvGraphicFramePr>
        <p:xfrm>
          <a:off x="1092094" y="1057192"/>
          <a:ext cx="9656381" cy="1229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wall, indoor, person&#10;&#10;Description automatically generated">
            <a:extLst>
              <a:ext uri="{FF2B5EF4-FFF2-40B4-BE49-F238E27FC236}">
                <a16:creationId xmlns:a16="http://schemas.microsoft.com/office/drawing/2014/main" id="{966A9067-9CFD-4836-97AB-0BE7BDD7C68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2957" y="2869632"/>
            <a:ext cx="3578103" cy="2787154"/>
          </a:xfrm>
          <a:prstGeom prst="rect">
            <a:avLst/>
          </a:prstGeom>
        </p:spPr>
      </p:pic>
      <p:pic>
        <p:nvPicPr>
          <p:cNvPr id="11" name="Picture 10">
            <a:extLst>
              <a:ext uri="{FF2B5EF4-FFF2-40B4-BE49-F238E27FC236}">
                <a16:creationId xmlns:a16="http://schemas.microsoft.com/office/drawing/2014/main" id="{9FCB67CD-04A7-4C88-839F-41B31DC2955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11385" y="2869633"/>
            <a:ext cx="2988131" cy="2787153"/>
          </a:xfrm>
          <a:prstGeom prst="rect">
            <a:avLst/>
          </a:prstGeom>
        </p:spPr>
      </p:pic>
      <p:pic>
        <p:nvPicPr>
          <p:cNvPr id="3" name="Picture 2" descr="A picture containing person, indoor, child, child&#10;&#10;Description automatically generated">
            <a:extLst>
              <a:ext uri="{FF2B5EF4-FFF2-40B4-BE49-F238E27FC236}">
                <a16:creationId xmlns:a16="http://schemas.microsoft.com/office/drawing/2014/main" id="{AECB5B2F-D0DD-4692-B446-7CBEBCA1CD74}"/>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652969" y="2869632"/>
            <a:ext cx="3436507" cy="2787154"/>
          </a:xfrm>
          <a:prstGeom prst="rect">
            <a:avLst/>
          </a:prstGeom>
        </p:spPr>
      </p:pic>
      <p:sp>
        <p:nvSpPr>
          <p:cNvPr id="12" name="Title 1">
            <a:extLst>
              <a:ext uri="{FF2B5EF4-FFF2-40B4-BE49-F238E27FC236}">
                <a16:creationId xmlns:a16="http://schemas.microsoft.com/office/drawing/2014/main" id="{1C8B44E8-EACE-31EA-A306-4F06D564D9D0}"/>
              </a:ext>
            </a:extLst>
          </p:cNvPr>
          <p:cNvSpPr txBox="1">
            <a:spLocks/>
          </p:cNvSpPr>
          <p:nvPr/>
        </p:nvSpPr>
        <p:spPr>
          <a:xfrm>
            <a:off x="640080" y="457200"/>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solidFill>
                  <a:srgbClr val="179DB8"/>
                </a:solidFill>
              </a:rPr>
              <a:t>Pathway to PTA</a:t>
            </a:r>
            <a:endParaRPr lang="en-US" dirty="0"/>
          </a:p>
        </p:txBody>
      </p:sp>
    </p:spTree>
    <p:extLst>
      <p:ext uri="{BB962C8B-B14F-4D97-AF65-F5344CB8AC3E}">
        <p14:creationId xmlns:p14="http://schemas.microsoft.com/office/powerpoint/2010/main" val="1159042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p:txBody>
          <a:bodyPr/>
          <a:lstStyle/>
          <a:p>
            <a:r>
              <a:rPr lang="en-US" dirty="0"/>
              <a:t>Questions &amp; Answers</a:t>
            </a:r>
          </a:p>
        </p:txBody>
      </p:sp>
    </p:spTree>
    <p:extLst>
      <p:ext uri="{BB962C8B-B14F-4D97-AF65-F5344CB8AC3E}">
        <p14:creationId xmlns:p14="http://schemas.microsoft.com/office/powerpoint/2010/main" val="2779531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18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Physical Therapy Helps Baseball Player Get Back in the Game">
            <a:hlinkClick r:id="" action="ppaction://media"/>
            <a:extLst>
              <a:ext uri="{FF2B5EF4-FFF2-40B4-BE49-F238E27FC236}">
                <a16:creationId xmlns:a16="http://schemas.microsoft.com/office/drawing/2014/main" id="{3CEB0C26-4D41-4168-925C-E9412AC5CCC5}"/>
              </a:ext>
            </a:extLst>
          </p:cNvPr>
          <p:cNvPicPr>
            <a:picLocks noGrp="1" noRot="1" noChangeAspect="1"/>
          </p:cNvPicPr>
          <p:nvPr>
            <p:ph type="media" sz="quarter" idx="10"/>
            <a:videoFile r:link="rId1"/>
          </p:nvPr>
        </p:nvPicPr>
        <p:blipFill>
          <a:blip r:embed="rId4"/>
          <a:stretch>
            <a:fillRect/>
          </a:stretch>
        </p:blipFill>
        <p:spPr>
          <a:xfrm>
            <a:off x="802980" y="151002"/>
            <a:ext cx="10586040" cy="5981350"/>
          </a:xfrm>
          <a:prstGeom prst="rect">
            <a:avLst/>
          </a:prstGeom>
        </p:spPr>
      </p:pic>
    </p:spTree>
    <p:extLst>
      <p:ext uri="{BB962C8B-B14F-4D97-AF65-F5344CB8AC3E}">
        <p14:creationId xmlns:p14="http://schemas.microsoft.com/office/powerpoint/2010/main" val="295795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A Person Jogging">
            <a:hlinkClick r:id="" action="ppaction://media"/>
            <a:extLst>
              <a:ext uri="{FF2B5EF4-FFF2-40B4-BE49-F238E27FC236}">
                <a16:creationId xmlns:a16="http://schemas.microsoft.com/office/drawing/2014/main" id="{4F2B2D1E-2DE2-4B98-8DCD-D648146368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9802" y="1363571"/>
            <a:ext cx="7994708" cy="4497023"/>
          </a:xfrm>
          <a:prstGeom prst="rect">
            <a:avLst/>
          </a:prstGeom>
        </p:spPr>
      </p:pic>
      <p:sp>
        <p:nvSpPr>
          <p:cNvPr id="4" name="Title 1">
            <a:extLst>
              <a:ext uri="{FF2B5EF4-FFF2-40B4-BE49-F238E27FC236}">
                <a16:creationId xmlns:a16="http://schemas.microsoft.com/office/drawing/2014/main" id="{6618F6B1-25CB-4B75-1D1C-566168331C1F}"/>
              </a:ext>
            </a:extLst>
          </p:cNvPr>
          <p:cNvSpPr txBox="1">
            <a:spLocks/>
          </p:cNvSpPr>
          <p:nvPr/>
        </p:nvSpPr>
        <p:spPr>
          <a:xfrm>
            <a:off x="640080" y="457200"/>
            <a:ext cx="1033272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t>What Are Some Things You Do That Require Movement?</a:t>
            </a:r>
          </a:p>
        </p:txBody>
      </p:sp>
    </p:spTree>
    <p:extLst>
      <p:ext uri="{BB962C8B-B14F-4D97-AF65-F5344CB8AC3E}">
        <p14:creationId xmlns:p14="http://schemas.microsoft.com/office/powerpoint/2010/main" val="29804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FBC58F44-AE39-4DC0-A25A-9C2FA4FF8055}"/>
              </a:ext>
            </a:extLst>
          </p:cNvPr>
          <p:cNvSpPr txBox="1">
            <a:spLocks/>
          </p:cNvSpPr>
          <p:nvPr/>
        </p:nvSpPr>
        <p:spPr>
          <a:xfrm>
            <a:off x="136451" y="855677"/>
            <a:ext cx="11919098" cy="1665574"/>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pPr algn="ctr"/>
            <a:endParaRPr lang="en-US" sz="4800" dirty="0"/>
          </a:p>
        </p:txBody>
      </p:sp>
      <p:sp>
        <p:nvSpPr>
          <p:cNvPr id="6" name="TextBox 5">
            <a:extLst>
              <a:ext uri="{FF2B5EF4-FFF2-40B4-BE49-F238E27FC236}">
                <a16:creationId xmlns:a16="http://schemas.microsoft.com/office/drawing/2014/main" id="{F4CD614F-FFD4-4BA5-8A58-1017E886D8BC}"/>
              </a:ext>
            </a:extLst>
          </p:cNvPr>
          <p:cNvSpPr txBox="1"/>
          <p:nvPr/>
        </p:nvSpPr>
        <p:spPr>
          <a:xfrm>
            <a:off x="249987" y="2439649"/>
            <a:ext cx="11692026" cy="830997"/>
          </a:xfrm>
          <a:prstGeom prst="rect">
            <a:avLst/>
          </a:prstGeom>
          <a:noFill/>
        </p:spPr>
        <p:txBody>
          <a:bodyPr wrap="square">
            <a:spAutoFit/>
          </a:bodyPr>
          <a:lstStyle/>
          <a:p>
            <a:pPr algn="ctr"/>
            <a:r>
              <a:rPr lang="en-US" sz="4800" dirty="0">
                <a:solidFill>
                  <a:srgbClr val="179DB8"/>
                </a:solidFill>
              </a:rPr>
              <a:t>Physical therapy keeps people moving!</a:t>
            </a:r>
          </a:p>
        </p:txBody>
      </p:sp>
    </p:spTree>
    <p:extLst>
      <p:ext uri="{BB962C8B-B14F-4D97-AF65-F5344CB8AC3E}">
        <p14:creationId xmlns:p14="http://schemas.microsoft.com/office/powerpoint/2010/main" val="85825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46B2-3BCF-4711-BB9B-5803457A0BD3}"/>
              </a:ext>
            </a:extLst>
          </p:cNvPr>
          <p:cNvSpPr>
            <a:spLocks noGrp="1"/>
          </p:cNvSpPr>
          <p:nvPr>
            <p:ph type="title"/>
          </p:nvPr>
        </p:nvSpPr>
        <p:spPr>
          <a:xfrm>
            <a:off x="7930427" y="1464283"/>
            <a:ext cx="4041123" cy="3182874"/>
          </a:xfrm>
        </p:spPr>
        <p:txBody>
          <a:bodyPr>
            <a:normAutofit/>
          </a:bodyPr>
          <a:lstStyle/>
          <a:p>
            <a:br>
              <a:rPr lang="en-US" sz="3600" b="1" dirty="0"/>
            </a:br>
            <a:br>
              <a:rPr lang="en-US" sz="3600" dirty="0"/>
            </a:br>
            <a:r>
              <a:rPr lang="en-US" sz="3600" dirty="0"/>
              <a:t>Physical therapy helps you improve</a:t>
            </a:r>
            <a:br>
              <a:rPr lang="en-US" sz="3600" dirty="0"/>
            </a:br>
            <a:r>
              <a:rPr lang="en-US" sz="3600" dirty="0"/>
              <a:t>body control and movement patterns.</a:t>
            </a:r>
          </a:p>
        </p:txBody>
      </p:sp>
      <p:pic>
        <p:nvPicPr>
          <p:cNvPr id="6" name="Picture 5" descr="A picture containing person, person&#10;&#10;Description automatically generated">
            <a:extLst>
              <a:ext uri="{FF2B5EF4-FFF2-40B4-BE49-F238E27FC236}">
                <a16:creationId xmlns:a16="http://schemas.microsoft.com/office/drawing/2014/main" id="{9D6B1FF7-3A7D-40F1-9AAE-77727B5AC731}"/>
              </a:ext>
            </a:extLst>
          </p:cNvPr>
          <p:cNvPicPr>
            <a:picLocks noChangeAspect="1"/>
          </p:cNvPicPr>
          <p:nvPr/>
        </p:nvPicPr>
        <p:blipFill>
          <a:blip r:embed="rId3"/>
          <a:stretch>
            <a:fillRect/>
          </a:stretch>
        </p:blipFill>
        <p:spPr>
          <a:xfrm>
            <a:off x="0" y="751805"/>
            <a:ext cx="7709001" cy="5136121"/>
          </a:xfrm>
          <a:prstGeom prst="rect">
            <a:avLst/>
          </a:prstGeom>
        </p:spPr>
      </p:pic>
    </p:spTree>
    <p:extLst>
      <p:ext uri="{BB962C8B-B14F-4D97-AF65-F5344CB8AC3E}">
        <p14:creationId xmlns:p14="http://schemas.microsoft.com/office/powerpoint/2010/main" val="226863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156B81-2758-46DA-A57B-5B5C10B1B4B0}"/>
              </a:ext>
            </a:extLst>
          </p:cNvPr>
          <p:cNvSpPr txBox="1">
            <a:spLocks/>
          </p:cNvSpPr>
          <p:nvPr/>
        </p:nvSpPr>
        <p:spPr>
          <a:xfrm>
            <a:off x="8084190" y="2155254"/>
            <a:ext cx="4107810" cy="520322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3600" dirty="0"/>
              <a:t>Physical therapy</a:t>
            </a:r>
            <a:br>
              <a:rPr lang="en-US" sz="4400" dirty="0"/>
            </a:br>
            <a:r>
              <a:rPr lang="en-US" sz="3600" dirty="0"/>
              <a:t>increases </a:t>
            </a:r>
            <a:br>
              <a:rPr lang="en-US" sz="3600" dirty="0"/>
            </a:br>
            <a:r>
              <a:rPr lang="en-US" sz="3600" dirty="0"/>
              <a:t>flexibility and </a:t>
            </a:r>
            <a:br>
              <a:rPr lang="en-US" sz="3600" dirty="0"/>
            </a:br>
            <a:r>
              <a:rPr lang="en-US" sz="3600" dirty="0"/>
              <a:t>joint movement.</a:t>
            </a:r>
            <a:endParaRPr lang="en-US" dirty="0"/>
          </a:p>
        </p:txBody>
      </p:sp>
      <p:pic>
        <p:nvPicPr>
          <p:cNvPr id="4" name="Picture 3" descr="A picture containing person, indoor&#10;&#10;Description automatically generated">
            <a:extLst>
              <a:ext uri="{FF2B5EF4-FFF2-40B4-BE49-F238E27FC236}">
                <a16:creationId xmlns:a16="http://schemas.microsoft.com/office/drawing/2014/main" id="{F9CB4970-EB9A-4224-B918-BB43532DCEC5}"/>
              </a:ext>
            </a:extLst>
          </p:cNvPr>
          <p:cNvPicPr>
            <a:picLocks noChangeAspect="1"/>
          </p:cNvPicPr>
          <p:nvPr/>
        </p:nvPicPr>
        <p:blipFill>
          <a:blip r:embed="rId3"/>
          <a:stretch>
            <a:fillRect/>
          </a:stretch>
        </p:blipFill>
        <p:spPr>
          <a:xfrm>
            <a:off x="0" y="714760"/>
            <a:ext cx="7708999" cy="5136121"/>
          </a:xfrm>
          <a:prstGeom prst="rect">
            <a:avLst/>
          </a:prstGeom>
        </p:spPr>
      </p:pic>
    </p:spTree>
    <p:extLst>
      <p:ext uri="{BB962C8B-B14F-4D97-AF65-F5344CB8AC3E}">
        <p14:creationId xmlns:p14="http://schemas.microsoft.com/office/powerpoint/2010/main" val="90851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84912AF4-BA25-4D0F-8143-0BC5F624EE81}"/>
              </a:ext>
            </a:extLst>
          </p:cNvPr>
          <p:cNvPicPr>
            <a:picLocks noChangeAspect="1"/>
          </p:cNvPicPr>
          <p:nvPr/>
        </p:nvPicPr>
        <p:blipFill>
          <a:blip r:embed="rId3"/>
          <a:stretch>
            <a:fillRect/>
          </a:stretch>
        </p:blipFill>
        <p:spPr>
          <a:xfrm>
            <a:off x="0" y="627078"/>
            <a:ext cx="7759361" cy="5169674"/>
          </a:xfrm>
          <a:prstGeom prst="rect">
            <a:avLst/>
          </a:prstGeom>
        </p:spPr>
      </p:pic>
      <p:sp>
        <p:nvSpPr>
          <p:cNvPr id="4" name="Title 1">
            <a:extLst>
              <a:ext uri="{FF2B5EF4-FFF2-40B4-BE49-F238E27FC236}">
                <a16:creationId xmlns:a16="http://schemas.microsoft.com/office/drawing/2014/main" id="{E798B5E0-E481-465F-A7A7-87F37292F0FE}"/>
              </a:ext>
            </a:extLst>
          </p:cNvPr>
          <p:cNvSpPr txBox="1">
            <a:spLocks/>
          </p:cNvSpPr>
          <p:nvPr/>
        </p:nvSpPr>
        <p:spPr>
          <a:xfrm>
            <a:off x="8084190" y="1966586"/>
            <a:ext cx="4107810" cy="351299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3600" dirty="0"/>
              <a:t>Physical therapy</a:t>
            </a:r>
            <a:br>
              <a:rPr lang="en-US" sz="3600" dirty="0"/>
            </a:br>
            <a:r>
              <a:rPr lang="en-US" sz="3600" dirty="0"/>
              <a:t>teaches people </a:t>
            </a:r>
          </a:p>
          <a:p>
            <a:r>
              <a:rPr lang="en-US" sz="3600" dirty="0"/>
              <a:t>how to move </a:t>
            </a:r>
          </a:p>
          <a:p>
            <a:r>
              <a:rPr lang="en-US" sz="3600" dirty="0"/>
              <a:t>with assistive devices.</a:t>
            </a:r>
          </a:p>
        </p:txBody>
      </p:sp>
    </p:spTree>
    <p:extLst>
      <p:ext uri="{BB962C8B-B14F-4D97-AF65-F5344CB8AC3E}">
        <p14:creationId xmlns:p14="http://schemas.microsoft.com/office/powerpoint/2010/main" val="2727816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a baby&#10;&#10;Description automatically generated with low confidence">
            <a:extLst>
              <a:ext uri="{FF2B5EF4-FFF2-40B4-BE49-F238E27FC236}">
                <a16:creationId xmlns:a16="http://schemas.microsoft.com/office/drawing/2014/main" id="{C5FACE32-F556-4FF6-9BAD-B85D77BC98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34"/>
          <a:stretch/>
        </p:blipFill>
        <p:spPr>
          <a:xfrm>
            <a:off x="297050" y="3426564"/>
            <a:ext cx="2197015" cy="2579779"/>
          </a:xfrm>
          <a:prstGeom prst="rect">
            <a:avLst/>
          </a:prstGeom>
        </p:spPr>
      </p:pic>
      <p:sp>
        <p:nvSpPr>
          <p:cNvPr id="3" name="Content Placeholder 7">
            <a:extLst>
              <a:ext uri="{FF2B5EF4-FFF2-40B4-BE49-F238E27FC236}">
                <a16:creationId xmlns:a16="http://schemas.microsoft.com/office/drawing/2014/main" id="{578D8CC8-9C6F-498C-B1D0-984E255D5994}"/>
              </a:ext>
            </a:extLst>
          </p:cNvPr>
          <p:cNvSpPr txBox="1">
            <a:spLocks/>
          </p:cNvSpPr>
          <p:nvPr/>
        </p:nvSpPr>
        <p:spPr>
          <a:xfrm>
            <a:off x="664410" y="1363670"/>
            <a:ext cx="10887510" cy="914398"/>
          </a:xfrm>
          <a:prstGeom prst="rect">
            <a:avLst/>
          </a:prstGeom>
        </p:spPr>
        <p:txBody>
          <a:bodyPr vert="horz" lIns="0" tIns="0" rIns="0" bIns="0" rtlCol="0">
            <a:normAutofit fontScale="92500"/>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t>Anyone who moves … which means EVERYONE!</a:t>
            </a:r>
          </a:p>
        </p:txBody>
      </p:sp>
      <p:pic>
        <p:nvPicPr>
          <p:cNvPr id="4" name="Picture 3" descr="A picture containing indoor, floor, person, wall&#10;&#10;Description automatically generated">
            <a:extLst>
              <a:ext uri="{FF2B5EF4-FFF2-40B4-BE49-F238E27FC236}">
                <a16:creationId xmlns:a16="http://schemas.microsoft.com/office/drawing/2014/main" id="{31526F08-F1C7-4B73-9552-3AE32A87459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040364" y="3431432"/>
            <a:ext cx="2564490" cy="2567212"/>
          </a:xfrm>
          <a:prstGeom prst="rect">
            <a:avLst/>
          </a:prstGeom>
        </p:spPr>
      </p:pic>
      <p:pic>
        <p:nvPicPr>
          <p:cNvPr id="5" name="Picture 4">
            <a:extLst>
              <a:ext uri="{FF2B5EF4-FFF2-40B4-BE49-F238E27FC236}">
                <a16:creationId xmlns:a16="http://schemas.microsoft.com/office/drawing/2014/main" id="{ADFB2F4B-162E-46ED-A0BE-80CA3471B3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64317" y="3431432"/>
            <a:ext cx="2033618" cy="2567212"/>
          </a:xfrm>
          <a:prstGeom prst="rect">
            <a:avLst/>
          </a:prstGeom>
        </p:spPr>
      </p:pic>
      <p:pic>
        <p:nvPicPr>
          <p:cNvPr id="7" name="Picture 6" descr="A picture containing person, indoor, female&#10;&#10;Description automatically generated">
            <a:extLst>
              <a:ext uri="{FF2B5EF4-FFF2-40B4-BE49-F238E27FC236}">
                <a16:creationId xmlns:a16="http://schemas.microsoft.com/office/drawing/2014/main" id="{27E9F735-669E-4409-A81B-50B900E901E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757398" y="3431432"/>
            <a:ext cx="1931921" cy="2561263"/>
          </a:xfrm>
          <a:prstGeom prst="rect">
            <a:avLst/>
          </a:prstGeom>
        </p:spPr>
      </p:pic>
      <p:pic>
        <p:nvPicPr>
          <p:cNvPr id="8" name="Picture 7" descr="A picture containing indoor, floor, person&#10;&#10;Description automatically generated">
            <a:extLst>
              <a:ext uri="{FF2B5EF4-FFF2-40B4-BE49-F238E27FC236}">
                <a16:creationId xmlns:a16="http://schemas.microsoft.com/office/drawing/2014/main" id="{82DD56F2-8F60-414E-B176-144A39DED4C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568701" y="3431436"/>
            <a:ext cx="2412200" cy="2567208"/>
          </a:xfrm>
          <a:prstGeom prst="rect">
            <a:avLst/>
          </a:prstGeom>
        </p:spPr>
      </p:pic>
      <p:sp>
        <p:nvSpPr>
          <p:cNvPr id="9" name="TextBox 8">
            <a:extLst>
              <a:ext uri="{FF2B5EF4-FFF2-40B4-BE49-F238E27FC236}">
                <a16:creationId xmlns:a16="http://schemas.microsoft.com/office/drawing/2014/main" id="{BA819AA9-F7B5-4C73-BEBF-60D6079144AC}"/>
              </a:ext>
            </a:extLst>
          </p:cNvPr>
          <p:cNvSpPr txBox="1"/>
          <p:nvPr/>
        </p:nvSpPr>
        <p:spPr>
          <a:xfrm>
            <a:off x="646545" y="2599973"/>
            <a:ext cx="2564490" cy="584775"/>
          </a:xfrm>
          <a:prstGeom prst="rect">
            <a:avLst/>
          </a:prstGeom>
          <a:noFill/>
        </p:spPr>
        <p:txBody>
          <a:bodyPr wrap="square" rtlCol="0">
            <a:spAutoFit/>
          </a:bodyPr>
          <a:lstStyle/>
          <a:p>
            <a:r>
              <a:rPr lang="en-US" sz="3200" dirty="0">
                <a:solidFill>
                  <a:srgbClr val="179DB8"/>
                </a:solidFill>
              </a:rPr>
              <a:t>Younger</a:t>
            </a:r>
            <a:endParaRPr lang="en-US" sz="2400" dirty="0">
              <a:solidFill>
                <a:srgbClr val="179DB8"/>
              </a:solidFill>
            </a:endParaRPr>
          </a:p>
        </p:txBody>
      </p:sp>
      <p:sp>
        <p:nvSpPr>
          <p:cNvPr id="10" name="TextBox 9">
            <a:extLst>
              <a:ext uri="{FF2B5EF4-FFF2-40B4-BE49-F238E27FC236}">
                <a16:creationId xmlns:a16="http://schemas.microsoft.com/office/drawing/2014/main" id="{CB793516-AD93-4345-B7AB-12B622923FD5}"/>
              </a:ext>
            </a:extLst>
          </p:cNvPr>
          <p:cNvSpPr txBox="1"/>
          <p:nvPr/>
        </p:nvSpPr>
        <p:spPr>
          <a:xfrm>
            <a:off x="10151153" y="2594025"/>
            <a:ext cx="1353056" cy="584775"/>
          </a:xfrm>
          <a:prstGeom prst="rect">
            <a:avLst/>
          </a:prstGeom>
          <a:noFill/>
        </p:spPr>
        <p:txBody>
          <a:bodyPr wrap="square" rtlCol="0">
            <a:spAutoFit/>
          </a:bodyPr>
          <a:lstStyle/>
          <a:p>
            <a:r>
              <a:rPr lang="en-US" sz="3200" dirty="0">
                <a:solidFill>
                  <a:srgbClr val="179DB8"/>
                </a:solidFill>
              </a:rPr>
              <a:t>Older</a:t>
            </a:r>
          </a:p>
        </p:txBody>
      </p:sp>
      <p:cxnSp>
        <p:nvCxnSpPr>
          <p:cNvPr id="11" name="Straight Arrow Connector 10">
            <a:extLst>
              <a:ext uri="{FF2B5EF4-FFF2-40B4-BE49-F238E27FC236}">
                <a16:creationId xmlns:a16="http://schemas.microsoft.com/office/drawing/2014/main" id="{AAF2CE7C-B0E3-4C18-9F68-3545578E0DAD}"/>
              </a:ext>
            </a:extLst>
          </p:cNvPr>
          <p:cNvCxnSpPr>
            <a:cxnSpLocks/>
          </p:cNvCxnSpPr>
          <p:nvPr/>
        </p:nvCxnSpPr>
        <p:spPr>
          <a:xfrm>
            <a:off x="2503379" y="2892360"/>
            <a:ext cx="7497871"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2CB74AB-2AFD-D4EC-F5E1-740FA48E1ABC}"/>
              </a:ext>
            </a:extLst>
          </p:cNvPr>
          <p:cNvSpPr txBox="1">
            <a:spLocks/>
          </p:cNvSpPr>
          <p:nvPr/>
        </p:nvSpPr>
        <p:spPr>
          <a:xfrm>
            <a:off x="640080" y="457200"/>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t>Who Can Benefit From Physical Therapy?</a:t>
            </a:r>
          </a:p>
        </p:txBody>
      </p:sp>
    </p:spTree>
    <p:extLst>
      <p:ext uri="{BB962C8B-B14F-4D97-AF65-F5344CB8AC3E}">
        <p14:creationId xmlns:p14="http://schemas.microsoft.com/office/powerpoint/2010/main" val="223784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A Widescreen Template_2022" id="{80F4BD25-5EB7-4A44-8A45-E544F7E37833}" vid="{0C51AF0F-6CB1-CA4E-8E1C-401C079AF8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APTA Widescreen Template_2022</Template>
  <TotalTime>19604</TotalTime>
  <Words>2273</Words>
  <Application>Microsoft Office PowerPoint</Application>
  <PresentationFormat>Widescreen</PresentationFormat>
  <Paragraphs>193</Paragraphs>
  <Slides>25</Slides>
  <Notes>21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Courier New</vt:lpstr>
      <vt:lpstr>Symbol</vt:lpstr>
      <vt:lpstr>Wingdings</vt:lpstr>
      <vt:lpstr>APTA Template</vt:lpstr>
      <vt:lpstr>Physical Therapy Moves Me!</vt:lpstr>
      <vt:lpstr>PowerPoint Presentation</vt:lpstr>
      <vt:lpstr>PowerPoint Presentation</vt:lpstr>
      <vt:lpstr>PowerPoint Presentation</vt:lpstr>
      <vt:lpstr>PowerPoint Presentation</vt:lpstr>
      <vt:lpstr>  Physical therapy helps you improve body control and movement patterns.</vt:lpstr>
      <vt:lpstr>PowerPoint Presentation</vt:lpstr>
      <vt:lpstr>PowerPoint Presentation</vt:lpstr>
      <vt:lpstr>PowerPoint Presentation</vt:lpstr>
      <vt:lpstr>Movement Break</vt:lpstr>
      <vt:lpstr>PowerPoint Presentation</vt:lpstr>
      <vt:lpstr>PowerPoint Presentation</vt:lpstr>
      <vt:lpstr>Physical Therapy Treatment</vt:lpstr>
      <vt:lpstr>How Do PTs and PTAs Treat Patients?</vt:lpstr>
      <vt:lpstr>How Do PTs and PTAs Treat Patients?</vt:lpstr>
      <vt:lpstr>How Do PTs and PTAs treat Patients?</vt:lpstr>
      <vt:lpstr>PowerPoint Presentation</vt:lpstr>
      <vt:lpstr>PowerPoint Presentation</vt:lpstr>
      <vt:lpstr>If You Like Being:</vt:lpstr>
      <vt:lpstr>Thank You</vt:lpstr>
      <vt:lpstr>Optional Slides to Add If Needed</vt:lpstr>
      <vt:lpstr>PowerPoint Presentation</vt:lpstr>
      <vt:lpstr>PowerPoint Presentation</vt:lpstr>
      <vt:lpstr>Questions &amp; Answers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Therapy Moves Me!</dc:title>
  <dc:creator>Shackleford, Mya</dc:creator>
  <cp:lastModifiedBy>Shackleford, Mya</cp:lastModifiedBy>
  <cp:revision>10</cp:revision>
  <dcterms:created xsi:type="dcterms:W3CDTF">2022-01-26T17:29:58Z</dcterms:created>
  <dcterms:modified xsi:type="dcterms:W3CDTF">2022-07-01T15:26:13Z</dcterms:modified>
</cp:coreProperties>
</file>