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4"/>
  </p:sldMasterIdLst>
  <p:notesMasterIdLst>
    <p:notesMasterId r:id="rId22"/>
  </p:notesMasterIdLst>
  <p:handoutMasterIdLst>
    <p:handoutMasterId r:id="rId23"/>
  </p:handoutMasterIdLst>
  <p:sldIdLst>
    <p:sldId id="2650" r:id="rId5"/>
    <p:sldId id="2663" r:id="rId6"/>
    <p:sldId id="2623" r:id="rId7"/>
    <p:sldId id="2651" r:id="rId8"/>
    <p:sldId id="2652" r:id="rId9"/>
    <p:sldId id="2653" r:id="rId10"/>
    <p:sldId id="2654" r:id="rId11"/>
    <p:sldId id="2655" r:id="rId12"/>
    <p:sldId id="2656" r:id="rId13"/>
    <p:sldId id="2657" r:id="rId14"/>
    <p:sldId id="2664" r:id="rId15"/>
    <p:sldId id="2658" r:id="rId16"/>
    <p:sldId id="2659" r:id="rId17"/>
    <p:sldId id="2660" r:id="rId18"/>
    <p:sldId id="2661" r:id="rId19"/>
    <p:sldId id="2662" r:id="rId20"/>
    <p:sldId id="258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87"/>
    <a:srgbClr val="000000"/>
    <a:srgbClr val="DAE79B"/>
    <a:srgbClr val="D8E785"/>
    <a:srgbClr val="D0DB37"/>
    <a:srgbClr val="CDDA03"/>
    <a:srgbClr val="626569"/>
    <a:srgbClr val="636569"/>
    <a:srgbClr val="6E7BA0"/>
    <a:srgbClr val="B7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7"/>
    <p:restoredTop sz="94195"/>
  </p:normalViewPr>
  <p:slideViewPr>
    <p:cSldViewPr snapToGrid="0">
      <p:cViewPr varScale="1">
        <p:scale>
          <a:sx n="87" d="100"/>
          <a:sy n="87" d="100"/>
        </p:scale>
        <p:origin x="1080" y="7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5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10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100" Type="http://customschemas.google.com/relationships/presentationmetadata" Target="metadata"/><Relationship Id="rId10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06" y="0"/>
            <a:ext cx="915443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00096-3269-7FDD-AA93-0678B08538F7}"/>
              </a:ext>
            </a:extLst>
          </p:cNvPr>
          <p:cNvSpPr/>
          <p:nvPr userDrawn="1"/>
        </p:nvSpPr>
        <p:spPr>
          <a:xfrm rot="10800000">
            <a:off x="-10430" y="-2"/>
            <a:ext cx="9154430" cy="514350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0" i="0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2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FB4C6A-46EC-6011-F837-F6E497621CF3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Google Shape;540;g92c1b8851f_1_200">
            <a:extLst>
              <a:ext uri="{FF2B5EF4-FFF2-40B4-BE49-F238E27FC236}">
                <a16:creationId xmlns:a16="http://schemas.microsoft.com/office/drawing/2014/main" id="{4823ADD2-C1FB-BA4F-B0F3-DD4BF93169AE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10430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6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DF35C-9333-4743-7A40-F770AE7B53B7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Google Shape;540;g92c1b8851f_1_200">
            <a:extLst>
              <a:ext uri="{FF2B5EF4-FFF2-40B4-BE49-F238E27FC236}">
                <a16:creationId xmlns:a16="http://schemas.microsoft.com/office/drawing/2014/main" id="{DF64F279-B3DA-644E-9F81-16FD0749F6E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2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7B74E8-1FC9-E54B-8FF2-95230CBAF3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 descr="A picture containing table, indoor, sitting, computer&#10;&#10;Description automatically generated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2A804C-A1BF-85C4-CF65-2852FD3A6461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29631-7515-6C42-99B5-441D751B90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674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7D9088-91CF-F5D3-180D-A405A85F5386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82A6B-4A7F-704E-9E44-C11EBBF958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"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C2137E-623B-39F2-6B39-3E718D7B977E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7F4F93-D34A-814F-B985-0B4375AA23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 descr="A view of a stone building&#10;&#10;Description automatically generated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4507F7-7679-18EC-C1B6-EF52479742DC}"/>
              </a:ext>
            </a:extLst>
          </p:cNvPr>
          <p:cNvSpPr/>
          <p:nvPr userDrawn="1"/>
        </p:nvSpPr>
        <p:spPr>
          <a:xfrm>
            <a:off x="0" y="2788171"/>
            <a:ext cx="9144000" cy="1605598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124710-F4BC-754C-AB11-3297E8DBD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F3D6EC-251E-5936-06D5-D0FE8111F94E}"/>
              </a:ext>
            </a:extLst>
          </p:cNvPr>
          <p:cNvSpPr/>
          <p:nvPr userDrawn="1"/>
        </p:nvSpPr>
        <p:spPr>
          <a:xfrm>
            <a:off x="0" y="2788171"/>
            <a:ext cx="9144000" cy="1605598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A6536D-B484-8343-950A-C2A9AAB152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0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t="12342" b="4628"/>
          <a:stretch/>
        </p:blipFill>
        <p:spPr bwMode="auto">
          <a:xfrm>
            <a:off x="0" y="0"/>
            <a:ext cx="91479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06A96-98AE-DC18-5CF5-3D19D9823FD4}"/>
              </a:ext>
            </a:extLst>
          </p:cNvPr>
          <p:cNvSpPr/>
          <p:nvPr userDrawn="1"/>
        </p:nvSpPr>
        <p:spPr>
          <a:xfrm>
            <a:off x="0" y="2788171"/>
            <a:ext cx="9144000" cy="1605598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81DAD8-307D-754E-AFC6-80F144993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DF39D3-4D50-BCC7-1BF4-7D99BF9E3FC5}"/>
              </a:ext>
            </a:extLst>
          </p:cNvPr>
          <p:cNvSpPr/>
          <p:nvPr userDrawn="1"/>
        </p:nvSpPr>
        <p:spPr>
          <a:xfrm rot="10800000">
            <a:off x="-10430" y="-3"/>
            <a:ext cx="9154430" cy="514350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Google Shape;540;g92c1b8851f_1_200">
            <a:extLst>
              <a:ext uri="{FF2B5EF4-FFF2-40B4-BE49-F238E27FC236}">
                <a16:creationId xmlns:a16="http://schemas.microsoft.com/office/drawing/2014/main" id="{DF64F279-B3DA-644E-9F81-16FD0749F6E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36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993913"/>
            <a:ext cx="8651946" cy="36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2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73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23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905EF-0A33-D442-9113-A366133C864D}"/>
              </a:ext>
            </a:extLst>
          </p:cNvPr>
          <p:cNvSpPr txBox="1"/>
          <p:nvPr userDrawn="1"/>
        </p:nvSpPr>
        <p:spPr>
          <a:xfrm>
            <a:off x="0" y="-655824"/>
            <a:ext cx="58843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There is a white gradient box on top of the picture that gives the fade to white look.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Right click the gradient FIRST, select “send to back”.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Once your picture is added, right click the picture SECOND and select “send to back”. 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92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9"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1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058192"/>
            <a:ext cx="9303542" cy="3667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98578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498E1E-F7C0-2D97-E61B-8B8AE517FFDC}"/>
              </a:ext>
            </a:extLst>
          </p:cNvPr>
          <p:cNvSpPr/>
          <p:nvPr userDrawn="1"/>
        </p:nvSpPr>
        <p:spPr>
          <a:xfrm rot="10800000">
            <a:off x="-10430" y="0"/>
            <a:ext cx="9154430" cy="514350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37465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2895428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3864695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</p:spTree>
    <p:extLst>
      <p:ext uri="{BB962C8B-B14F-4D97-AF65-F5344CB8AC3E}">
        <p14:creationId xmlns:p14="http://schemas.microsoft.com/office/powerpoint/2010/main" val="2613952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158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674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980A0F-7C6E-E4D1-D0E5-B66AA6A03008}"/>
              </a:ext>
            </a:extLst>
          </p:cNvPr>
          <p:cNvSpPr/>
          <p:nvPr userDrawn="1"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476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980A0F-7C6E-E4D1-D0E5-B66AA6A03008}"/>
              </a:ext>
            </a:extLst>
          </p:cNvPr>
          <p:cNvSpPr/>
          <p:nvPr userDrawn="1"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180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980A0F-7C6E-E4D1-D0E5-B66AA6A03008}"/>
              </a:ext>
            </a:extLst>
          </p:cNvPr>
          <p:cNvSpPr/>
          <p:nvPr userDrawn="1"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107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980A0F-7C6E-E4D1-D0E5-B66AA6A03008}"/>
              </a:ext>
            </a:extLst>
          </p:cNvPr>
          <p:cNvSpPr/>
          <p:nvPr userDrawn="1"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7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 descr="A picture containing grass, outdoor, field, building&#10;&#10;Description automatically generated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E758-29C0-3DA8-1465-00EDD928AC5A}"/>
              </a:ext>
            </a:extLst>
          </p:cNvPr>
          <p:cNvSpPr/>
          <p:nvPr userDrawn="1"/>
        </p:nvSpPr>
        <p:spPr>
          <a:xfrm rot="10800000">
            <a:off x="-10430" y="0"/>
            <a:ext cx="9154430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Google Shape;540;g92c1b8851f_1_200">
            <a:extLst>
              <a:ext uri="{FF2B5EF4-FFF2-40B4-BE49-F238E27FC236}">
                <a16:creationId xmlns:a16="http://schemas.microsoft.com/office/drawing/2014/main" id="{151EC1EC-FCF5-6D4D-8001-FD884AD9561B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02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224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4" y="0"/>
            <a:ext cx="4974956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05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747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4" y="0"/>
            <a:ext cx="4974956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764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110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4" y="0"/>
            <a:ext cx="4974956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421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1C285663-FDE4-DA4D-A722-1CC5C0A6DDBA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75081" y="487109"/>
            <a:ext cx="2345932" cy="391528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66862" y="487107"/>
            <a:ext cx="2550744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866862" y="2501377"/>
            <a:ext cx="2550744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4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B7B8A4-EC29-A943-BC46-8978724BACA6}"/>
              </a:ext>
            </a:extLst>
          </p:cNvPr>
          <p:cNvSpPr txBox="1"/>
          <p:nvPr userDrawn="1"/>
        </p:nvSpPr>
        <p:spPr>
          <a:xfrm>
            <a:off x="0" y="-583404"/>
            <a:ext cx="5528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Drag picture to placeholder or click icon to add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Once pictures are added, right click on each one and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173004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545;g92c1b8851f_1_208">
            <a:extLst>
              <a:ext uri="{FF2B5EF4-FFF2-40B4-BE49-F238E27FC236}">
                <a16:creationId xmlns:a16="http://schemas.microsoft.com/office/drawing/2014/main" id="{485A50B2-FDA9-B142-BCD5-D22D574B6B5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5939" y="404622"/>
            <a:ext cx="4197096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2571750"/>
            <a:ext cx="4197096" cy="201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2663764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3423033"/>
            <a:ext cx="3717463" cy="100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560260" y="3150917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8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560260" y="3150917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545;g92c1b8851f_1_208">
            <a:extLst>
              <a:ext uri="{FF2B5EF4-FFF2-40B4-BE49-F238E27FC236}">
                <a16:creationId xmlns:a16="http://schemas.microsoft.com/office/drawing/2014/main" id="{485A50B2-FDA9-B142-BCD5-D22D574B6B5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5939" y="404622"/>
            <a:ext cx="4197096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2663764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3423033"/>
            <a:ext cx="3717463" cy="100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06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F9C930-F26F-43DB-7593-EEB689BC0841}"/>
              </a:ext>
            </a:extLst>
          </p:cNvPr>
          <p:cNvSpPr/>
          <p:nvPr userDrawn="1"/>
        </p:nvSpPr>
        <p:spPr>
          <a:xfrm rot="10800000">
            <a:off x="-10430" y="0"/>
            <a:ext cx="9154430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Google Shape;540;g92c1b8851f_1_200">
            <a:extLst>
              <a:ext uri="{FF2B5EF4-FFF2-40B4-BE49-F238E27FC236}">
                <a16:creationId xmlns:a16="http://schemas.microsoft.com/office/drawing/2014/main" id="{4823ADD2-C1FB-BA4F-B0F3-DD4BF93169AE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0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82705" y="1233915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2603597" y="0"/>
            <a:ext cx="6585775" cy="51435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0" name="Google Shape;545;g92c1b8851f_1_208">
            <a:extLst>
              <a:ext uri="{FF2B5EF4-FFF2-40B4-BE49-F238E27FC236}">
                <a16:creationId xmlns:a16="http://schemas.microsoft.com/office/drawing/2014/main" id="{3FA8CECE-026F-6949-8B18-21A7000925C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958888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Google Shape;545;g92c1b8851f_1_208">
            <a:extLst>
              <a:ext uri="{FF2B5EF4-FFF2-40B4-BE49-F238E27FC236}">
                <a16:creationId xmlns:a16="http://schemas.microsoft.com/office/drawing/2014/main" id="{64518CC7-BB04-6C4E-B4D2-B428B77CFE4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2958888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5081" y="588723"/>
            <a:ext cx="191440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75081" y="1487736"/>
            <a:ext cx="1914409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400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000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070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62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803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728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 descr="A picture containing person, window, holding, person&#10;&#10;Description automatically generated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9"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697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74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D2CB5-6148-1ED4-896C-E8727FD8E8FD}"/>
              </a:ext>
            </a:extLst>
          </p:cNvPr>
          <p:cNvSpPr/>
          <p:nvPr userDrawn="1"/>
        </p:nvSpPr>
        <p:spPr>
          <a:xfrm rot="10800000">
            <a:off x="-10430" y="0"/>
            <a:ext cx="9154430" cy="514350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08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39224" cy="5143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0E7478-951D-3900-3459-787022331F73}"/>
              </a:ext>
            </a:extLst>
          </p:cNvPr>
          <p:cNvSpPr/>
          <p:nvPr userDrawn="1"/>
        </p:nvSpPr>
        <p:spPr>
          <a:xfrm rot="10800000">
            <a:off x="-10430" y="-2"/>
            <a:ext cx="9154430" cy="514350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0" i="0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72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 descr="A picture containing person, window, holding, person&#10;&#10;Description automatically generated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ED00B8-4248-6D38-B28B-282735084847}"/>
              </a:ext>
            </a:extLst>
          </p:cNvPr>
          <p:cNvSpPr/>
          <p:nvPr userDrawn="1"/>
        </p:nvSpPr>
        <p:spPr>
          <a:xfrm rot="10800000">
            <a:off x="-10430" y="0"/>
            <a:ext cx="9154430" cy="514350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0" i="0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817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9"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10430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4DF35C-9333-4743-7A40-F770AE7B53B7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Google Shape;540;g92c1b8851f_1_200">
            <a:extLst>
              <a:ext uri="{FF2B5EF4-FFF2-40B4-BE49-F238E27FC236}">
                <a16:creationId xmlns:a16="http://schemas.microsoft.com/office/drawing/2014/main" id="{DF64F279-B3DA-644E-9F81-16FD0749F6E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 descr="A picture containing grass, outdoor, field, building&#10;&#10;Description automatically generated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94F2ED-A12B-A959-FC94-CCA646BFD049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Google Shape;540;g92c1b8851f_1_200">
            <a:extLst>
              <a:ext uri="{FF2B5EF4-FFF2-40B4-BE49-F238E27FC236}">
                <a16:creationId xmlns:a16="http://schemas.microsoft.com/office/drawing/2014/main" id="{151EC1EC-FCF5-6D4D-8001-FD884AD9561B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3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88" r:id="rId1"/>
    <p:sldLayoutId id="2147483899" r:id="rId2"/>
    <p:sldLayoutId id="2147483891" r:id="rId3"/>
    <p:sldLayoutId id="2147483806" r:id="rId4"/>
    <p:sldLayoutId id="2147483807" r:id="rId5"/>
    <p:sldLayoutId id="2147483889" r:id="rId6"/>
    <p:sldLayoutId id="2147483800" r:id="rId7"/>
    <p:sldLayoutId id="2147483804" r:id="rId8"/>
    <p:sldLayoutId id="2147483893" r:id="rId9"/>
    <p:sldLayoutId id="2147483894" r:id="rId10"/>
    <p:sldLayoutId id="2147483909" r:id="rId11"/>
    <p:sldLayoutId id="2147483910" r:id="rId12"/>
    <p:sldLayoutId id="2147483812" r:id="rId13"/>
    <p:sldLayoutId id="2147483846" r:id="rId14"/>
    <p:sldLayoutId id="2147483879" r:id="rId15"/>
    <p:sldLayoutId id="2147483883" r:id="rId16"/>
    <p:sldLayoutId id="2147483839" r:id="rId17"/>
    <p:sldLayoutId id="2147483845" r:id="rId18"/>
    <p:sldLayoutId id="2147483874" r:id="rId19"/>
    <p:sldLayoutId id="2147483850" r:id="rId20"/>
    <p:sldLayoutId id="2147483772" r:id="rId21"/>
    <p:sldLayoutId id="2147483775" r:id="rId22"/>
    <p:sldLayoutId id="2147483852" r:id="rId23"/>
    <p:sldLayoutId id="2147483885" r:id="rId24"/>
    <p:sldLayoutId id="2147483797" r:id="rId25"/>
    <p:sldLayoutId id="2147483869" r:id="rId26"/>
    <p:sldLayoutId id="2147483870" r:id="rId27"/>
    <p:sldLayoutId id="2147483911" r:id="rId28"/>
    <p:sldLayoutId id="2147483864" r:id="rId29"/>
    <p:sldLayoutId id="2147483865" r:id="rId30"/>
    <p:sldLayoutId id="2147483866" r:id="rId31"/>
    <p:sldLayoutId id="2147483867" r:id="rId32"/>
    <p:sldLayoutId id="2147483780" r:id="rId33"/>
    <p:sldLayoutId id="2147483884" r:id="rId34"/>
    <p:sldLayoutId id="2147483792" r:id="rId35"/>
    <p:sldLayoutId id="2147483912" r:id="rId36"/>
    <p:sldLayoutId id="2147483913" r:id="rId37"/>
    <p:sldLayoutId id="2147483914" r:id="rId38"/>
    <p:sldLayoutId id="2147483915" r:id="rId39"/>
    <p:sldLayoutId id="2147483793" r:id="rId40"/>
    <p:sldLayoutId id="2147483900" r:id="rId41"/>
    <p:sldLayoutId id="2147483901" r:id="rId42"/>
    <p:sldLayoutId id="2147483902" r:id="rId43"/>
    <p:sldLayoutId id="2147483903" r:id="rId44"/>
    <p:sldLayoutId id="2147483904" r:id="rId45"/>
    <p:sldLayoutId id="2147483791" r:id="rId46"/>
    <p:sldLayoutId id="2147483788" r:id="rId47"/>
    <p:sldLayoutId id="2147483789" r:id="rId48"/>
    <p:sldLayoutId id="2147483795" r:id="rId49"/>
    <p:sldLayoutId id="2147483790" r:id="rId50"/>
    <p:sldLayoutId id="2147483905" r:id="rId51"/>
    <p:sldLayoutId id="2147483906" r:id="rId52"/>
    <p:sldLayoutId id="2147483887" r:id="rId53"/>
    <p:sldLayoutId id="2147483907" r:id="rId54"/>
    <p:sldLayoutId id="2147483908" r:id="rId55"/>
    <p:sldLayoutId id="2147483886" r:id="rId56"/>
    <p:sldLayoutId id="2147483808" r:id="rId57"/>
    <p:sldLayoutId id="2147483897" r:id="rId58"/>
    <p:sldLayoutId id="2147483896" r:id="rId59"/>
    <p:sldLayoutId id="2147483895" r:id="rId60"/>
    <p:sldLayoutId id="2147483794" r:id="rId6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4.png"/><Relationship Id="rId4" Type="http://schemas.openxmlformats.org/officeDocument/2006/relationships/hyperlink" Target="https://help.liaisonedu.com/APTA_Clinical_Assessment_Help_Center/APTA_Clinical_Performance_Instruments/PTA/ACCE_DCE_Program_Staff/04_Exporting_Evaluation_Resul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Exporting Data from CPI Web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F4FB42-4DD5-DD47-015F-6E36249BB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757" y="165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87">
        <p:fade/>
      </p:transition>
    </mc:Choice>
    <mc:Fallback xmlns="">
      <p:transition spd="med" advTm="5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6027" y="993913"/>
            <a:ext cx="3486987" cy="3645217"/>
          </a:xfrm>
        </p:spPr>
        <p:txBody>
          <a:bodyPr/>
          <a:lstStyle/>
          <a:p>
            <a:pPr marL="465138" indent="-457200">
              <a:buFont typeface="+mj-lt"/>
              <a:buAutoNum type="arabicPeriod" startAt="3"/>
            </a:pPr>
            <a:r>
              <a:rPr lang="en-IN" kern="100" dirty="0">
                <a:latin typeface="Slack-Lato"/>
                <a:ea typeface="Noto Sans CJK SC"/>
                <a:cs typeface="Lohit Devanagari"/>
              </a:rPr>
              <a:t>Select the evaluation(s) you want to export and the information you want included. You can choose to export every section from the evaluation and include the ratings and/or comments.</a:t>
            </a:r>
            <a:endParaRPr lang="en-US" kern="100" dirty="0">
              <a:latin typeface="Slack-Lato"/>
              <a:ea typeface="Noto Sans CJK SC"/>
              <a:cs typeface="Lohit Devanaga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Student Evaluation Data</a:t>
            </a:r>
            <a:endParaRPr lang="en-L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D38A3-38DB-E496-EA2E-930673597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r="12595"/>
          <a:stretch/>
        </p:blipFill>
        <p:spPr bwMode="auto">
          <a:xfrm>
            <a:off x="3912124" y="993913"/>
            <a:ext cx="4807671" cy="320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A44E44-741A-D7CF-1EB4-9762ACFE4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17">
        <p:fade/>
      </p:transition>
    </mc:Choice>
    <mc:Fallback xmlns="">
      <p:transition spd="med" advTm="13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IN" kern="100" dirty="0">
                <a:latin typeface="Slack-Lato"/>
                <a:ea typeface="Noto Sans CJK SC"/>
                <a:cs typeface="Lohit Devanagari"/>
              </a:rPr>
              <a:t>Note the following: </a:t>
            </a:r>
          </a:p>
          <a:p>
            <a:r>
              <a:rPr lang="en-IN" kern="100" dirty="0">
                <a:latin typeface="Slack-Lato"/>
                <a:ea typeface="Noto Sans CJK SC"/>
                <a:cs typeface="Lohit Devanagari"/>
              </a:rPr>
              <a:t>For the </a:t>
            </a:r>
            <a:r>
              <a:rPr lang="en-IN" b="1" kern="100" dirty="0">
                <a:latin typeface="Slack-Lato"/>
                <a:ea typeface="Noto Sans CJK SC"/>
                <a:cs typeface="Lohit Devanagari"/>
              </a:rPr>
              <a:t>Export File Type</a:t>
            </a:r>
            <a:r>
              <a:rPr lang="en-IN" kern="100" dirty="0">
                <a:latin typeface="Slack-Lato"/>
                <a:ea typeface="Noto Sans CJK SC"/>
                <a:cs typeface="Lohit Devanagari"/>
              </a:rPr>
              <a:t>, there are two different file extensions: </a:t>
            </a:r>
          </a:p>
          <a:p>
            <a:pPr lvl="1"/>
            <a:r>
              <a:rPr lang="en-IN" kern="100" dirty="0">
                <a:latin typeface="Slack-Lato"/>
                <a:ea typeface="Noto Sans CJK SC"/>
                <a:cs typeface="Lohit Devanagari"/>
              </a:rPr>
              <a:t>.csv (comma-separated values), where the data is in text format separated by commas.</a:t>
            </a:r>
          </a:p>
          <a:p>
            <a:pPr lvl="1"/>
            <a:r>
              <a:rPr lang="en-IN" kern="100" dirty="0">
                <a:latin typeface="Slack-Lato"/>
                <a:ea typeface="Noto Sans CJK SC"/>
                <a:cs typeface="Lohit Devanagari"/>
              </a:rPr>
              <a:t>.</a:t>
            </a:r>
            <a:r>
              <a:rPr lang="en-IN" kern="100" dirty="0" err="1">
                <a:latin typeface="Slack-Lato"/>
                <a:ea typeface="Noto Sans CJK SC"/>
                <a:cs typeface="Lohit Devanagari"/>
              </a:rPr>
              <a:t>xls</a:t>
            </a:r>
            <a:r>
              <a:rPr lang="en-IN" kern="100" dirty="0">
                <a:latin typeface="Slack-Lato"/>
                <a:ea typeface="Noto Sans CJK SC"/>
                <a:cs typeface="Lohit Devanagari"/>
              </a:rPr>
              <a:t> (Excel), where the data is placed in rows and columns.</a:t>
            </a:r>
          </a:p>
          <a:p>
            <a:r>
              <a:rPr lang="en-IN" kern="100" dirty="0">
                <a:latin typeface="Slack-Lato"/>
                <a:ea typeface="Noto Sans CJK SC"/>
                <a:cs typeface="Lohit Devanagari"/>
              </a:rPr>
              <a:t>You can view the </a:t>
            </a:r>
            <a:r>
              <a:rPr lang="en-IN" b="1" kern="100" dirty="0">
                <a:latin typeface="Slack-Lato"/>
                <a:ea typeface="Noto Sans CJK SC"/>
                <a:cs typeface="Lohit Devanagari"/>
              </a:rPr>
              <a:t>Instrument Scale Key </a:t>
            </a:r>
            <a:r>
              <a:rPr lang="en-IN" kern="100" dirty="0">
                <a:latin typeface="Slack-Lato"/>
                <a:ea typeface="Noto Sans CJK SC"/>
                <a:cs typeface="Lohit Devanagari"/>
              </a:rPr>
              <a:t>here:</a:t>
            </a:r>
            <a:br>
              <a:rPr lang="en-IN" kern="100" dirty="0">
                <a:latin typeface="Slack-Lato"/>
                <a:ea typeface="Noto Sans CJK SC"/>
                <a:cs typeface="Lohit Devanagari"/>
              </a:rPr>
            </a:br>
            <a:r>
              <a:rPr lang="en-IN" kern="100" dirty="0">
                <a:latin typeface="Slack-Lato"/>
                <a:ea typeface="Noto Sans CJK SC"/>
                <a:cs typeface="Lohit Devanagari"/>
                <a:hlinkClick r:id="rId4"/>
              </a:rPr>
              <a:t>https://help.liaisonedu.com/APTA_Clinical_Assessment_Help_Center/APTA_Clinical_Performance_Instruments/PTA/ACCE_DCE_Program_Staff/04_Exporting_Evaluation_Results</a:t>
            </a:r>
            <a:r>
              <a:rPr lang="en-IN" kern="100" dirty="0">
                <a:latin typeface="Slack-Lato"/>
                <a:ea typeface="Noto Sans CJK SC"/>
                <a:cs typeface="Lohit Devanagari"/>
              </a:rPr>
              <a:t> </a:t>
            </a:r>
            <a:endParaRPr lang="en-US" kern="100" dirty="0">
              <a:latin typeface="Slack-Lato"/>
              <a:ea typeface="Noto Sans CJK SC"/>
              <a:cs typeface="Lohit Devanagari"/>
            </a:endParaRPr>
          </a:p>
          <a:p>
            <a:endParaRPr lang="en-US" dirty="0">
              <a:latin typeface="Slack-Lato"/>
            </a:endParaRPr>
          </a:p>
          <a:p>
            <a:pPr>
              <a:lnSpc>
                <a:spcPct val="115000"/>
              </a:lnSpc>
              <a:tabLst>
                <a:tab pos="0" algn="l"/>
                <a:tab pos="533400" algn="l"/>
              </a:tabLst>
            </a:pPr>
            <a:endParaRPr lang="en-US" kern="100" dirty="0">
              <a:latin typeface="Symbol" panose="05050102010706020507" pitchFamily="18" charset="2"/>
              <a:ea typeface="Noto Sans CJK SC"/>
              <a:cs typeface="OpenSymbol"/>
            </a:endParaRPr>
          </a:p>
          <a:p>
            <a:pPr marL="7938" indent="0">
              <a:buNone/>
            </a:pP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Student Evaluation Data</a:t>
            </a:r>
            <a:endParaRPr lang="en-L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910037-26FA-FAB5-CB38-D7E1EE76A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403">
        <p:fade/>
      </p:transition>
    </mc:Choice>
    <mc:Fallback xmlns="">
      <p:transition spd="med" advTm="30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6028" y="993913"/>
            <a:ext cx="6064832" cy="3645217"/>
          </a:xfrm>
        </p:spPr>
        <p:txBody>
          <a:bodyPr/>
          <a:lstStyle/>
          <a:p>
            <a:pPr marL="7938" indent="0">
              <a:buNone/>
              <a:tabLst>
                <a:tab pos="0" algn="l"/>
                <a:tab pos="450215" algn="l"/>
              </a:tabLst>
            </a:pP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  <a:cs typeface="OpenSymbol"/>
              </a:rPr>
              <a:t>Open the </a:t>
            </a:r>
            <a:r>
              <a:rPr lang="en-IN" b="1" kern="100" dirty="0">
                <a:solidFill>
                  <a:srgbClr val="212121"/>
                </a:solidFill>
                <a:latin typeface="Slack-Lato"/>
                <a:ea typeface="Noto Sans CJK SC"/>
                <a:cs typeface="OpenSymbol"/>
              </a:rPr>
              <a:t>Reports</a:t>
            </a: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  <a:cs typeface="OpenSymbol"/>
              </a:rPr>
              <a:t> tab and click </a:t>
            </a:r>
            <a:r>
              <a:rPr lang="en-IN" b="1" kern="100" dirty="0">
                <a:solidFill>
                  <a:srgbClr val="212121"/>
                </a:solidFill>
                <a:latin typeface="Slack-Lato"/>
                <a:ea typeface="Noto Sans CJK SC"/>
                <a:cs typeface="OpenSymbol"/>
              </a:rPr>
              <a:t>Summary Reports</a:t>
            </a: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  <a:cs typeface="OpenSymbol"/>
              </a:rPr>
              <a:t>. This</a:t>
            </a:r>
            <a:r>
              <a:rPr lang="en-IN" kern="100" dirty="0">
                <a:latin typeface="Slack-Lato"/>
                <a:ea typeface="Noto Sans CJK SC"/>
                <a:cs typeface="Lohit Devanagari"/>
              </a:rPr>
              <a:t> feature is used to gather broad information for your desired group, which can be all student data, clinical site profile data, or site data. For example, if you run a summary report on Student Experiences by PT Instrument Rating Report, this will give you data on every student’s progress now (X number of students are Intermediate, X number are advanced Intermediate etc…).</a:t>
            </a:r>
          </a:p>
          <a:p>
            <a:pPr>
              <a:lnSpc>
                <a:spcPct val="115000"/>
              </a:lnSpc>
              <a:tabLst>
                <a:tab pos="0" algn="l"/>
                <a:tab pos="533400" algn="l"/>
              </a:tabLst>
            </a:pPr>
            <a:endParaRPr lang="en-US" kern="100" dirty="0">
              <a:latin typeface="Symbol" panose="05050102010706020507" pitchFamily="18" charset="2"/>
              <a:ea typeface="Noto Sans CJK SC"/>
              <a:cs typeface="OpenSymbol"/>
            </a:endParaRPr>
          </a:p>
          <a:p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other data/developing custom reports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BD676-4D9C-7EFD-26DB-FA7C20F8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013" y="993913"/>
            <a:ext cx="2447925" cy="30670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9BB370-A20D-EBBC-6175-27E136774F34}"/>
              </a:ext>
            </a:extLst>
          </p:cNvPr>
          <p:cNvSpPr/>
          <p:nvPr/>
        </p:nvSpPr>
        <p:spPr>
          <a:xfrm>
            <a:off x="6483927" y="2090057"/>
            <a:ext cx="1472541" cy="4816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F428BE-E615-C334-A3A8-4587DE48E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8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54">
        <p:fade/>
      </p:transition>
    </mc:Choice>
    <mc:Fallback xmlns="">
      <p:transition spd="med" advTm="36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465138" indent="-457200">
              <a:buFont typeface="+mj-lt"/>
              <a:buAutoNum type="arabicPeriod"/>
            </a:pP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Open the </a:t>
            </a:r>
            <a:r>
              <a:rPr lang="en-IN" b="1" kern="100" dirty="0">
                <a:solidFill>
                  <a:srgbClr val="212121"/>
                </a:solidFill>
                <a:latin typeface="Slack-Lato"/>
                <a:ea typeface="Noto Sans CJK SC"/>
              </a:rPr>
              <a:t>Eval Setup</a:t>
            </a: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 tab. </a:t>
            </a:r>
          </a:p>
          <a:p>
            <a:pPr marL="465138" indent="-457200">
              <a:buFont typeface="+mj-lt"/>
              <a:buAutoNum type="arabicPeriod"/>
            </a:pPr>
            <a:r>
              <a:rPr lang="en-IN" dirty="0"/>
              <a:t>Scroll to the bottom of the page and click </a:t>
            </a:r>
            <a:r>
              <a:rPr lang="en-IN" b="1" dirty="0"/>
              <a:t>Export to CSV</a:t>
            </a:r>
            <a:r>
              <a:rPr lang="en-IN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Evaluation Set-up Data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4CCA1-22FE-64C4-20A1-625C3039E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261163"/>
            <a:ext cx="8839200" cy="25008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ED81D7-98DF-DE31-4DF3-6FB727373D16}"/>
              </a:ext>
            </a:extLst>
          </p:cNvPr>
          <p:cNvSpPr/>
          <p:nvPr/>
        </p:nvSpPr>
        <p:spPr>
          <a:xfrm>
            <a:off x="3859481" y="2850078"/>
            <a:ext cx="1175657" cy="7481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2C2CBC-D690-B1F2-49CB-F1807F76F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97">
        <p:fade/>
      </p:transition>
    </mc:Choice>
    <mc:Fallback xmlns="">
      <p:transition spd="med" advTm="11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537F57-FFE6-E740-7E8B-A77AC81347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of an Export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Evaluation Set-up Data</a:t>
            </a:r>
            <a:endParaRPr lang="en-LB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65CAE6-A15F-AC61-DEE0-AF5F6686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56" y="1365269"/>
            <a:ext cx="6205215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4E9A08-BB60-C60F-B8DB-37FA2D3A7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08">
        <p:fade/>
      </p:transition>
    </mc:Choice>
    <mc:Fallback xmlns="">
      <p:transition spd="med" advTm="36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465138" indent="-457200">
              <a:buFont typeface="+mj-lt"/>
              <a:buAutoNum type="arabicPeriod"/>
            </a:pP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Open the </a:t>
            </a:r>
            <a:r>
              <a:rPr lang="en-IN" b="1" kern="100" dirty="0">
                <a:solidFill>
                  <a:srgbClr val="212121"/>
                </a:solidFill>
                <a:latin typeface="Slack-Lato"/>
                <a:ea typeface="Noto Sans CJK SC"/>
              </a:rPr>
              <a:t>Students </a:t>
            </a: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tab. </a:t>
            </a:r>
          </a:p>
          <a:p>
            <a:pPr marL="465138" indent="-457200">
              <a:buFont typeface="+mj-lt"/>
              <a:buAutoNum type="arabicPeriod"/>
            </a:pPr>
            <a:r>
              <a:rPr lang="en-IN" dirty="0"/>
              <a:t>Scroll to the bottom of the page and click </a:t>
            </a:r>
            <a:r>
              <a:rPr lang="en-IN" b="1" dirty="0"/>
              <a:t>Export to CSV</a:t>
            </a:r>
            <a:r>
              <a:rPr lang="en-IN" dirty="0"/>
              <a:t>.</a:t>
            </a:r>
            <a:endParaRPr lang="en-US" dirty="0"/>
          </a:p>
          <a:p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Student Data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018D0-A5A3-125D-1011-9387D465B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93" y="2371973"/>
            <a:ext cx="8651946" cy="20383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C8E6C9-1C2A-4E07-3005-B184AB243FAF}"/>
              </a:ext>
            </a:extLst>
          </p:cNvPr>
          <p:cNvSpPr/>
          <p:nvPr/>
        </p:nvSpPr>
        <p:spPr>
          <a:xfrm>
            <a:off x="3942608" y="3087583"/>
            <a:ext cx="950026" cy="5462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1BF966-C896-7FCF-D271-0F47C3D03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218" y="324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37">
        <p:fade/>
      </p:transition>
    </mc:Choice>
    <mc:Fallback xmlns="">
      <p:transition spd="med" advTm="9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596E0-6141-AD12-044B-20A3B92FD6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of an Export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Student Data</a:t>
            </a:r>
            <a:endParaRPr lang="en-L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4369D-BB2B-DFA3-CAC5-F445129AA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2"/>
          <a:stretch/>
        </p:blipFill>
        <p:spPr bwMode="auto">
          <a:xfrm>
            <a:off x="1125655" y="1444639"/>
            <a:ext cx="6892689" cy="228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FE2034-19B2-CDD7-B1C3-4FD649A3C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6">
        <p:fade/>
      </p:transition>
    </mc:Choice>
    <mc:Fallback xmlns="">
      <p:transition spd="med" advTm="4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025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16E48-AFC9-11D4-D1C1-85925B21A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Data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IN" dirty="0"/>
              <a:t>Exports for all the data below can be extracted with or without CSIF enabled for your program. </a:t>
            </a:r>
          </a:p>
          <a:p>
            <a:pPr lvl="1"/>
            <a:r>
              <a:rPr lang="en-IN" dirty="0"/>
              <a:t>However, if CSIF  is not enabled and should be, contact customer service for assistance. </a:t>
            </a:r>
            <a:r>
              <a:rPr lang="en-US" dirty="0"/>
              <a:t>Contact us by phone at 857-304-2045 or by email at aptaclinicalsupport@liaisonedu.com</a:t>
            </a:r>
            <a:endParaRPr lang="en-IN" dirty="0"/>
          </a:p>
          <a:p>
            <a:r>
              <a:rPr lang="en-IN" dirty="0"/>
              <a:t>Data can be extracted for:</a:t>
            </a:r>
          </a:p>
          <a:p>
            <a:pPr lvl="1"/>
            <a:r>
              <a:rPr lang="en-IN" dirty="0"/>
              <a:t>Clinic sites.</a:t>
            </a:r>
          </a:p>
          <a:p>
            <a:pPr lvl="1"/>
            <a:r>
              <a:rPr lang="en-IN" dirty="0"/>
              <a:t>Academic programs.</a:t>
            </a:r>
          </a:p>
          <a:p>
            <a:pPr lvl="1"/>
            <a:r>
              <a:rPr lang="en-IN" dirty="0"/>
              <a:t>Students. </a:t>
            </a:r>
            <a:endParaRPr lang="en-US" dirty="0"/>
          </a:p>
          <a:p>
            <a:endParaRPr lang="en-L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9441EE-BE0A-6BBF-1936-8F75CA79C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98">
        <p:fade/>
      </p:transition>
    </mc:Choice>
    <mc:Fallback xmlns="">
      <p:transition spd="med" advTm="25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6725" lvl="1" indent="-457200">
              <a:buFont typeface="+mj-lt"/>
              <a:buAutoNum type="arabicPeriod"/>
            </a:pPr>
            <a:r>
              <a:rPr lang="en-IN" sz="2000" dirty="0"/>
              <a:t>Open the </a:t>
            </a:r>
            <a:r>
              <a:rPr lang="en-IN" sz="2000" b="1" dirty="0"/>
              <a:t>Sites</a:t>
            </a:r>
            <a:r>
              <a:rPr lang="en-IN" sz="2000" dirty="0"/>
              <a:t> tab and click </a:t>
            </a:r>
            <a:r>
              <a:rPr lang="en-IN" sz="2000" b="1" dirty="0"/>
              <a:t>Export APTA Clinical Site Profile Results</a:t>
            </a:r>
            <a:r>
              <a:rPr lang="en-IN" sz="2000" dirty="0"/>
              <a:t>.</a:t>
            </a: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Clinic Site Profile Data</a:t>
            </a:r>
            <a:endParaRPr lang="en-LB"/>
          </a:p>
        </p:txBody>
      </p:sp>
      <p:pic>
        <p:nvPicPr>
          <p:cNvPr id="12" name="Picture 11" descr="Graphical user interface, text, application">
            <a:extLst>
              <a:ext uri="{FF2B5EF4-FFF2-40B4-BE49-F238E27FC236}">
                <a16:creationId xmlns:a16="http://schemas.microsoft.com/office/drawing/2014/main" id="{902AC60F-E7B3-0E5F-8AAE-95BF3AD55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1" y="1643960"/>
            <a:ext cx="7730838" cy="280516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0A9B0C8-1C44-B0BB-F544-911BD52844AA}"/>
              </a:ext>
            </a:extLst>
          </p:cNvPr>
          <p:cNvSpPr/>
          <p:nvPr/>
        </p:nvSpPr>
        <p:spPr>
          <a:xfrm>
            <a:off x="1923803" y="2719449"/>
            <a:ext cx="1615044" cy="4750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F56356-14FD-AD7E-0145-74A3EAF8B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1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13">
        <p:fade/>
      </p:transition>
    </mc:Choice>
    <mc:Fallback xmlns="">
      <p:transition spd="med" advTm="12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465138" indent="-457200">
              <a:buFont typeface="+mj-lt"/>
              <a:buAutoNum type="arabicPeriod" startAt="2"/>
            </a:pPr>
            <a:r>
              <a:rPr lang="en-IN" dirty="0"/>
              <a:t>Scroll to the bottom of the page and click </a:t>
            </a:r>
            <a:r>
              <a:rPr lang="en-IN" b="1" dirty="0"/>
              <a:t>Export to CSV</a:t>
            </a:r>
            <a:r>
              <a:rPr lang="en-IN" dirty="0"/>
              <a:t>.</a:t>
            </a: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Clinic Site Profile Data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4FCFB-A60D-7C38-E904-7C96A07CF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20" y="1728934"/>
            <a:ext cx="8743559" cy="30170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9A89D7-441D-D702-43A3-39389BFEAD61}"/>
              </a:ext>
            </a:extLst>
          </p:cNvPr>
          <p:cNvSpPr/>
          <p:nvPr/>
        </p:nvSpPr>
        <p:spPr>
          <a:xfrm>
            <a:off x="4013860" y="3004457"/>
            <a:ext cx="1306285" cy="7718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128B5C-6DCE-2DC9-BFF5-C8E21DF7C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20">
        <p:fade/>
      </p:transition>
    </mc:Choice>
    <mc:Fallback xmlns="">
      <p:transition spd="med"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F178-61E6-F861-50D2-C29C8220F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of an Export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Clinic Site Profile Data</a:t>
            </a:r>
            <a:endParaRPr lang="en-L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444EA-E5D3-D105-80CE-059EB2E7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" b="31399"/>
          <a:stretch/>
        </p:blipFill>
        <p:spPr bwMode="auto">
          <a:xfrm>
            <a:off x="441982" y="1538266"/>
            <a:ext cx="8259964" cy="249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12942B-A228-0816-D4C0-F90C0853A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82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3">
        <p:fade/>
      </p:transition>
    </mc:Choice>
    <mc:Fallback xmlns="">
      <p:transition spd="med" advTm="3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6027" y="993913"/>
            <a:ext cx="8651876" cy="3645217"/>
          </a:xfrm>
        </p:spPr>
        <p:txBody>
          <a:bodyPr/>
          <a:lstStyle/>
          <a:p>
            <a:pPr marL="465138" indent="-457200">
              <a:buFont typeface="+mj-lt"/>
              <a:buAutoNum type="arabicPeriod"/>
            </a:pPr>
            <a:r>
              <a:rPr lang="en-IN" dirty="0"/>
              <a:t>Open the </a:t>
            </a:r>
            <a:r>
              <a:rPr lang="en-IN" b="1" dirty="0"/>
              <a:t>Sites</a:t>
            </a:r>
            <a:r>
              <a:rPr lang="en-IN" dirty="0"/>
              <a:t> tab. </a:t>
            </a:r>
            <a:endParaRPr lang="en-US" dirty="0"/>
          </a:p>
          <a:p>
            <a:pPr marL="465138" indent="-457200">
              <a:buFont typeface="+mj-lt"/>
              <a:buAutoNum type="arabicPeriod"/>
            </a:pPr>
            <a:r>
              <a:rPr lang="en-IN" dirty="0"/>
              <a:t>Find the clinic </a:t>
            </a:r>
            <a:r>
              <a:rPr lang="en-IN" b="1" dirty="0"/>
              <a:t>Site Name</a:t>
            </a:r>
            <a:r>
              <a:rPr lang="en-IN" dirty="0"/>
              <a:t>.  </a:t>
            </a:r>
            <a:endParaRPr lang="en-US" dirty="0"/>
          </a:p>
          <a:p>
            <a:pPr marL="465138" indent="-457200">
              <a:buFont typeface="+mj-lt"/>
              <a:buAutoNum type="arabicPeriod"/>
            </a:pPr>
            <a:r>
              <a:rPr lang="en-IN" dirty="0"/>
              <a:t>Click </a:t>
            </a:r>
            <a:r>
              <a:rPr lang="en-IN" b="1" dirty="0"/>
              <a:t>Export to PDF </a:t>
            </a:r>
            <a:r>
              <a:rPr lang="en-IN" dirty="0"/>
              <a:t>in the </a:t>
            </a:r>
            <a:r>
              <a:rPr lang="en-IN" b="1" dirty="0"/>
              <a:t>APTA Clinical Site Profile Completion Status </a:t>
            </a:r>
            <a:r>
              <a:rPr lang="en-IN" dirty="0"/>
              <a:t>column. </a:t>
            </a:r>
            <a:endParaRPr lang="en-US" dirty="0"/>
          </a:p>
          <a:p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Individual Clinic Site Data to PDF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20818-7090-2AF5-CA57-259C51A0E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12" y="2458192"/>
            <a:ext cx="8136697" cy="21638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C686AB9-91A1-23D7-DFC5-3C0C8149A6DC}"/>
              </a:ext>
            </a:extLst>
          </p:cNvPr>
          <p:cNvSpPr/>
          <p:nvPr/>
        </p:nvSpPr>
        <p:spPr>
          <a:xfrm>
            <a:off x="6044540" y="3455719"/>
            <a:ext cx="878774" cy="368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E43E8D-9030-C909-3E46-8DE45FE8B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93">
        <p:fade/>
      </p:transition>
    </mc:Choice>
    <mc:Fallback xmlns="">
      <p:transition spd="med" advTm="18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465138" indent="-457200">
              <a:buFont typeface="+mj-lt"/>
              <a:buAutoNum type="arabicPeriod"/>
            </a:pPr>
            <a:r>
              <a:rPr lang="en-IN" dirty="0"/>
              <a:t>Open the </a:t>
            </a:r>
            <a:r>
              <a:rPr lang="en-IN" b="1" dirty="0"/>
              <a:t>SCCE/CI </a:t>
            </a:r>
            <a:r>
              <a:rPr lang="en-IN" dirty="0"/>
              <a:t>tab. </a:t>
            </a:r>
            <a:endParaRPr lang="en-US" dirty="0"/>
          </a:p>
          <a:p>
            <a:pPr marL="465138" indent="-457200">
              <a:buFont typeface="+mj-lt"/>
              <a:buAutoNum type="arabicPeriod"/>
            </a:pPr>
            <a:r>
              <a:rPr lang="en-IN" dirty="0"/>
              <a:t>Scroll to the bottom of the page and click </a:t>
            </a:r>
            <a:r>
              <a:rPr lang="en-IN" b="1" dirty="0"/>
              <a:t>Export to CSV</a:t>
            </a:r>
            <a:r>
              <a:rPr lang="en-IN" dirty="0"/>
              <a:t>.</a:t>
            </a:r>
            <a:endParaRPr lang="en-US" dirty="0"/>
          </a:p>
          <a:p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CI/SCCE Data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D9D55-FFF6-3406-83DD-6AD00A37C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" y="2194413"/>
            <a:ext cx="8292332" cy="24447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0A1DD5-AB76-656A-F615-240548CEC617}"/>
              </a:ext>
            </a:extLst>
          </p:cNvPr>
          <p:cNvSpPr/>
          <p:nvPr/>
        </p:nvSpPr>
        <p:spPr>
          <a:xfrm>
            <a:off x="3586348" y="2885704"/>
            <a:ext cx="1448790" cy="8193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60C3AF-94D0-2213-F22F-DAB376576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12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32">
        <p:fade/>
      </p:transition>
    </mc:Choice>
    <mc:Fallback xmlns="">
      <p:transition spd="med" advTm="16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D3C55-5E89-19EF-FF6F-F584BBC7B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of an Export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CI/SCCE Data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81007" y="1177666"/>
            <a:ext cx="7581986" cy="3461464"/>
          </a:xfrm>
        </p:spPr>
        <p:txBody>
          <a:bodyPr/>
          <a:lstStyle/>
          <a:p>
            <a:pPr marL="7938" indent="0" algn="ctr">
              <a:lnSpc>
                <a:spcPct val="115000"/>
              </a:lnSpc>
              <a:buNone/>
              <a:tabLst>
                <a:tab pos="0" algn="l"/>
                <a:tab pos="533400" algn="l"/>
              </a:tabLst>
            </a:pPr>
            <a:r>
              <a:rPr lang="en-IN" kern="100" dirty="0">
                <a:latin typeface="Slack-Lato"/>
                <a:ea typeface="Noto Sans CJK SC"/>
                <a:cs typeface="Lohit Devanagari"/>
              </a:rPr>
              <a:t>This report includes the name, user role, email address, and SCCE/CI training status at the time of export. </a:t>
            </a:r>
            <a:endParaRPr lang="en-US" kern="100" dirty="0">
              <a:latin typeface="Symbol" panose="05050102010706020507" pitchFamily="18" charset="2"/>
              <a:ea typeface="Noto Sans CJK SC"/>
              <a:cs typeface="OpenSymbol"/>
            </a:endParaRPr>
          </a:p>
          <a:p>
            <a:endParaRPr lang="en-L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257CC-4525-7A65-3882-908B1FCA3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5"/>
          <a:stretch/>
        </p:blipFill>
        <p:spPr bwMode="auto">
          <a:xfrm>
            <a:off x="781007" y="2195477"/>
            <a:ext cx="7581985" cy="215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27B151-3A5F-0929-ADBF-402B59B3E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327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46">
        <p:fade/>
      </p:transition>
    </mc:Choice>
    <mc:Fallback xmlns="">
      <p:transition spd="med" advTm="14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E40E5-EF2D-044E-B40B-1B717410E22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465138" indent="-457200">
              <a:buFont typeface="+mj-lt"/>
              <a:buAutoNum type="arabicPeriod"/>
            </a:pP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Open the </a:t>
            </a:r>
            <a:r>
              <a:rPr lang="en-IN" b="1" kern="100" dirty="0">
                <a:solidFill>
                  <a:srgbClr val="212121"/>
                </a:solidFill>
                <a:latin typeface="Slack-Lato"/>
                <a:ea typeface="Noto Sans CJK SC"/>
              </a:rPr>
              <a:t>Evaluations</a:t>
            </a: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 tab. </a:t>
            </a:r>
          </a:p>
          <a:p>
            <a:pPr marL="465138" indent="-457200">
              <a:buFont typeface="+mj-lt"/>
              <a:buAutoNum type="arabicPeriod"/>
            </a:pP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Click </a:t>
            </a:r>
            <a:r>
              <a:rPr lang="en-IN" b="1" kern="100" dirty="0">
                <a:solidFill>
                  <a:srgbClr val="212121"/>
                </a:solidFill>
                <a:latin typeface="Slack-Lato"/>
                <a:ea typeface="Noto Sans CJK SC"/>
              </a:rPr>
              <a:t>Export Evaluation Results</a:t>
            </a:r>
            <a:r>
              <a:rPr lang="en-IN" kern="100" dirty="0">
                <a:solidFill>
                  <a:srgbClr val="212121"/>
                </a:solidFill>
                <a:latin typeface="Slack-Lato"/>
                <a:ea typeface="Noto Sans CJK SC"/>
              </a:rPr>
              <a:t>.</a:t>
            </a:r>
          </a:p>
          <a:p>
            <a:endParaRPr lang="en-IN" kern="100" dirty="0">
              <a:solidFill>
                <a:srgbClr val="212121"/>
              </a:solidFill>
              <a:latin typeface="Slack-Lato"/>
            </a:endParaRPr>
          </a:p>
          <a:p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50901-F8EA-8346-B9A6-0369582E29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Exporting Student Evaluation Data</a:t>
            </a:r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2FBA7-0168-1042-4334-D1AAE1DE7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98" y="2165636"/>
            <a:ext cx="6948612" cy="23113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CB509E1-83B2-1A4D-723F-923F84C4DBCC}"/>
              </a:ext>
            </a:extLst>
          </p:cNvPr>
          <p:cNvSpPr/>
          <p:nvPr/>
        </p:nvSpPr>
        <p:spPr>
          <a:xfrm>
            <a:off x="2707575" y="3321316"/>
            <a:ext cx="1674420" cy="5818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78591B-B514-D475-64C3-0353BF0D5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27" y="324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04">
        <p:fade/>
      </p:transition>
    </mc:Choice>
    <mc:Fallback xmlns="">
      <p:transition spd="med" advTm="10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ofEvent xmlns="5df08337-4256-4fbe-b77b-668d04ed44c2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F9271-36F8-42EF-AC3B-E66D16827454}">
  <ds:schemaRefs>
    <ds:schemaRef ds:uri="http://schemas.microsoft.com/office/2006/documentManagement/types"/>
    <ds:schemaRef ds:uri="5df08337-4256-4fbe-b77b-668d04ed44c2"/>
    <ds:schemaRef ds:uri="http://schemas.microsoft.com/sharepoint/v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29475915-0a35-4e7b-b6e3-62984fc21310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B73C54-8E24-4F0F-B98E-5961C4DAC4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B5BA9F-3852-4E6C-A343-C0F2EEE48B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f08337-4256-4fbe-b77b-668d04ed44c2"/>
    <ds:schemaRef ds:uri="29475915-0a35-4e7b-b6e3-62984fc21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26507</TotalTime>
  <Words>517</Words>
  <Application>Microsoft Office PowerPoint</Application>
  <PresentationFormat>On-screen Show (16:9)</PresentationFormat>
  <Paragraphs>50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Corbel</vt:lpstr>
      <vt:lpstr>Franklin Gothic Book</vt:lpstr>
      <vt:lpstr>Franklin Gothic Medium</vt:lpstr>
      <vt:lpstr>Slack-Lato</vt:lpstr>
      <vt:lpstr>Symbol</vt:lpstr>
      <vt:lpstr>System Font Regular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Katherine Wedgewood</cp:lastModifiedBy>
  <cp:revision>238</cp:revision>
  <dcterms:created xsi:type="dcterms:W3CDTF">2014-11-10T20:05:35Z</dcterms:created>
  <dcterms:modified xsi:type="dcterms:W3CDTF">2022-10-06T19:41:50Z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  <property fmtid="{D5CDD505-2E9C-101B-9397-08002B2CF9AE}" pid="3" name="MediaServiceImageTags">
    <vt:lpwstr/>
  </property>
</Properties>
</file>